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1"/>
  </p:notesMasterIdLst>
  <p:handoutMasterIdLst>
    <p:handoutMasterId r:id="rId22"/>
  </p:handoutMasterIdLst>
  <p:sldIdLst>
    <p:sldId id="302" r:id="rId2"/>
    <p:sldId id="303" r:id="rId3"/>
    <p:sldId id="288" r:id="rId4"/>
    <p:sldId id="281" r:id="rId5"/>
    <p:sldId id="305" r:id="rId6"/>
    <p:sldId id="301" r:id="rId7"/>
    <p:sldId id="292" r:id="rId8"/>
    <p:sldId id="296" r:id="rId9"/>
    <p:sldId id="297" r:id="rId10"/>
    <p:sldId id="273" r:id="rId11"/>
    <p:sldId id="280" r:id="rId12"/>
    <p:sldId id="304" r:id="rId13"/>
    <p:sldId id="299" r:id="rId14"/>
    <p:sldId id="300" r:id="rId15"/>
    <p:sldId id="259" r:id="rId16"/>
    <p:sldId id="264" r:id="rId17"/>
    <p:sldId id="286" r:id="rId18"/>
    <p:sldId id="284" r:id="rId19"/>
    <p:sldId id="306" r:id="rId20"/>
  </p:sldIdLst>
  <p:sldSz cx="9144000" cy="6858000" type="screen4x3"/>
  <p:notesSz cx="70104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1" autoAdjust="0"/>
    <p:restoredTop sz="94660"/>
  </p:normalViewPr>
  <p:slideViewPr>
    <p:cSldViewPr>
      <p:cViewPr>
        <p:scale>
          <a:sx n="90" d="100"/>
          <a:sy n="90" d="100"/>
        </p:scale>
        <p:origin x="-1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7" y="2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/>
          <a:lstStyle>
            <a:lvl1pPr algn="r">
              <a:defRPr sz="1200"/>
            </a:lvl1pPr>
          </a:lstStyle>
          <a:p>
            <a:fld id="{7D450E96-010D-4485-ACF5-7BB585C92A63}" type="datetimeFigureOut">
              <a:rPr lang="en-US" smtClean="0"/>
              <a:pPr/>
              <a:t>2/14/2013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02344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7" y="8902344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 anchor="b"/>
          <a:lstStyle>
            <a:lvl1pPr algn="r">
              <a:defRPr sz="1200"/>
            </a:lvl1pPr>
          </a:lstStyle>
          <a:p>
            <a:fld id="{C2CB2FF2-5531-47BA-B405-97A2333F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56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2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/>
          <a:lstStyle>
            <a:lvl1pPr algn="r">
              <a:defRPr sz="1200"/>
            </a:lvl1pPr>
          </a:lstStyle>
          <a:p>
            <a:fld id="{D0FD1A24-1659-4025-AAC0-263D04E3F1F6}" type="datetimeFigureOut">
              <a:rPr lang="en-US" smtClean="0"/>
              <a:pPr/>
              <a:t>2/14/2013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04" tIns="46801" rIns="93604" bIns="4680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51986"/>
            <a:ext cx="5608320" cy="4217670"/>
          </a:xfrm>
          <a:prstGeom prst="rect">
            <a:avLst/>
          </a:prstGeom>
        </p:spPr>
        <p:txBody>
          <a:bodyPr vert="horz" lIns="93604" tIns="46801" rIns="93604" bIns="4680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344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902344"/>
            <a:ext cx="3037840" cy="468630"/>
          </a:xfrm>
          <a:prstGeom prst="rect">
            <a:avLst/>
          </a:prstGeom>
        </p:spPr>
        <p:txBody>
          <a:bodyPr vert="horz" lIns="93604" tIns="46801" rIns="93604" bIns="46801" rtlCol="0" anchor="b"/>
          <a:lstStyle>
            <a:lvl1pPr algn="r">
              <a:defRPr sz="1200"/>
            </a:lvl1pPr>
          </a:lstStyle>
          <a:p>
            <a:fld id="{3DBA4849-B66C-479E-A59B-4B79C145E8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60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3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17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18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19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7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8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9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10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13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14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15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923">
              <a:defRPr>
                <a:solidFill>
                  <a:schemeClr val="tx1"/>
                </a:solidFill>
                <a:latin typeface="Arial" charset="0"/>
              </a:defRPr>
            </a:lvl1pPr>
            <a:lvl2pPr marL="742807" indent="-285696" defTabSz="926923">
              <a:defRPr>
                <a:solidFill>
                  <a:schemeClr val="tx1"/>
                </a:solidFill>
                <a:latin typeface="Arial" charset="0"/>
              </a:defRPr>
            </a:lvl2pPr>
            <a:lvl3pPr marL="1142782" indent="-228557" defTabSz="926923">
              <a:defRPr>
                <a:solidFill>
                  <a:schemeClr val="tx1"/>
                </a:solidFill>
                <a:latin typeface="Arial" charset="0"/>
              </a:defRPr>
            </a:lvl3pPr>
            <a:lvl4pPr marL="1599893" indent="-228557" defTabSz="926923">
              <a:defRPr>
                <a:solidFill>
                  <a:schemeClr val="tx1"/>
                </a:solidFill>
                <a:latin typeface="Arial" charset="0"/>
              </a:defRPr>
            </a:lvl4pPr>
            <a:lvl5pPr marL="2057005" indent="-228557" defTabSz="926923">
              <a:defRPr>
                <a:solidFill>
                  <a:schemeClr val="tx1"/>
                </a:solidFill>
                <a:latin typeface="Arial" charset="0"/>
              </a:defRPr>
            </a:lvl5pPr>
            <a:lvl6pPr marL="2514118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231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342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455" indent="-228557" defTabSz="926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D12D459-855C-4B80-9C20-3F8AC3418483}" type="slidenum">
              <a:rPr lang="en-US">
                <a:solidFill>
                  <a:srgbClr val="FFFFFF"/>
                </a:solidFill>
                <a:latin typeface="CaslonOpnface BT" pitchFamily="82" charset="0"/>
              </a:rPr>
              <a:pPr/>
              <a:t>16</a:t>
            </a:fld>
            <a:endParaRPr lang="en-US">
              <a:solidFill>
                <a:srgbClr val="FFFFFF"/>
              </a:solidFill>
              <a:latin typeface="CaslonOpnface BT" pitchFamily="82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2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76200"/>
            <a:ext cx="19240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76200"/>
            <a:ext cx="56197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3850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771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914400"/>
            <a:ext cx="37719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3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6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5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67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16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0" descr="Picture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43200" y="76200"/>
            <a:ext cx="533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696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5" name="Text Box 21"/>
          <p:cNvSpPr txBox="1">
            <a:spLocks noChangeArrowheads="1"/>
          </p:cNvSpPr>
          <p:nvPr userDrawn="1"/>
        </p:nvSpPr>
        <p:spPr bwMode="auto">
          <a:xfrm>
            <a:off x="0" y="6583363"/>
            <a:ext cx="274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3366"/>
                </a:solidFill>
                <a:ea typeface="ＭＳ Ｐゴシック" charset="0"/>
              </a:rPr>
              <a:t>Version </a:t>
            </a:r>
            <a:r>
              <a:rPr lang="en-US" sz="1200" dirty="0" smtClean="0">
                <a:solidFill>
                  <a:srgbClr val="003366"/>
                </a:solidFill>
                <a:ea typeface="ＭＳ Ｐゴシック" charset="0"/>
              </a:rPr>
              <a:t>1.1, </a:t>
            </a:r>
            <a:r>
              <a:rPr lang="en-US" sz="1200" dirty="0" smtClean="0">
                <a:solidFill>
                  <a:srgbClr val="003366"/>
                </a:solidFill>
                <a:ea typeface="ＭＳ Ｐゴシック" charset="0"/>
              </a:rPr>
              <a:t>Feb. 2013</a:t>
            </a:r>
            <a:endParaRPr lang="en-US" sz="1200" dirty="0">
              <a:solidFill>
                <a:srgbClr val="003366"/>
              </a:solidFill>
              <a:ea typeface="ＭＳ Ｐゴシック" charset="0"/>
            </a:endParaRP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6096000" y="6583363"/>
            <a:ext cx="3048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3366"/>
                </a:solidFill>
                <a:latin typeface="Helvetica" charset="0"/>
              </a:rPr>
              <a:t>Wave</a:t>
            </a:r>
            <a:r>
              <a:rPr lang="en-US" sz="1200" baseline="0" dirty="0" smtClean="0">
                <a:solidFill>
                  <a:srgbClr val="003366"/>
                </a:solidFill>
                <a:latin typeface="Helvetica" charset="0"/>
              </a:rPr>
              <a:t> tracking</a:t>
            </a:r>
            <a:r>
              <a:rPr lang="en-US" sz="1200" dirty="0" smtClean="0">
                <a:solidFill>
                  <a:srgbClr val="003366"/>
                </a:solidFill>
                <a:latin typeface="Helvetica" charset="0"/>
              </a:rPr>
              <a:t> </a:t>
            </a:r>
            <a:fld id="{AC766E71-78FB-4741-A916-ED8EDC38234B}" type="slidenum">
              <a:rPr lang="en-US" sz="1200" smtClean="0">
                <a:solidFill>
                  <a:srgbClr val="003366"/>
                </a:solidFill>
                <a:latin typeface="Helvetica" charset="0"/>
              </a:rPr>
              <a:pPr algn="r" eaLnBrk="1" fontAlgn="base" hangingPunct="1">
                <a:spcBef>
                  <a:spcPct val="50000"/>
                </a:spcBef>
                <a:spcAft>
                  <a:spcPct val="0"/>
                </a:spcAft>
              </a:pPr>
              <a:t>‹#›</a:t>
            </a:fld>
            <a:r>
              <a:rPr lang="en-US" sz="1200" dirty="0" smtClean="0">
                <a:solidFill>
                  <a:srgbClr val="003366"/>
                </a:solidFill>
                <a:latin typeface="Helvetica" charset="0"/>
              </a:rPr>
              <a:t>/19</a:t>
            </a:r>
            <a:endParaRPr lang="en-US" sz="1200" dirty="0">
              <a:solidFill>
                <a:srgbClr val="003366"/>
              </a:solidFill>
              <a:latin typeface="Helvetica" charset="0"/>
            </a:endParaRPr>
          </a:p>
        </p:txBody>
      </p:sp>
      <p:grpSp>
        <p:nvGrpSpPr>
          <p:cNvPr id="1031" name="Group 35"/>
          <p:cNvGrpSpPr>
            <a:grpSpLocks/>
          </p:cNvGrpSpPr>
          <p:nvPr userDrawn="1"/>
        </p:nvGrpSpPr>
        <p:grpSpPr bwMode="auto">
          <a:xfrm>
            <a:off x="8229600" y="76200"/>
            <a:ext cx="838200" cy="838200"/>
            <a:chOff x="5064" y="984"/>
            <a:chExt cx="528" cy="528"/>
          </a:xfrm>
        </p:grpSpPr>
        <p:sp>
          <p:nvSpPr>
            <p:cNvPr id="1058" name="Oval 34"/>
            <p:cNvSpPr>
              <a:spLocks noChangeArrowheads="1"/>
            </p:cNvSpPr>
            <p:nvPr userDrawn="1"/>
          </p:nvSpPr>
          <p:spPr bwMode="auto">
            <a:xfrm>
              <a:off x="5064" y="984"/>
              <a:ext cx="528" cy="528"/>
            </a:xfrm>
            <a:prstGeom prst="ellipse">
              <a:avLst/>
            </a:prstGeom>
            <a:solidFill>
              <a:srgbClr val="00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003366"/>
                </a:solidFill>
                <a:latin typeface="Times New Roman" pitchFamily="18" charset="0"/>
                <a:ea typeface="ＭＳ Ｐゴシック" charset="0"/>
              </a:endParaRPr>
            </a:p>
          </p:txBody>
        </p:sp>
        <p:pic>
          <p:nvPicPr>
            <p:cNvPr id="1033" name="Picture 33" descr="nws_logo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1008"/>
              <a:ext cx="480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Box 21"/>
          <p:cNvSpPr txBox="1">
            <a:spLocks noChangeArrowheads="1"/>
          </p:cNvSpPr>
          <p:nvPr userDrawn="1"/>
        </p:nvSpPr>
        <p:spPr bwMode="auto">
          <a:xfrm>
            <a:off x="3124200" y="6583363"/>
            <a:ext cx="2743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003366"/>
                </a:solidFill>
                <a:ea typeface="ＭＳ Ｐゴシック" charset="0"/>
              </a:rPr>
              <a:t>WW Winter School 2013</a:t>
            </a:r>
            <a:endParaRPr lang="en-US" sz="1200" dirty="0">
              <a:solidFill>
                <a:srgbClr val="003366"/>
              </a:solidFill>
              <a:ea typeface="ＭＳ Ｐゴシック" charset="0"/>
            </a:endParaRPr>
          </a:p>
        </p:txBody>
      </p:sp>
      <p:pic>
        <p:nvPicPr>
          <p:cNvPr id="11" name="Pictur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588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41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  <a:ea typeface="ＭＳ Ｐゴシック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>
          <a:solidFill>
            <a:srgbClr val="FFFF00"/>
          </a:solidFill>
          <a:latin typeface="Helvetica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 "/>
        <a:defRPr sz="2400">
          <a:solidFill>
            <a:srgbClr val="FFFF00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33"/>
        </a:buClr>
        <a:buSzPct val="80000"/>
        <a:buFont typeface="Wingdings" charset="0"/>
        <a:buChar char="l"/>
        <a:defRPr sz="2000">
          <a:solidFill>
            <a:srgbClr val="FFFFCC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6FF33"/>
        </a:buClr>
        <a:buSzPct val="80000"/>
        <a:buFont typeface="Wingdings 3" charset="0"/>
        <a:buChar char=""/>
        <a:defRPr sz="2000">
          <a:solidFill>
            <a:srgbClr val="FFFFCC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Font typeface="Wingdings 3" charset="0"/>
        <a:buChar char=""/>
        <a:defRPr sz="2000">
          <a:solidFill>
            <a:srgbClr val="FFFFCC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charset="0"/>
        <a:buBlip>
          <a:blip r:embed="rId16"/>
        </a:buBlip>
        <a:defRPr sz="2000">
          <a:solidFill>
            <a:srgbClr val="FFFFCC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6"/>
        </a:buBlip>
        <a:defRPr sz="2000">
          <a:solidFill>
            <a:srgbClr val="FFFFCC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6"/>
        </a:buBlip>
        <a:defRPr sz="2000">
          <a:solidFill>
            <a:srgbClr val="FFFFCC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6"/>
        </a:buBlip>
        <a:defRPr sz="2000">
          <a:solidFill>
            <a:srgbClr val="FFFFCC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 New Roman" pitchFamily="18" charset="0"/>
        <a:buBlip>
          <a:blip r:embed="rId16"/>
        </a:buBlip>
        <a:defRPr sz="2000">
          <a:solidFill>
            <a:srgbClr val="FFFF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3.wmf"/><Relationship Id="rId5" Type="http://schemas.openxmlformats.org/officeDocument/2006/relationships/image" Target="../media/image13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png"/><Relationship Id="rId9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9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600200"/>
          </a:xfrm>
        </p:spPr>
        <p:txBody>
          <a:bodyPr anchor="b" anchorCtr="1"/>
          <a:lstStyle/>
          <a:p>
            <a:pPr algn="ctr" eaLnBrk="1" hangingPunct="1"/>
            <a:r>
              <a:rPr lang="en-US" sz="3200" dirty="0" smtClean="0">
                <a:latin typeface="Helvetica" charset="0"/>
              </a:rPr>
              <a:t>Spatial </a:t>
            </a:r>
            <a:r>
              <a:rPr lang="en-US" sz="3200" dirty="0">
                <a:latin typeface="Helvetica" charset="0"/>
              </a:rPr>
              <a:t>and Temporal Tracking of </a:t>
            </a:r>
            <a:br>
              <a:rPr lang="en-US" sz="3200" dirty="0">
                <a:latin typeface="Helvetica" charset="0"/>
              </a:rPr>
            </a:br>
            <a:r>
              <a:rPr lang="en-US" sz="3200" dirty="0">
                <a:latin typeface="Helvetica" charset="0"/>
              </a:rPr>
              <a:t>Ocean Wave Systems</a:t>
            </a:r>
          </a:p>
        </p:txBody>
      </p:sp>
      <p:sp>
        <p:nvSpPr>
          <p:cNvPr id="2052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667000"/>
            <a:ext cx="6400800" cy="1676400"/>
          </a:xfrm>
        </p:spPr>
        <p:txBody>
          <a:bodyPr/>
          <a:lstStyle/>
          <a:p>
            <a:pPr eaLnBrk="1" hangingPunct="1"/>
            <a:r>
              <a:rPr lang="en-US" sz="2000" dirty="0" smtClean="0">
                <a:latin typeface="Helvetica" charset="0"/>
              </a:rPr>
              <a:t>André van der </a:t>
            </a:r>
            <a:r>
              <a:rPr lang="en-US" sz="2000" dirty="0" smtClean="0">
                <a:latin typeface="Helvetica" charset="0"/>
              </a:rPr>
              <a:t>Westhuysen</a:t>
            </a:r>
          </a:p>
          <a:p>
            <a:pPr eaLnBrk="1" hangingPunct="1"/>
            <a:endParaRPr lang="en-US" sz="2000" dirty="0">
              <a:latin typeface="Helvetica" charset="0"/>
            </a:endParaRPr>
          </a:p>
          <a:p>
            <a:pPr eaLnBrk="1" hangingPunct="1"/>
            <a:r>
              <a:rPr lang="en-US" sz="2000" i="1" dirty="0" smtClean="0">
                <a:latin typeface="Helvetica" charset="0"/>
              </a:rPr>
              <a:t>(with thanks to Jeff Hanson and Eve-Marie </a:t>
            </a:r>
            <a:r>
              <a:rPr lang="en-US" sz="2000" i="1" dirty="0" err="1" smtClean="0">
                <a:latin typeface="Helvetica" charset="0"/>
              </a:rPr>
              <a:t>Devaliere</a:t>
            </a:r>
            <a:r>
              <a:rPr lang="en-US" sz="2000" i="1" dirty="0" smtClean="0">
                <a:latin typeface="Helvetica" charset="0"/>
              </a:rPr>
              <a:t>)</a:t>
            </a:r>
            <a:endParaRPr lang="en-US" sz="2000" i="1" dirty="0">
              <a:latin typeface="Helvetica" charset="0"/>
            </a:endParaRPr>
          </a:p>
        </p:txBody>
      </p:sp>
      <p:sp>
        <p:nvSpPr>
          <p:cNvPr id="2053" name="Rectangle 12"/>
          <p:cNvSpPr>
            <a:spLocks noChangeArrowheads="1"/>
          </p:cNvSpPr>
          <p:nvPr/>
        </p:nvSpPr>
        <p:spPr bwMode="auto">
          <a:xfrm>
            <a:off x="1143000" y="2590800"/>
            <a:ext cx="6858000" cy="76200"/>
          </a:xfrm>
          <a:prstGeom prst="rect">
            <a:avLst/>
          </a:prstGeom>
          <a:solidFill>
            <a:srgbClr val="00FFFF"/>
          </a:solidFill>
          <a:ln w="317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3366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054" name="Text Box 17"/>
          <p:cNvSpPr txBox="1">
            <a:spLocks noChangeArrowheads="1"/>
          </p:cNvSpPr>
          <p:nvPr/>
        </p:nvSpPr>
        <p:spPr bwMode="auto">
          <a:xfrm>
            <a:off x="76200" y="4876562"/>
            <a:ext cx="39624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The WAVEWATCH III Team + friends</a:t>
            </a:r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Marine </a:t>
            </a:r>
            <a:r>
              <a:rPr lang="en-US" sz="1400" i="1" dirty="0">
                <a:solidFill>
                  <a:srgbClr val="FFFFCC"/>
                </a:solidFill>
                <a:latin typeface="Helvetica" charset="0"/>
              </a:rPr>
              <a:t>Modeling and Analysis Branch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CC"/>
                </a:solidFill>
                <a:latin typeface="Helvetica" charset="0"/>
              </a:rPr>
              <a:t>NOAA / NWS / NCEP / EMC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i="1" dirty="0">
              <a:solidFill>
                <a:srgbClr val="FFFFCC"/>
              </a:solidFill>
              <a:latin typeface="Helvetica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smtClean="0">
                <a:solidFill>
                  <a:srgbClr val="FFFFCC"/>
                </a:solidFill>
                <a:latin typeface="Helvetica" charset="0"/>
              </a:rPr>
              <a:t>NCEP.list.WAVEWATCH@NOAA.gov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srgbClr val="FFFFCC"/>
                </a:solidFill>
                <a:latin typeface="Helvetica" charset="0"/>
              </a:rPr>
              <a:t>NCEP.list.waves@NOAA.gov</a:t>
            </a:r>
            <a:endParaRPr lang="en-US" dirty="0">
              <a:solidFill>
                <a:srgbClr val="FFFFCC"/>
              </a:solidFill>
            </a:endParaRPr>
          </a:p>
        </p:txBody>
      </p:sp>
      <p:pic>
        <p:nvPicPr>
          <p:cNvPr id="9" name="Afbeelding 6" descr="imagesCACQZOTG.jpg"/>
          <p:cNvPicPr>
            <a:picLocks noChangeAspect="1"/>
          </p:cNvPicPr>
          <p:nvPr/>
        </p:nvPicPr>
        <p:blipFill>
          <a:blip r:embed="rId2" cstate="print"/>
          <a:srcRect l="-4429" t="-5756" r="-4429" b="-5756"/>
          <a:stretch>
            <a:fillRect/>
          </a:stretch>
        </p:blipFill>
        <p:spPr>
          <a:xfrm>
            <a:off x="4406229" y="5145000"/>
            <a:ext cx="1689771" cy="133200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10" name="Group 9"/>
          <p:cNvGrpSpPr/>
          <p:nvPr/>
        </p:nvGrpSpPr>
        <p:grpSpPr>
          <a:xfrm>
            <a:off x="6248400" y="4114800"/>
            <a:ext cx="2743200" cy="2337296"/>
            <a:chOff x="6248400" y="4114800"/>
            <a:chExt cx="2743200" cy="2337296"/>
          </a:xfrm>
        </p:grpSpPr>
        <p:grpSp>
          <p:nvGrpSpPr>
            <p:cNvPr id="11" name="Group 19"/>
            <p:cNvGrpSpPr>
              <a:grpSpLocks/>
            </p:cNvGrpSpPr>
            <p:nvPr/>
          </p:nvGrpSpPr>
          <p:grpSpPr bwMode="auto">
            <a:xfrm>
              <a:off x="6477000" y="4114800"/>
              <a:ext cx="2362200" cy="1501775"/>
              <a:chOff x="4118" y="3074"/>
              <a:chExt cx="1488" cy="946"/>
            </a:xfrm>
          </p:grpSpPr>
          <p:sp>
            <p:nvSpPr>
              <p:cNvPr id="14" name="Oval 18"/>
              <p:cNvSpPr>
                <a:spLocks noChangeArrowheads="1"/>
              </p:cNvSpPr>
              <p:nvPr/>
            </p:nvSpPr>
            <p:spPr bwMode="auto">
              <a:xfrm>
                <a:off x="4118" y="3074"/>
                <a:ext cx="1488" cy="946"/>
              </a:xfrm>
              <a:prstGeom prst="ellipse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5" name="Picture 14" descr="ncep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" y="3131"/>
                <a:ext cx="1405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047" y="5994896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715000"/>
              <a:ext cx="2743200" cy="6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6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Program flow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0339" y="1129040"/>
            <a:ext cx="4278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ww3_systrk (main program)</a:t>
            </a:r>
            <a:endParaRPr lang="en-US" sz="28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9" name="Group 2058"/>
          <p:cNvGrpSpPr/>
          <p:nvPr/>
        </p:nvGrpSpPr>
        <p:grpSpPr>
          <a:xfrm>
            <a:off x="1905000" y="1652260"/>
            <a:ext cx="7010400" cy="756938"/>
            <a:chOff x="1905000" y="1652260"/>
            <a:chExt cx="7010400" cy="756938"/>
          </a:xfrm>
        </p:grpSpPr>
        <p:sp>
          <p:nvSpPr>
            <p:cNvPr id="11" name="TextBox 10"/>
            <p:cNvSpPr txBox="1"/>
            <p:nvPr/>
          </p:nvSpPr>
          <p:spPr>
            <a:xfrm>
              <a:off x="2517524" y="1947533"/>
              <a:ext cx="6397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waveTracking</a:t>
              </a:r>
              <a:r>
                <a:rPr lang="en-US" sz="2400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 (read spectral partition input)</a:t>
              </a:r>
              <a:endParaRPr lang="en-US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056" name="Group 2055"/>
            <p:cNvGrpSpPr/>
            <p:nvPr/>
          </p:nvGrpSpPr>
          <p:grpSpPr>
            <a:xfrm>
              <a:off x="1905000" y="1652260"/>
              <a:ext cx="557540" cy="557540"/>
              <a:chOff x="1905000" y="1652260"/>
              <a:chExt cx="557540" cy="557540"/>
            </a:xfrm>
          </p:grpSpPr>
          <p:cxnSp>
            <p:nvCxnSpPr>
              <p:cNvPr id="2052" name="Straight Connector 2051"/>
              <p:cNvCxnSpPr/>
              <p:nvPr/>
            </p:nvCxnSpPr>
            <p:spPr bwMode="auto">
              <a:xfrm>
                <a:off x="1905000" y="1652260"/>
                <a:ext cx="0" cy="557540"/>
              </a:xfrm>
              <a:prstGeom prst="line">
                <a:avLst/>
              </a:prstGeom>
              <a:solidFill>
                <a:schemeClr val="accent1"/>
              </a:solidFill>
              <a:ln w="349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4" name="Straight Connector 43"/>
              <p:cNvCxnSpPr/>
              <p:nvPr/>
            </p:nvCxnSpPr>
            <p:spPr bwMode="auto">
              <a:xfrm rot="5400000">
                <a:off x="2183770" y="1931030"/>
                <a:ext cx="0" cy="557540"/>
              </a:xfrm>
              <a:prstGeom prst="line">
                <a:avLst/>
              </a:prstGeom>
              <a:solidFill>
                <a:schemeClr val="accent1"/>
              </a:solidFill>
              <a:ln w="3492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063" name="Group 2062"/>
          <p:cNvGrpSpPr/>
          <p:nvPr/>
        </p:nvGrpSpPr>
        <p:grpSpPr>
          <a:xfrm>
            <a:off x="2183770" y="2209800"/>
            <a:ext cx="3360677" cy="2091731"/>
            <a:chOff x="2183770" y="2209800"/>
            <a:chExt cx="3360677" cy="2091731"/>
          </a:xfrm>
        </p:grpSpPr>
        <p:grpSp>
          <p:nvGrpSpPr>
            <p:cNvPr id="6" name="Group 5"/>
            <p:cNvGrpSpPr/>
            <p:nvPr/>
          </p:nvGrpSpPr>
          <p:grpSpPr>
            <a:xfrm>
              <a:off x="3795904" y="3102313"/>
              <a:ext cx="1748543" cy="1199218"/>
              <a:chOff x="3491104" y="3102313"/>
              <a:chExt cx="1748543" cy="1199218"/>
            </a:xfrm>
          </p:grpSpPr>
          <p:pic>
            <p:nvPicPr>
              <p:cNvPr id="20" name="Picture 6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-241"/>
              <a:stretch/>
            </p:blipFill>
            <p:spPr bwMode="auto">
              <a:xfrm>
                <a:off x="3491104" y="3102313"/>
                <a:ext cx="1748543" cy="118872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91104" y="3870644"/>
                <a:ext cx="6096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>
                    <a:latin typeface="Calibri" pitchFamily="34" charset="0"/>
                    <a:cs typeface="Calibri" pitchFamily="34" charset="0"/>
                  </a:rPr>
                  <a:t>t=1</a:t>
                </a:r>
                <a:endParaRPr lang="en-US" sz="2200" dirty="0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060" name="Group 2059"/>
            <p:cNvGrpSpPr/>
            <p:nvPr/>
          </p:nvGrpSpPr>
          <p:grpSpPr>
            <a:xfrm>
              <a:off x="2183770" y="2209800"/>
              <a:ext cx="2405634" cy="842664"/>
              <a:chOff x="2183770" y="2209800"/>
              <a:chExt cx="2405634" cy="84266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027303" y="2590799"/>
                <a:ext cx="1562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FF"/>
                    </a:solidFill>
                    <a:latin typeface="Calibri" pitchFamily="34" charset="0"/>
                    <a:cs typeface="Calibri" pitchFamily="34" charset="0"/>
                  </a:rPr>
                  <a:t>spiralTrack</a:t>
                </a:r>
                <a:endParaRPr lang="en-US" sz="24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057" name="Group 2056"/>
              <p:cNvGrpSpPr/>
              <p:nvPr/>
            </p:nvGrpSpPr>
            <p:grpSpPr>
              <a:xfrm>
                <a:off x="2183770" y="2209800"/>
                <a:ext cx="843533" cy="611832"/>
                <a:chOff x="2183770" y="2209800"/>
                <a:chExt cx="843533" cy="611832"/>
              </a:xfrm>
            </p:grpSpPr>
            <p:cxnSp>
              <p:nvCxnSpPr>
                <p:cNvPr id="43" name="Straight Connector 42"/>
                <p:cNvCxnSpPr/>
                <p:nvPr/>
              </p:nvCxnSpPr>
              <p:spPr bwMode="auto">
                <a:xfrm>
                  <a:off x="2183770" y="2209800"/>
                  <a:ext cx="0" cy="611831"/>
                </a:xfrm>
                <a:prstGeom prst="line">
                  <a:avLst/>
                </a:prstGeom>
                <a:solidFill>
                  <a:schemeClr val="accent1"/>
                </a:solidFill>
                <a:ln w="349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6" name="Straight Connector 45"/>
                <p:cNvCxnSpPr>
                  <a:stCxn id="12" idx="1"/>
                </p:cNvCxnSpPr>
                <p:nvPr/>
              </p:nvCxnSpPr>
              <p:spPr bwMode="auto">
                <a:xfrm flipH="1" flipV="1">
                  <a:off x="2183770" y="2821631"/>
                  <a:ext cx="843533" cy="1"/>
                </a:xfrm>
                <a:prstGeom prst="line">
                  <a:avLst/>
                </a:prstGeom>
                <a:solidFill>
                  <a:schemeClr val="accent1"/>
                </a:solidFill>
                <a:ln w="349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2062" name="Group 2061"/>
          <p:cNvGrpSpPr/>
          <p:nvPr/>
        </p:nvGrpSpPr>
        <p:grpSpPr>
          <a:xfrm>
            <a:off x="2183769" y="2823543"/>
            <a:ext cx="5589775" cy="3495342"/>
            <a:chOff x="2183769" y="2823543"/>
            <a:chExt cx="5589775" cy="349534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" t="2494" r="6246" b="66218"/>
            <a:stretch/>
          </p:blipFill>
          <p:spPr>
            <a:xfrm>
              <a:off x="3795904" y="5267325"/>
              <a:ext cx="3977640" cy="10515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061" name="Group 2060"/>
            <p:cNvGrpSpPr/>
            <p:nvPr/>
          </p:nvGrpSpPr>
          <p:grpSpPr>
            <a:xfrm>
              <a:off x="2183769" y="2823543"/>
              <a:ext cx="2634235" cy="2434257"/>
              <a:chOff x="2183769" y="2823543"/>
              <a:chExt cx="2634235" cy="243425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027303" y="4796135"/>
                <a:ext cx="17907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solidFill>
                      <a:srgbClr val="FFFFFF"/>
                    </a:solidFill>
                    <a:latin typeface="Calibri" pitchFamily="34" charset="0"/>
                    <a:cs typeface="Calibri" pitchFamily="34" charset="0"/>
                  </a:rPr>
                  <a:t>timeTracking</a:t>
                </a:r>
                <a:endParaRPr lang="en-US" sz="2400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grpSp>
            <p:nvGrpSpPr>
              <p:cNvPr id="2058" name="Group 2057"/>
              <p:cNvGrpSpPr/>
              <p:nvPr/>
            </p:nvGrpSpPr>
            <p:grpSpPr>
              <a:xfrm>
                <a:off x="2183769" y="2823543"/>
                <a:ext cx="843533" cy="2210718"/>
                <a:chOff x="2183769" y="2823543"/>
                <a:chExt cx="843533" cy="2210718"/>
              </a:xfrm>
            </p:grpSpPr>
            <p:cxnSp>
              <p:nvCxnSpPr>
                <p:cNvPr id="42" name="Straight Connector 41"/>
                <p:cNvCxnSpPr/>
                <p:nvPr/>
              </p:nvCxnSpPr>
              <p:spPr bwMode="auto">
                <a:xfrm>
                  <a:off x="2183770" y="2823543"/>
                  <a:ext cx="0" cy="2203424"/>
                </a:xfrm>
                <a:prstGeom prst="line">
                  <a:avLst/>
                </a:prstGeom>
                <a:solidFill>
                  <a:schemeClr val="accent1"/>
                </a:solidFill>
                <a:ln w="349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9" name="Straight Connector 48"/>
                <p:cNvCxnSpPr/>
                <p:nvPr/>
              </p:nvCxnSpPr>
              <p:spPr bwMode="auto">
                <a:xfrm flipH="1" flipV="1">
                  <a:off x="2183769" y="5034260"/>
                  <a:ext cx="843533" cy="1"/>
                </a:xfrm>
                <a:prstGeom prst="line">
                  <a:avLst/>
                </a:prstGeom>
                <a:solidFill>
                  <a:schemeClr val="accent1"/>
                </a:solidFill>
                <a:ln w="34925" cap="flat" cmpd="sng" algn="ctr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9" name="Group 8"/>
          <p:cNvGrpSpPr/>
          <p:nvPr/>
        </p:nvGrpSpPr>
        <p:grpSpPr>
          <a:xfrm>
            <a:off x="3948304" y="3254713"/>
            <a:ext cx="1748543" cy="1199218"/>
            <a:chOff x="3643504" y="3254713"/>
            <a:chExt cx="1748543" cy="1199218"/>
          </a:xfrm>
          <a:effectLst>
            <a:outerShdw blurRad="50800" dist="63500" dir="13500000" algn="br" rotWithShape="0">
              <a:prstClr val="black">
                <a:alpha val="45000"/>
              </a:prstClr>
            </a:outerShdw>
          </a:effectLst>
        </p:grpSpPr>
        <p:pic>
          <p:nvPicPr>
            <p:cNvPr id="28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41"/>
            <a:stretch/>
          </p:blipFill>
          <p:spPr bwMode="auto">
            <a:xfrm>
              <a:off x="3643504" y="3254713"/>
              <a:ext cx="1748543" cy="1188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3643504" y="4023044"/>
              <a:ext cx="609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Calibri" pitchFamily="34" charset="0"/>
                  <a:cs typeface="Calibri" pitchFamily="34" charset="0"/>
                </a:rPr>
                <a:t>t=2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4100704" y="3407113"/>
            <a:ext cx="1748543" cy="1188720"/>
            <a:chOff x="3795904" y="3407113"/>
            <a:chExt cx="1748543" cy="1188720"/>
          </a:xfrm>
          <a:effectLst>
            <a:outerShdw blurRad="50800" dist="63500" dir="13500000" algn="br" rotWithShape="0">
              <a:prstClr val="black">
                <a:alpha val="45000"/>
              </a:prstClr>
            </a:outerShdw>
          </a:effectLst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41"/>
            <a:stretch/>
          </p:blipFill>
          <p:spPr bwMode="auto">
            <a:xfrm>
              <a:off x="3795904" y="3407113"/>
              <a:ext cx="1748543" cy="1188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3795904" y="4153872"/>
              <a:ext cx="609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Calibri" pitchFamily="34" charset="0"/>
                  <a:cs typeface="Calibri" pitchFamily="34" charset="0"/>
                </a:rPr>
                <a:t>t=3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4253104" y="3559513"/>
            <a:ext cx="1748543" cy="1188720"/>
            <a:chOff x="3948304" y="3559513"/>
            <a:chExt cx="1748543" cy="1188720"/>
          </a:xfrm>
          <a:effectLst>
            <a:outerShdw blurRad="50800" dist="63500" dir="13500000" algn="br" rotWithShape="0">
              <a:prstClr val="black">
                <a:alpha val="45000"/>
              </a:prstClr>
            </a:outerShdw>
          </a:effectLst>
        </p:grpSpPr>
        <p:pic>
          <p:nvPicPr>
            <p:cNvPr id="30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241"/>
            <a:stretch/>
          </p:blipFill>
          <p:spPr bwMode="auto">
            <a:xfrm>
              <a:off x="3948304" y="3559513"/>
              <a:ext cx="1748543" cy="1188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3948304" y="4317346"/>
              <a:ext cx="6096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latin typeface="Calibri" pitchFamily="34" charset="0"/>
                  <a:cs typeface="Calibri" pitchFamily="34" charset="0"/>
                </a:rPr>
                <a:t>t=n</a:t>
              </a:r>
              <a:endParaRPr lang="en-US" sz="22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49248" y="2740992"/>
            <a:ext cx="2492178" cy="1027442"/>
            <a:chOff x="5849248" y="2740992"/>
            <a:chExt cx="2492178" cy="1027442"/>
          </a:xfrm>
        </p:grpSpPr>
        <p:sp>
          <p:nvSpPr>
            <p:cNvPr id="4" name="Right Brace 3"/>
            <p:cNvSpPr/>
            <p:nvPr/>
          </p:nvSpPr>
          <p:spPr bwMode="auto">
            <a:xfrm rot="19278096">
              <a:off x="5849248" y="2740992"/>
              <a:ext cx="322953" cy="1027442"/>
            </a:xfrm>
            <a:prstGeom prst="rightBrac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207826" y="2752822"/>
              <a:ext cx="213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Calibri" pitchFamily="34" charset="0"/>
                  <a:cs typeface="Calibri" pitchFamily="34" charset="0"/>
                </a:rPr>
                <a:t>Parallel region</a:t>
              </a:r>
              <a:endPara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5895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305" y="1270960"/>
            <a:ext cx="3884995" cy="4439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8" y="1270960"/>
            <a:ext cx="3881894" cy="4436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6530" y="5335067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5327979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/>
              <a:t>p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5327979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67600" y="534162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/>
              <a:t>p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332268" y="1884770"/>
            <a:ext cx="6477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dirty="0" smtClean="0"/>
              <a:t>Sys1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863" y="3211770"/>
            <a:ext cx="6477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dirty="0" smtClean="0"/>
              <a:t>Sys2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1635" y="4579825"/>
            <a:ext cx="64770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lIns="45720" rIns="45720" rtlCol="0">
            <a:spAutoFit/>
          </a:bodyPr>
          <a:lstStyle/>
          <a:p>
            <a:r>
              <a:rPr lang="en-US" dirty="0" smtClean="0"/>
              <a:t>Sys3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Idealized cases (wedge, “plus” island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8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477000" cy="457200"/>
          </a:xfrm>
        </p:spPr>
        <p:txBody>
          <a:bodyPr/>
          <a:lstStyle/>
          <a:p>
            <a:r>
              <a:rPr lang="en-US" dirty="0" smtClean="0"/>
              <a:t>30-yr WW3 </a:t>
            </a:r>
            <a:r>
              <a:rPr lang="en-US" dirty="0" err="1" smtClean="0"/>
              <a:t>hindcast</a:t>
            </a:r>
            <a:r>
              <a:rPr lang="en-US" dirty="0" smtClean="0"/>
              <a:t> based on CFSR winds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7244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2580" r="6274" b="4145"/>
          <a:stretch/>
        </p:blipFill>
        <p:spPr bwMode="auto">
          <a:xfrm>
            <a:off x="604911" y="1431496"/>
            <a:ext cx="3688058" cy="252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492" r="1641" b="959"/>
          <a:stretch/>
        </p:blipFill>
        <p:spPr bwMode="auto">
          <a:xfrm>
            <a:off x="604911" y="4023360"/>
            <a:ext cx="3281289" cy="243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" b="882"/>
          <a:stretch/>
        </p:blipFill>
        <p:spPr bwMode="auto">
          <a:xfrm>
            <a:off x="4724400" y="4017499"/>
            <a:ext cx="3124200" cy="2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69" y="1431496"/>
            <a:ext cx="4251960" cy="92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90" y="2467232"/>
            <a:ext cx="4244872" cy="141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1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0" y="2004907"/>
            <a:ext cx="4501117" cy="3928060"/>
            <a:chOff x="393049" y="1589568"/>
            <a:chExt cx="3964527" cy="35661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5" t="5473" r="49380" b="42526"/>
            <a:stretch/>
          </p:blipFill>
          <p:spPr>
            <a:xfrm>
              <a:off x="393049" y="1589568"/>
              <a:ext cx="2194560" cy="3566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9" t="5473" r="10215" b="42526"/>
            <a:stretch/>
          </p:blipFill>
          <p:spPr>
            <a:xfrm>
              <a:off x="2345896" y="1589568"/>
              <a:ext cx="2011680" cy="3566160"/>
            </a:xfrm>
            <a:prstGeom prst="rect">
              <a:avLst/>
            </a:prstGeom>
          </p:spPr>
        </p:pic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637567" y="1999269"/>
            <a:ext cx="4506433" cy="3933698"/>
            <a:chOff x="4586177" y="1594884"/>
            <a:chExt cx="4085383" cy="35661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97" t="5089" r="48860" b="42909"/>
            <a:stretch/>
          </p:blipFill>
          <p:spPr>
            <a:xfrm>
              <a:off x="4586177" y="1594884"/>
              <a:ext cx="2194560" cy="35661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21" t="5089" r="9437" b="42909"/>
            <a:stretch/>
          </p:blipFill>
          <p:spPr>
            <a:xfrm>
              <a:off x="6477000" y="1594884"/>
              <a:ext cx="2194560" cy="356616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818707" y="594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Hs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1116" y="594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Hs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2439" y="594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</a:rPr>
              <a:t>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6931" y="594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</a:rPr>
              <a:t>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8074" y="153760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Raw partitioned data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05400" y="152849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Spatially tracked systems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76200"/>
            <a:ext cx="5334000" cy="914400"/>
          </a:xfrm>
        </p:spPr>
        <p:txBody>
          <a:bodyPr/>
          <a:lstStyle/>
          <a:p>
            <a:r>
              <a:rPr lang="en-US" dirty="0"/>
              <a:t>North Pacific, 30 arc-min grid</a:t>
            </a:r>
            <a:br>
              <a:rPr lang="en-US" dirty="0"/>
            </a:br>
            <a:r>
              <a:rPr lang="en-US" sz="2000" dirty="0"/>
              <a:t>14 April 2009, </a:t>
            </a:r>
            <a:r>
              <a:rPr lang="en-US" sz="2000" dirty="0" smtClean="0"/>
              <a:t>10:00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52969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52400" y="16002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North Pacific,</a:t>
            </a:r>
          </a:p>
          <a:p>
            <a:pPr eaLnBrk="1" hangingPunct="1">
              <a:defRPr/>
            </a:pPr>
            <a: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30 arc-min grid</a:t>
            </a:r>
            <a:b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</a:br>
            <a:r>
              <a:rPr lang="en-US" sz="24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14 -18 April 2009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331599"/>
            <a:ext cx="6019800" cy="7739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22498" r="9998" b="74169"/>
          <a:stretch/>
        </p:blipFill>
        <p:spPr>
          <a:xfrm>
            <a:off x="533400" y="6414623"/>
            <a:ext cx="3505200" cy="134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t="4162" r="4996" b="5831"/>
          <a:stretch/>
        </p:blipFill>
        <p:spPr>
          <a:xfrm>
            <a:off x="0" y="3200400"/>
            <a:ext cx="4043680" cy="3032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23359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295400"/>
            <a:ext cx="31242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Calibri" pitchFamily="34" charset="0"/>
              </a:rPr>
              <a:t>Hawaiian Islands, 10 arc-min grid</a:t>
            </a:r>
            <a:r>
              <a:rPr lang="en-US" sz="3600" dirty="0" smtClean="0">
                <a:latin typeface="Calibri" pitchFamily="34" charset="0"/>
              </a:rPr>
              <a:t/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14 -18 April 2009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08562"/>
            <a:ext cx="6019800" cy="7739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4162" r="6247" b="5831"/>
          <a:stretch/>
        </p:blipFill>
        <p:spPr>
          <a:xfrm>
            <a:off x="0" y="3218120"/>
            <a:ext cx="3886200" cy="2997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22498" r="9998" b="74169"/>
          <a:stretch/>
        </p:blipFill>
        <p:spPr>
          <a:xfrm>
            <a:off x="533400" y="6414623"/>
            <a:ext cx="3505200" cy="134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7540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47800"/>
            <a:ext cx="3132161" cy="152301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Calibri" pitchFamily="34" charset="0"/>
              </a:rPr>
              <a:t>U.S. West Coast, 10 arc-min grid</a:t>
            </a:r>
            <a:r>
              <a:rPr lang="en-US" sz="3600" dirty="0" smtClean="0">
                <a:latin typeface="Calibri" pitchFamily="34" charset="0"/>
              </a:rPr>
              <a:t/>
            </a:r>
            <a:br>
              <a:rPr lang="en-US" sz="3600" dirty="0" smtClean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14 -</a:t>
            </a:r>
            <a:r>
              <a:rPr lang="en-US" sz="2400" dirty="0" smtClean="0">
                <a:latin typeface="Calibri" pitchFamily="34" charset="0"/>
              </a:rPr>
              <a:t>19 </a:t>
            </a:r>
            <a:r>
              <a:rPr lang="en-US" sz="2400" dirty="0">
                <a:latin typeface="Calibri" pitchFamily="34" charset="0"/>
              </a:rPr>
              <a:t>April 2009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342901"/>
            <a:ext cx="6019800" cy="7739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t="3400" r="5564" b="3331"/>
          <a:stretch/>
        </p:blipFill>
        <p:spPr>
          <a:xfrm>
            <a:off x="-7961" y="3048000"/>
            <a:ext cx="41148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7" t="22498" r="9998" b="74169"/>
          <a:stretch/>
        </p:blipFill>
        <p:spPr>
          <a:xfrm>
            <a:off x="533400" y="6414623"/>
            <a:ext cx="3505200" cy="1348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73063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" y="16002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E88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WFO Oxnard,</a:t>
            </a:r>
          </a:p>
          <a:p>
            <a:pPr eaLnBrk="1" hangingPunct="1">
              <a:defRPr/>
            </a:pPr>
            <a: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2 arc-min grid</a:t>
            </a:r>
            <a:br>
              <a:rPr lang="en-US" sz="36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</a:br>
            <a:r>
              <a:rPr lang="en-US" sz="2400" b="0" dirty="0">
                <a:solidFill>
                  <a:srgbClr val="FFFF00"/>
                </a:solidFill>
                <a:effectLst/>
                <a:latin typeface="Calibri" pitchFamily="34" charset="0"/>
              </a:rPr>
              <a:t>7</a:t>
            </a:r>
            <a:r>
              <a:rPr lang="en-US" sz="2400" b="0" dirty="0" smtClean="0">
                <a:solidFill>
                  <a:srgbClr val="FFFF00"/>
                </a:solidFill>
                <a:effectLst/>
                <a:latin typeface="Calibri" pitchFamily="34" charset="0"/>
              </a:rPr>
              <a:t>-12 Jan 2012</a:t>
            </a:r>
            <a:endParaRPr lang="en-US" sz="2400" b="0" dirty="0">
              <a:solidFill>
                <a:srgbClr val="FFFF00"/>
              </a:solidFill>
              <a:effectLst/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34532" r="28736" b="58848"/>
          <a:stretch/>
        </p:blipFill>
        <p:spPr>
          <a:xfrm>
            <a:off x="617220" y="6400800"/>
            <a:ext cx="2743200" cy="228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304800"/>
            <a:ext cx="6096000" cy="7837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" t="2548" r="5982" b="5727"/>
          <a:stretch/>
        </p:blipFill>
        <p:spPr>
          <a:xfrm>
            <a:off x="0" y="3196855"/>
            <a:ext cx="3733800" cy="2947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076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Conclusions &amp; </a:t>
            </a:r>
            <a:r>
              <a:rPr lang="en-US" dirty="0"/>
              <a:t>F</a:t>
            </a:r>
            <a:r>
              <a:rPr lang="en-US" dirty="0" smtClean="0"/>
              <a:t>uture work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304800" y="1676400"/>
            <a:ext cx="8610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533400" indent="-5334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Spatial and temporal tracking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post-processing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available as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WW3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subprogram 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ww3_systrk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(see Van der Westhuysen et al. 2013).</a:t>
            </a:r>
          </a:p>
          <a:p>
            <a:pPr marL="533400" indent="-5334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Spatial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variation of </a:t>
            </a:r>
            <a:r>
              <a:rPr lang="en-US" sz="2400" dirty="0" err="1" smtClean="0">
                <a:solidFill>
                  <a:srgbClr val="FFFFFF"/>
                </a:solidFill>
                <a:latin typeface="Calibri" pitchFamily="34" charset="0"/>
              </a:rPr>
              <a:t>T</a:t>
            </a:r>
            <a:r>
              <a:rPr lang="en-US" sz="2400" baseline="-25000" dirty="0" err="1" smtClean="0">
                <a:solidFill>
                  <a:srgbClr val="FFFFFF"/>
                </a:solidFill>
                <a:latin typeface="Calibri" pitchFamily="34" charset="0"/>
              </a:rPr>
              <a:t>p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  <a:latin typeface="Calibri" pitchFamily="34" charset="0"/>
              </a:rPr>
              <a:t>Dir</a:t>
            </a:r>
            <a:r>
              <a:rPr lang="en-US" sz="2400" baseline="-25000" dirty="0" err="1" smtClean="0">
                <a:solidFill>
                  <a:srgbClr val="FFFFFF"/>
                </a:solidFill>
                <a:latin typeface="Calibri" pitchFamily="34" charset="0"/>
              </a:rPr>
              <a:t>p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determined from 2 years of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</a:rPr>
              <a:t>CFSRR-WW3 wave climate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data.</a:t>
            </a:r>
          </a:p>
          <a:p>
            <a:pPr marL="533400" indent="-533400" fontAlgn="base">
              <a:spcBef>
                <a:spcPct val="0"/>
              </a:spcBef>
              <a:spcAft>
                <a:spcPts val="1200"/>
              </a:spcAft>
              <a:buFont typeface="Wingdings" pitchFamily="2" charset="2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Verified for idealized cases and field cases at various scales	(30-yr CFSRR-WW3 wave climate, WFO domains).</a:t>
            </a:r>
          </a:p>
          <a:p>
            <a:pPr marL="533400" indent="-533400" fontAlgn="base">
              <a:lnSpc>
                <a:spcPct val="75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latin typeface="Calibri" pitchFamily="34" charset="0"/>
              </a:rPr>
              <a:t>Future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: Depth dependence in shallow water?</a:t>
            </a:r>
          </a:p>
          <a:p>
            <a:pPr marL="533400" indent="-533400" fontAlgn="base">
              <a:lnSpc>
                <a:spcPct val="75000"/>
              </a:lnSpc>
              <a:spcBef>
                <a:spcPct val="0"/>
              </a:spcBef>
              <a:spcAft>
                <a:spcPts val="1200"/>
              </a:spcAft>
              <a:buFont typeface="Wingdings" pitchFamily="2" charset="2"/>
              <a:buAutoNum type="arabicPeriod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latin typeface="Calibri" pitchFamily="34" charset="0"/>
              </a:rPr>
              <a:t>Future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: Extension to unstructured grids</a:t>
            </a:r>
          </a:p>
        </p:txBody>
      </p:sp>
    </p:spTree>
    <p:extLst>
      <p:ext uri="{BB962C8B-B14F-4D97-AF65-F5344CB8AC3E}">
        <p14:creationId xmlns:p14="http://schemas.microsoft.com/office/powerpoint/2010/main" val="1964753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References</a:t>
            </a:r>
            <a:endParaRPr lang="en-US" dirty="0" smtClean="0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515679" y="1371600"/>
            <a:ext cx="8382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39725" indent="-339725" fontAlgn="base">
              <a:spcBef>
                <a:spcPct val="0"/>
              </a:spcBef>
            </a:pP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Aarnes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J.E, and H.E.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Krogstad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2001. Partitioning sequences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for the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dissection of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directional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ocean wave spectra: A review, technical report, SINTEF Appl. Math.,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Oslo.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Chawla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A., D.M.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Spindler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H.L.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Tolman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2013. Validation of a thirty year wave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hindcast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 using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the Climate Forecast System Reanalysis Winds. Ocean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Modelling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in press.</a:t>
            </a:r>
            <a:endParaRPr lang="en-US" sz="13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Delpey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M.T., F.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Ardhuin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F. Collard and B.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Chapron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2010. Space-time structure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of long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ocean swell fields. J.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Geophys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. Res. 115, C12037, doi:10.1029/2009JC005885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Devaliere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E.-M, J.L Hanson and R.A.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Luettich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Jr., 2009. Spatial tracking of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numerical wave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model output using a spiral tracking search algorithm, Proc. 2009 WRI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World Congress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on Computer Science and Information Engineering, Los Angeles, CA, Vol.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2, 404–408.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Gerling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T.W., 1992. Partitioning sequences and arrays of directional ocean wave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spectra into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component wave systems. J. Atmos. Oceanic Technol., 9, 444–458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Hasselmann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S., K.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Hasselmann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and C.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Bruning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1994.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Extraction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of wave spectra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from SAR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image spectra. Dynamics and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Modelling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 of Ocean Waves, G. J. Komen et al., Eds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., Cambridge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University Press, 391–401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Hasselmann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S., C.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Bruning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and K.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Hasselmann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1996. An improved algorithm for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the retrieval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of ocean wave spectra from synthetic aperture radar image spectra, J.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Geophys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 Res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., 101, 16,615–16,629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Hanson, J.L. and O.M. Phillips, 2001. Automated analysis of ocean surface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directional wave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spectra. J. Atmos. and Ocean Tech., Vol. 18, 277–293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Portilla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J., F. J.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Ocampo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-Torres and J.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Monbaliu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2009. Spectral partitioning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and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identification of wind sea and swell, J. Atmos. and Ocean Tech., Vol. 26, 107–122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Tracy, B, E.-M.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Devaliere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J.L. Hanson, T.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Nicolini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 and H.L.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Tolman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2007. Wind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sea and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swell delineation for numerical wave modeling, Proc. 10th Int. Workshop on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Wave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Hindcasting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and Forecasting, Paper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P12.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Voorrips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A.C., V.K. Makin, and S.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Hasselmann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, 1997. Assimilation of wave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spectra from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pitch-and-roll buoys in a North Sea wave model. J. </a:t>
            </a:r>
            <a:r>
              <a:rPr lang="en-US" sz="1300" dirty="0" err="1">
                <a:solidFill>
                  <a:srgbClr val="FFFFFF"/>
                </a:solidFill>
                <a:latin typeface="Calibri" pitchFamily="34" charset="0"/>
              </a:rPr>
              <a:t>Geophys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. Res. 102, 5829–5849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</a:t>
            </a:r>
          </a:p>
          <a:p>
            <a:pPr marL="339725" indent="-339725" fontAlgn="base">
              <a:spcBef>
                <a:spcPct val="0"/>
              </a:spcBef>
            </a:pP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Van der Westhuysen, A.J., J. Hanson and E.-M. </a:t>
            </a:r>
            <a:r>
              <a:rPr lang="en-US" sz="1300" dirty="0" err="1" smtClean="0">
                <a:solidFill>
                  <a:srgbClr val="FFFFFF"/>
                </a:solidFill>
                <a:latin typeface="Calibri" pitchFamily="34" charset="0"/>
              </a:rPr>
              <a:t>Devaliere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, 2013. Spatial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and temporal tracking of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wave fields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from ocean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basin scales 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to coastal 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waters. J</a:t>
            </a:r>
            <a:r>
              <a:rPr lang="en-US" sz="1300" dirty="0">
                <a:solidFill>
                  <a:srgbClr val="FFFFFF"/>
                </a:solidFill>
                <a:latin typeface="Calibri" pitchFamily="34" charset="0"/>
              </a:rPr>
              <a:t>. Atmos. Oceanic Technol</a:t>
            </a:r>
            <a:r>
              <a:rPr lang="en-US" sz="1300" dirty="0" smtClean="0">
                <a:solidFill>
                  <a:srgbClr val="FFFFFF"/>
                </a:solidFill>
                <a:latin typeface="Calibri" pitchFamily="34" charset="0"/>
              </a:rPr>
              <a:t>., in review.  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endParaRPr lang="en-US" sz="1400" dirty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19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Helvetica" charset="0"/>
              </a:rPr>
              <a:t>Outline</a:t>
            </a:r>
            <a:endParaRPr lang="en-US" dirty="0">
              <a:latin typeface="Helvetica" charset="0"/>
            </a:endParaRPr>
          </a:p>
        </p:txBody>
      </p:sp>
      <p:sp>
        <p:nvSpPr>
          <p:cNvPr id="3075" name="Rectangle 1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Helvetica" charset="0"/>
              </a:rPr>
              <a:t>Covered in this lecture:</a:t>
            </a:r>
          </a:p>
          <a:p>
            <a:pPr marL="0" indent="0" eaLnBrk="1" hangingPunct="1">
              <a:buNone/>
            </a:pPr>
            <a:endParaRPr lang="en-US" dirty="0">
              <a:latin typeface="Helvetica" charset="0"/>
            </a:endParaRPr>
          </a:p>
          <a:p>
            <a:pPr lvl="1" eaLnBrk="1" hangingPunct="1"/>
            <a:r>
              <a:rPr lang="en-US" dirty="0">
                <a:latin typeface="Helvetica" charset="0"/>
              </a:rPr>
              <a:t>Partitioning and tracking algorithms</a:t>
            </a:r>
          </a:p>
          <a:p>
            <a:pPr lvl="1" eaLnBrk="1" hangingPunct="1"/>
            <a:r>
              <a:rPr lang="en-US" dirty="0">
                <a:latin typeface="Helvetica" charset="0"/>
              </a:rPr>
              <a:t>Criteria for combining and tracking </a:t>
            </a:r>
            <a:r>
              <a:rPr lang="en-US" dirty="0" err="1">
                <a:latin typeface="Helvetica" charset="0"/>
              </a:rPr>
              <a:t>sytems</a:t>
            </a:r>
            <a:endParaRPr lang="en-US" dirty="0">
              <a:latin typeface="Helvetica" charset="0"/>
            </a:endParaRPr>
          </a:p>
          <a:p>
            <a:pPr lvl="1" eaLnBrk="1" hangingPunct="1"/>
            <a:r>
              <a:rPr lang="en-US" dirty="0">
                <a:latin typeface="Helvetica" charset="0"/>
              </a:rPr>
              <a:t>Idealized cases</a:t>
            </a:r>
          </a:p>
          <a:p>
            <a:pPr lvl="1" eaLnBrk="1" hangingPunct="1"/>
            <a:r>
              <a:rPr lang="en-US" dirty="0">
                <a:latin typeface="Helvetica" charset="0"/>
              </a:rPr>
              <a:t>Field cases:</a:t>
            </a:r>
          </a:p>
          <a:p>
            <a:pPr lvl="2" eaLnBrk="1" hangingPunct="1"/>
            <a:r>
              <a:rPr lang="en-US" dirty="0">
                <a:latin typeface="Helvetica" charset="0"/>
              </a:rPr>
              <a:t>North Pacific</a:t>
            </a:r>
          </a:p>
          <a:p>
            <a:pPr lvl="2" eaLnBrk="1" hangingPunct="1"/>
            <a:r>
              <a:rPr lang="en-US" dirty="0">
                <a:latin typeface="Helvetica" charset="0"/>
              </a:rPr>
              <a:t>Hawaiian Islands</a:t>
            </a:r>
          </a:p>
          <a:p>
            <a:pPr lvl="2" eaLnBrk="1" hangingPunct="1"/>
            <a:r>
              <a:rPr lang="en-US" dirty="0">
                <a:latin typeface="Helvetica" charset="0"/>
              </a:rPr>
              <a:t>U.S. West Coast</a:t>
            </a:r>
          </a:p>
          <a:p>
            <a:pPr lvl="2" eaLnBrk="1" hangingPunct="1"/>
            <a:r>
              <a:rPr lang="en-US" dirty="0">
                <a:latin typeface="Helvetica" charset="0"/>
              </a:rPr>
              <a:t>WFO </a:t>
            </a:r>
            <a:r>
              <a:rPr lang="en-US" dirty="0" smtClean="0">
                <a:latin typeface="Helvetica" charset="0"/>
              </a:rPr>
              <a:t>Los Angeles</a:t>
            </a:r>
            <a:endParaRPr lang="en-US" dirty="0">
              <a:latin typeface="Helvetica" charset="0"/>
            </a:endParaRPr>
          </a:p>
          <a:p>
            <a:pPr lvl="1" eaLnBrk="1" hangingPunct="1"/>
            <a:r>
              <a:rPr lang="en-US" dirty="0" smtClean="0">
                <a:latin typeface="Helvetica" charset="0"/>
              </a:rPr>
              <a:t>Conclusions and future work</a:t>
            </a:r>
            <a:endParaRPr lang="en-US" dirty="0">
              <a:latin typeface="Helvetica" charset="0"/>
            </a:endParaRPr>
          </a:p>
          <a:p>
            <a:pPr lvl="2" eaLnBrk="1" hangingPunct="1"/>
            <a:endParaRPr lang="en-US" dirty="0">
              <a:latin typeface="Helvetica" charset="0"/>
            </a:endParaRPr>
          </a:p>
          <a:p>
            <a:pPr lvl="1"/>
            <a:endParaRPr lang="en-US" dirty="0"/>
          </a:p>
          <a:p>
            <a:pPr eaLnBrk="1" hangingPunct="1"/>
            <a:endParaRPr lang="en-US" dirty="0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Background: Wave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3" y="1981200"/>
            <a:ext cx="4469575" cy="3888529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32105" y="5869729"/>
            <a:ext cx="49817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http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://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www.esa.int/esaEO/SEM563AATME_index_0.html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953000" y="1981201"/>
            <a:ext cx="3925335" cy="3657599"/>
            <a:chOff x="5029200" y="2353816"/>
            <a:chExt cx="3474720" cy="323772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53150" t="36215" r="13228" b="7901"/>
            <a:stretch/>
          </p:blipFill>
          <p:spPr bwMode="auto">
            <a:xfrm>
              <a:off x="5029200" y="2353816"/>
              <a:ext cx="3474720" cy="3237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Rechthoek 4"/>
            <p:cNvSpPr/>
            <p:nvPr/>
          </p:nvSpPr>
          <p:spPr>
            <a:xfrm>
              <a:off x="6757392" y="4370040"/>
              <a:ext cx="1440160" cy="864096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5"/>
            <p:cNvSpPr/>
            <p:nvPr/>
          </p:nvSpPr>
          <p:spPr>
            <a:xfrm>
              <a:off x="6253336" y="3361928"/>
              <a:ext cx="1080120" cy="108012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6"/>
            <p:cNvSpPr/>
            <p:nvPr/>
          </p:nvSpPr>
          <p:spPr>
            <a:xfrm>
              <a:off x="6109320" y="2425824"/>
              <a:ext cx="720080" cy="115212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77537" y="1434935"/>
            <a:ext cx="42909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Calibri" pitchFamily="34" charset="0"/>
              </a:rPr>
              <a:t>Tracking of ASAR swell in the Pacific</a:t>
            </a:r>
            <a:endParaRPr lang="en-US" sz="2200" b="1" dirty="0">
              <a:solidFill>
                <a:srgbClr val="FFFF00"/>
              </a:solidFill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4953000" y="1433943"/>
            <a:ext cx="39263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rgbClr val="FFFF00"/>
                </a:solidFill>
                <a:latin typeface="Calibri" pitchFamily="34" charset="0"/>
              </a:rPr>
              <a:t>NWS coastal forecast domains</a:t>
            </a:r>
            <a:endParaRPr lang="en-US" sz="2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40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Partitioning of spectral model output</a:t>
            </a: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4953000" y="1219200"/>
            <a:ext cx="3810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Partitioning of wave spectra</a:t>
            </a:r>
          </a:p>
          <a:p>
            <a:pP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  - 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</a:rPr>
              <a:t>Gerling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(1992)</a:t>
            </a:r>
            <a:endParaRPr lang="en-US" sz="2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  - 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</a:rPr>
              <a:t>Hasselmann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et al.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(1994, 1996)</a:t>
            </a:r>
            <a:endParaRPr lang="en-US" sz="2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  - Hanson &amp; Phillips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(2001)</a:t>
            </a:r>
            <a:endParaRPr lang="en-US" sz="2000" dirty="0" smtClean="0">
              <a:solidFill>
                <a:srgbClr val="FFFF00"/>
              </a:solidFill>
              <a:latin typeface="Calibri" pitchFamily="34" charset="0"/>
            </a:endParaRPr>
          </a:p>
          <a:p>
            <a:pPr>
              <a:buSzPct val="100000"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  - 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</a:rPr>
              <a:t>Portilla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et al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. (2009)</a:t>
            </a:r>
            <a:endParaRPr lang="en-US" sz="20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1229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659" r="12776"/>
          <a:stretch>
            <a:fillRect/>
          </a:stretch>
        </p:blipFill>
        <p:spPr bwMode="auto">
          <a:xfrm>
            <a:off x="535173" y="960120"/>
            <a:ext cx="3948078" cy="269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Rectangle 12"/>
          <p:cNvSpPr>
            <a:spLocks noChangeArrowheads="1"/>
          </p:cNvSpPr>
          <p:nvPr/>
        </p:nvSpPr>
        <p:spPr bwMode="auto">
          <a:xfrm>
            <a:off x="2539251" y="960120"/>
            <a:ext cx="1944000" cy="381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631" y="3887689"/>
            <a:ext cx="3959847" cy="237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268111"/>
            <a:ext cx="3800475" cy="2993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68469" y="6228480"/>
            <a:ext cx="232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(Hanson &amp; Phillips 2001)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9074" y="6216431"/>
            <a:ext cx="232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(Hanson &amp; Phillips 2001)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631" y="3597942"/>
            <a:ext cx="232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(Tracy et al. 2007)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Tracking of spectral model output</a:t>
            </a:r>
          </a:p>
        </p:txBody>
      </p:sp>
      <p:sp>
        <p:nvSpPr>
          <p:cNvPr id="12292" name="Rectangle 9"/>
          <p:cNvSpPr>
            <a:spLocks noChangeArrowheads="1"/>
          </p:cNvSpPr>
          <p:nvPr/>
        </p:nvSpPr>
        <p:spPr bwMode="auto">
          <a:xfrm>
            <a:off x="238497" y="5257800"/>
            <a:ext cx="87531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Correlation of partitions in space and time:</a:t>
            </a:r>
          </a:p>
          <a:p>
            <a:pPr>
              <a:buSzPct val="100000"/>
            </a:pPr>
            <a:r>
              <a:rPr lang="en-US" sz="2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   - Continuity of parameters 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Voorrips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et al. 1997; Hanson &amp; Phillips 2001; </a:t>
            </a:r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Devaliere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et al. 2009)</a:t>
            </a:r>
          </a:p>
          <a:p>
            <a:pPr>
              <a:buSzPct val="100000"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    - Source identification 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Aarnes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&amp; </a:t>
            </a:r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Krogstad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2001; </a:t>
            </a:r>
            <a:r>
              <a:rPr lang="en-US" sz="1600" dirty="0" err="1" smtClean="0">
                <a:solidFill>
                  <a:srgbClr val="FFFF00"/>
                </a:solidFill>
                <a:latin typeface="Calibri" pitchFamily="34" charset="0"/>
              </a:rPr>
              <a:t>Delpey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 et al. 2010)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747233" y="1597818"/>
            <a:ext cx="4114800" cy="3276600"/>
            <a:chOff x="2976" y="1152"/>
            <a:chExt cx="2592" cy="2064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976" y="1152"/>
              <a:ext cx="2592" cy="2064"/>
              <a:chOff x="2928" y="1152"/>
              <a:chExt cx="2592" cy="2064"/>
            </a:xfrm>
          </p:grpSpPr>
          <p:sp>
            <p:nvSpPr>
              <p:cNvPr id="12303" name="Rectangle 7"/>
              <p:cNvSpPr>
                <a:spLocks noChangeArrowheads="1"/>
              </p:cNvSpPr>
              <p:nvPr/>
            </p:nvSpPr>
            <p:spPr bwMode="auto">
              <a:xfrm>
                <a:off x="2928" y="1152"/>
                <a:ext cx="2592" cy="206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2304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248"/>
                <a:ext cx="2586" cy="1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301" name="Text Box 9"/>
            <p:cNvSpPr txBox="1">
              <a:spLocks noChangeArrowheads="1"/>
            </p:cNvSpPr>
            <p:nvPr/>
          </p:nvSpPr>
          <p:spPr bwMode="auto">
            <a:xfrm>
              <a:off x="3216" y="1824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Land</a:t>
              </a:r>
            </a:p>
          </p:txBody>
        </p:sp>
        <p:sp>
          <p:nvSpPr>
            <p:cNvPr id="12302" name="Text Box 10"/>
            <p:cNvSpPr txBox="1">
              <a:spLocks noChangeArrowheads="1"/>
            </p:cNvSpPr>
            <p:nvPr/>
          </p:nvSpPr>
          <p:spPr bwMode="auto">
            <a:xfrm>
              <a:off x="3648" y="2928"/>
              <a:ext cx="4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/>
                <a:t>Sea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38497" y="1595437"/>
            <a:ext cx="4191000" cy="3281363"/>
            <a:chOff x="144" y="1152"/>
            <a:chExt cx="2640" cy="2067"/>
          </a:xfrm>
        </p:grpSpPr>
        <p:pic>
          <p:nvPicPr>
            <p:cNvPr id="12298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7" r="3448"/>
            <a:stretch>
              <a:fillRect/>
            </a:stretch>
          </p:blipFill>
          <p:spPr bwMode="auto">
            <a:xfrm>
              <a:off x="144" y="1152"/>
              <a:ext cx="2640" cy="2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9" name="Rectangle 12"/>
            <p:cNvSpPr>
              <a:spLocks noChangeArrowheads="1"/>
            </p:cNvSpPr>
            <p:nvPr/>
          </p:nvSpPr>
          <p:spPr bwMode="auto">
            <a:xfrm>
              <a:off x="1392" y="1296"/>
              <a:ext cx="1392" cy="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43813" y="4874418"/>
            <a:ext cx="232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(Tracy et al. 2007)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7172" y="4872929"/>
            <a:ext cx="232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(</a:t>
            </a:r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Devaliere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et al. 2009)</a:t>
            </a: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3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477000" cy="457200"/>
          </a:xfrm>
        </p:spPr>
        <p:txBody>
          <a:bodyPr/>
          <a:lstStyle/>
          <a:p>
            <a:r>
              <a:rPr lang="en-US" dirty="0" smtClean="0"/>
              <a:t>30-yr WW3 </a:t>
            </a:r>
            <a:r>
              <a:rPr lang="en-US" dirty="0" err="1" smtClean="0"/>
              <a:t>hindcast</a:t>
            </a:r>
            <a:r>
              <a:rPr lang="en-US" dirty="0" smtClean="0"/>
              <a:t> based on CFSR winds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72442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2580" r="6274" b="4145"/>
          <a:stretch/>
        </p:blipFill>
        <p:spPr bwMode="auto">
          <a:xfrm>
            <a:off x="604911" y="1431496"/>
            <a:ext cx="3688058" cy="252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492" r="1641" b="959"/>
          <a:stretch/>
        </p:blipFill>
        <p:spPr bwMode="auto">
          <a:xfrm>
            <a:off x="604911" y="4023360"/>
            <a:ext cx="3281289" cy="243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" b="882"/>
          <a:stretch/>
        </p:blipFill>
        <p:spPr bwMode="auto">
          <a:xfrm>
            <a:off x="4724400" y="4017499"/>
            <a:ext cx="3124200" cy="246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69" y="1431496"/>
            <a:ext cx="4251960" cy="928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990" y="2467232"/>
            <a:ext cx="4244872" cy="141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10200" y="669851"/>
            <a:ext cx="2742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(</a:t>
            </a:r>
            <a:r>
              <a:rPr lang="en-US" sz="2400" dirty="0" err="1" smtClean="0">
                <a:solidFill>
                  <a:srgbClr val="FFFF00"/>
                </a:solidFill>
                <a:latin typeface="Calibri" pitchFamily="34" charset="0"/>
              </a:rPr>
              <a:t>Chawla</a:t>
            </a: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 et al. 2013)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914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</a:t>
            </a:r>
            <a:r>
              <a:rPr lang="en-US" dirty="0" smtClean="0"/>
              <a:t>patial variation of </a:t>
            </a:r>
            <a:r>
              <a:rPr lang="en-US" dirty="0" err="1" smtClean="0"/>
              <a:t>DIR</a:t>
            </a:r>
            <a:r>
              <a:rPr lang="en-US" baseline="-25000" dirty="0" err="1" smtClean="0"/>
              <a:t>p</a:t>
            </a:r>
            <a:r>
              <a:rPr lang="en-US" dirty="0" smtClean="0"/>
              <a:t> and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p</a:t>
            </a:r>
            <a:endParaRPr lang="en-US" baseline="-25000" dirty="0" smtClean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599314" y="925488"/>
            <a:ext cx="68588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CFSRR-WW3 4 arc-min, 3h </a:t>
            </a:r>
            <a:r>
              <a:rPr lang="en-US" sz="2400" dirty="0" err="1" smtClean="0">
                <a:solidFill>
                  <a:srgbClr val="FFFFFF"/>
                </a:solidFill>
                <a:latin typeface="Calibri" pitchFamily="34" charset="0"/>
              </a:rPr>
              <a:t>hindcast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, over 2007-2008</a:t>
            </a:r>
          </a:p>
          <a:p>
            <a:pPr>
              <a:buSzPct val="100000"/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NDBC 46213, 46047, 41012, 41014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189028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Dir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p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55828" y="1981200"/>
            <a:ext cx="49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T</a:t>
            </a:r>
            <a:r>
              <a:rPr lang="en-US" sz="2000" baseline="-25000" dirty="0" err="1" smtClean="0">
                <a:solidFill>
                  <a:srgbClr val="FFFF00"/>
                </a:solidFill>
              </a:rPr>
              <a:t>p</a:t>
            </a:r>
            <a:endParaRPr lang="en-US" sz="2000" baseline="-25000" dirty="0">
              <a:solidFill>
                <a:srgbClr val="FFFF0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50392" y="1890284"/>
            <a:ext cx="3566160" cy="4663440"/>
            <a:chOff x="850392" y="1890284"/>
            <a:chExt cx="3566160" cy="466344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" t="4939" r="7037" b="6915"/>
            <a:stretch/>
          </p:blipFill>
          <p:spPr>
            <a:xfrm>
              <a:off x="850392" y="1890284"/>
              <a:ext cx="3566160" cy="466344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71700" y="2554128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5s</a:t>
              </a:r>
              <a:endParaRPr lang="en-US" sz="16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943350" y="2554127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/>
                <a:t>7</a:t>
              </a:r>
              <a:r>
                <a:rPr lang="en-US" sz="1600" dirty="0" smtClean="0"/>
                <a:t>s</a:t>
              </a:r>
              <a:endParaRPr lang="en-US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171700" y="3667125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/>
                <a:t>9</a:t>
              </a:r>
              <a:r>
                <a:rPr lang="en-US" sz="1600" dirty="0" smtClean="0"/>
                <a:t>s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90950" y="3667125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11s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9300" y="4409854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13s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0950" y="4409853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15s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19300" y="5577840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17s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90950" y="5577840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19s</a:t>
              </a:r>
              <a:endParaRPr lang="en-US" sz="1600" dirty="0"/>
            </a:p>
          </p:txBody>
        </p:sp>
      </p:grpSp>
      <p:grpSp>
        <p:nvGrpSpPr>
          <p:cNvPr id="5120" name="Group 5119"/>
          <p:cNvGrpSpPr/>
          <p:nvPr/>
        </p:nvGrpSpPr>
        <p:grpSpPr>
          <a:xfrm>
            <a:off x="5050021" y="1876107"/>
            <a:ext cx="3566160" cy="4663440"/>
            <a:chOff x="5050021" y="1876107"/>
            <a:chExt cx="3566160" cy="46634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1" t="5497" r="4515" b="5572"/>
            <a:stretch/>
          </p:blipFill>
          <p:spPr>
            <a:xfrm>
              <a:off x="5050021" y="1876107"/>
              <a:ext cx="3566160" cy="466344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05550" y="2514600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5s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77200" y="2514599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/>
                <a:t>7</a:t>
              </a:r>
              <a:r>
                <a:rPr lang="en-US" sz="1600" dirty="0" smtClean="0"/>
                <a:t>s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05550" y="3190875"/>
              <a:ext cx="2667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/>
                <a:t>9</a:t>
              </a:r>
              <a:r>
                <a:rPr lang="en-US" sz="1600" dirty="0" smtClean="0"/>
                <a:t>s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24800" y="3190875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11s</a:t>
              </a:r>
              <a:endParaRPr lang="en-US" sz="16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53150" y="4343400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13s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924800" y="4345172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15s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53150" y="5471873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17s</a:t>
              </a:r>
              <a:endParaRPr lang="en-US" sz="16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924800" y="5471873"/>
              <a:ext cx="419100" cy="246221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wrap="square" lIns="45720" tIns="0" rIns="0" bIns="0" rtlCol="0">
              <a:spAutoFit/>
            </a:bodyPr>
            <a:lstStyle/>
            <a:p>
              <a:r>
                <a:rPr lang="en-US" sz="1600" dirty="0" smtClean="0"/>
                <a:t>19s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098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95276" y="1427740"/>
            <a:ext cx="4962524" cy="489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</a:pPr>
            <a:r>
              <a:rPr lang="en-US" sz="2400" b="1" i="1" dirty="0" smtClean="0">
                <a:solidFill>
                  <a:srgbClr val="FFFFFF"/>
                </a:solidFill>
                <a:latin typeface="Calibri" pitchFamily="34" charset="0"/>
              </a:rPr>
              <a:t>Loop 1: Linking points to systems:</a:t>
            </a:r>
          </a:p>
          <a:p>
            <a:pPr fontAlgn="base">
              <a:spcBef>
                <a:spcPct val="0"/>
              </a:spcBef>
            </a:pPr>
            <a:endParaRPr lang="en-US" sz="2400" b="1" i="1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sz="2400" b="1" i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sz="10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sz="10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000" dirty="0" smtClean="0">
                <a:solidFill>
                  <a:srgbClr val="FFFFFF"/>
                </a:solidFill>
                <a:latin typeface="Calibri" pitchFamily="34" charset="0"/>
              </a:rPr>
              <a:t>    </a:t>
            </a:r>
          </a:p>
          <a:p>
            <a:pPr fontAlgn="base">
              <a:spcBef>
                <a:spcPct val="0"/>
              </a:spcBef>
            </a:pPr>
            <a:r>
              <a:rPr lang="en-US" sz="1400" dirty="0" smtClean="0">
                <a:solidFill>
                  <a:srgbClr val="FFFFFF"/>
                </a:solidFill>
                <a:latin typeface="Calibri" pitchFamily="34" charset="0"/>
              </a:rPr>
              <a:t>  </a:t>
            </a:r>
          </a:p>
          <a:p>
            <a:pPr fontAlgn="base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    where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:	</a:t>
            </a:r>
          </a:p>
          <a:p>
            <a:pPr fontAlgn="base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</a:rPr>
              <a:t>  	</a:t>
            </a:r>
          </a:p>
          <a:p>
            <a:pPr fontAlgn="base">
              <a:spcBef>
                <a:spcPct val="0"/>
              </a:spcBef>
            </a:pPr>
            <a:r>
              <a:rPr lang="en-US" sz="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800" dirty="0" smtClean="0">
                <a:solidFill>
                  <a:srgbClr val="FFFFFF"/>
                </a:solidFill>
                <a:latin typeface="Calibri" pitchFamily="34" charset="0"/>
              </a:rPr>
              <a:t> 	</a:t>
            </a:r>
            <a:endParaRPr lang="en-US" sz="800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sz="1600" i="1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600" i="1" dirty="0" smtClean="0">
                <a:solidFill>
                  <a:srgbClr val="FFFFFF"/>
                </a:solidFill>
                <a:latin typeface="Calibri" pitchFamily="34" charset="0"/>
              </a:rPr>
              <a:t>   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and:     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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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=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r>
              <a:rPr lang="en-US" sz="2000" baseline="30000" dirty="0" smtClean="0">
                <a:solidFill>
                  <a:srgbClr val="FFFF00"/>
                </a:solidFill>
                <a:latin typeface="Calibri" pitchFamily="34" charset="0"/>
              </a:rPr>
              <a:t>o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,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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T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=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</a:rPr>
              <a:t>1 </a:t>
            </a:r>
          </a:p>
          <a:p>
            <a:pPr fontAlgn="base">
              <a:spcBef>
                <a:spcPct val="0"/>
              </a:spcBef>
            </a:pPr>
            <a:r>
              <a:rPr lang="en-US" sz="1400" b="1" i="1" dirty="0" smtClean="0">
                <a:solidFill>
                  <a:srgbClr val="FFFF00"/>
                </a:solidFill>
                <a:latin typeface="Calibri" pitchFamily="34" charset="0"/>
              </a:rPr>
              <a:t>  </a:t>
            </a:r>
          </a:p>
          <a:p>
            <a:pPr fontAlgn="base">
              <a:spcBef>
                <a:spcPct val="0"/>
              </a:spcBef>
            </a:pPr>
            <a:r>
              <a:rPr lang="en-US" sz="2400" b="1" i="1" dirty="0" smtClean="0">
                <a:solidFill>
                  <a:srgbClr val="FFFFFF"/>
                </a:solidFill>
                <a:latin typeface="Calibri" pitchFamily="34" charset="0"/>
              </a:rPr>
              <a:t>Loop </a:t>
            </a:r>
            <a:r>
              <a:rPr lang="en-US" sz="2400" b="1" i="1" dirty="0">
                <a:solidFill>
                  <a:srgbClr val="FFFFFF"/>
                </a:solidFill>
                <a:latin typeface="Calibri" pitchFamily="34" charset="0"/>
              </a:rPr>
              <a:t>2: Combining </a:t>
            </a:r>
            <a:r>
              <a:rPr lang="en-US" sz="2400" b="1" i="1" dirty="0" smtClean="0">
                <a:solidFill>
                  <a:srgbClr val="FFFFFF"/>
                </a:solidFill>
                <a:latin typeface="Calibri" pitchFamily="34" charset="0"/>
              </a:rPr>
              <a:t>systems:</a:t>
            </a:r>
          </a:p>
          <a:p>
            <a:pPr fontAlgn="base">
              <a:spcBef>
                <a:spcPct val="0"/>
              </a:spcBef>
            </a:pPr>
            <a:r>
              <a:rPr lang="en-US" sz="1000" b="1" i="1" dirty="0" smtClean="0">
                <a:solidFill>
                  <a:srgbClr val="FFFFFF"/>
                </a:solidFill>
                <a:latin typeface="Calibri" pitchFamily="34" charset="0"/>
              </a:rPr>
              <a:t>   </a:t>
            </a:r>
          </a:p>
          <a:p>
            <a:pPr fontAlgn="base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   Combine if system neighbors differ by</a:t>
            </a:r>
          </a:p>
          <a:p>
            <a:pPr fontAlgn="base"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   less than 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ΔT</a:t>
            </a:r>
            <a:r>
              <a:rPr lang="en-US" baseline="-25000" dirty="0" err="1" smtClean="0">
                <a:solidFill>
                  <a:srgbClr val="FFFFFF"/>
                </a:solidFill>
                <a:latin typeface="Calibri" pitchFamily="34" charset="0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and 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Δ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  <a:sym typeface="Symbol"/>
              </a:rPr>
              <a:t></a:t>
            </a:r>
            <a:r>
              <a:rPr lang="en-US" baseline="-25000" dirty="0" err="1" smtClean="0">
                <a:solidFill>
                  <a:srgbClr val="FFFFFF"/>
                </a:solidFill>
                <a:latin typeface="Calibri" pitchFamily="34" charset="0"/>
                <a:sym typeface="Symbol"/>
              </a:rPr>
              <a:t>n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, with </a:t>
            </a:r>
            <a:r>
              <a:rPr lang="el-GR" dirty="0">
                <a:solidFill>
                  <a:srgbClr val="FFFFFF"/>
                </a:solidFill>
                <a:latin typeface="Calibri" pitchFamily="34" charset="0"/>
              </a:rPr>
              <a:t>Δ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x = 1 arc-</a:t>
            </a:r>
            <a:r>
              <a:rPr lang="en-US" dirty="0" err="1" smtClean="0">
                <a:solidFill>
                  <a:srgbClr val="FFFFFF"/>
                </a:solidFill>
                <a:latin typeface="Calibri" pitchFamily="34" charset="0"/>
              </a:rPr>
              <a:t>deg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sz="2000" i="1" dirty="0">
              <a:solidFill>
                <a:srgbClr val="FFFF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Calibri" pitchFamily="34" charset="0"/>
            </a:endParaRPr>
          </a:p>
          <a:p>
            <a:pPr marL="533400" indent="-533400" fontAlgn="base">
              <a:spcBef>
                <a:spcPct val="0"/>
              </a:spcBef>
              <a:buFont typeface="Wingdings" pitchFamily="2" charset="2"/>
              <a:buAutoNum type="arabicPeriod"/>
            </a:pPr>
            <a:endParaRPr lang="en-US" sz="1000" dirty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Criteria for spatial tracking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4255" r="5738" b="2548"/>
          <a:stretch/>
        </p:blipFill>
        <p:spPr>
          <a:xfrm>
            <a:off x="5428808" y="3480631"/>
            <a:ext cx="3583805" cy="284367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52160" y="3584448"/>
            <a:ext cx="1729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Δ</a:t>
            </a:r>
            <a:r>
              <a:rPr lang="en-US" sz="1600" dirty="0" err="1" smtClean="0">
                <a:solidFill>
                  <a:srgbClr val="C00000"/>
                </a:solidFill>
              </a:rPr>
              <a:t>T</a:t>
            </a:r>
            <a:r>
              <a:rPr lang="en-US" sz="1600" baseline="-25000" dirty="0" err="1" smtClean="0">
                <a:solidFill>
                  <a:srgbClr val="C00000"/>
                </a:solidFill>
              </a:rPr>
              <a:t>p</a:t>
            </a:r>
            <a:r>
              <a:rPr lang="en-US" sz="1600" dirty="0" smtClean="0">
                <a:solidFill>
                  <a:srgbClr val="C00000"/>
                </a:solidFill>
              </a:rPr>
              <a:t>/1 arc-deg.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52160" y="5029200"/>
            <a:ext cx="1932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C00000"/>
                </a:solidFill>
              </a:rPr>
              <a:t>Δ</a:t>
            </a:r>
            <a:r>
              <a:rPr lang="en-US" sz="1600" dirty="0">
                <a:solidFill>
                  <a:srgbClr val="C00000"/>
                </a:solidFill>
                <a:sym typeface="Symbol"/>
              </a:rPr>
              <a:t></a:t>
            </a:r>
            <a:r>
              <a:rPr lang="en-US" sz="1600" baseline="-25000" dirty="0" smtClean="0">
                <a:solidFill>
                  <a:srgbClr val="C00000"/>
                </a:solidFill>
              </a:rPr>
              <a:t>p</a:t>
            </a:r>
            <a:r>
              <a:rPr lang="en-US" sz="1600" dirty="0" smtClean="0">
                <a:solidFill>
                  <a:srgbClr val="C00000"/>
                </a:solidFill>
              </a:rPr>
              <a:t>/1 arc-deg.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741045" y="1096717"/>
            <a:ext cx="2959330" cy="2302876"/>
            <a:chOff x="5833806" y="1126123"/>
            <a:chExt cx="2959330" cy="2302876"/>
          </a:xfrm>
        </p:grpSpPr>
        <p:grpSp>
          <p:nvGrpSpPr>
            <p:cNvPr id="9" name="Group 11"/>
            <p:cNvGrpSpPr>
              <a:grpSpLocks/>
            </p:cNvGrpSpPr>
            <p:nvPr/>
          </p:nvGrpSpPr>
          <p:grpSpPr bwMode="auto">
            <a:xfrm>
              <a:off x="5833806" y="1137240"/>
              <a:ext cx="2939342" cy="2291759"/>
              <a:chOff x="2976" y="1152"/>
              <a:chExt cx="2592" cy="2064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1152"/>
                <a:ext cx="2592" cy="2064"/>
                <a:chOff x="2928" y="1152"/>
                <a:chExt cx="2592" cy="2064"/>
              </a:xfrm>
            </p:grpSpPr>
            <p:sp>
              <p:nvSpPr>
                <p:cNvPr id="13" name="Rectangle 7"/>
                <p:cNvSpPr>
                  <a:spLocks noChangeArrowheads="1"/>
                </p:cNvSpPr>
                <p:nvPr/>
              </p:nvSpPr>
              <p:spPr bwMode="auto">
                <a:xfrm>
                  <a:off x="2928" y="1152"/>
                  <a:ext cx="2592" cy="206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4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28" y="1248"/>
                  <a:ext cx="2586" cy="17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1" name="Text Box 9"/>
              <p:cNvSpPr txBox="1">
                <a:spLocks noChangeArrowheads="1"/>
              </p:cNvSpPr>
              <p:nvPr/>
            </p:nvSpPr>
            <p:spPr bwMode="auto">
              <a:xfrm>
                <a:off x="3216" y="1824"/>
                <a:ext cx="480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/>
                  <a:t>Land</a:t>
                </a:r>
              </a:p>
            </p:txBody>
          </p:sp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3648" y="2928"/>
                <a:ext cx="480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/>
                  <a:t>Sea</a:t>
                </a:r>
              </a:p>
            </p:txBody>
          </p:sp>
        </p:grpSp>
        <p:sp>
          <p:nvSpPr>
            <p:cNvPr id="5" name="Oval 4"/>
            <p:cNvSpPr/>
            <p:nvPr/>
          </p:nvSpPr>
          <p:spPr bwMode="auto">
            <a:xfrm>
              <a:off x="6896441" y="1341475"/>
              <a:ext cx="369277" cy="381000"/>
            </a:xfrm>
            <a:prstGeom prst="ellips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40181" y="1126123"/>
              <a:ext cx="16529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C00000"/>
                  </a:solidFill>
                </a:rPr>
                <a:t>No neighbors!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8457060"/>
              </p:ext>
            </p:extLst>
          </p:nvPr>
        </p:nvGraphicFramePr>
        <p:xfrm>
          <a:off x="381000" y="2005550"/>
          <a:ext cx="4289426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Equation" r:id="rId6" imgW="3136680" imgH="558720" progId="Equation.3">
                  <p:embed/>
                </p:oleObj>
              </mc:Choice>
              <mc:Fallback>
                <p:oleObj name="Equation" r:id="rId6" imgW="3136680" imgH="558720" progId="Equation.3">
                  <p:embed/>
                  <p:pic>
                    <p:nvPicPr>
                      <p:cNvPr id="0" name="Picture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005550"/>
                        <a:ext cx="4289426" cy="7651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173409"/>
              </p:ext>
            </p:extLst>
          </p:nvPr>
        </p:nvGraphicFramePr>
        <p:xfrm>
          <a:off x="1524000" y="3070200"/>
          <a:ext cx="14224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Equation" r:id="rId8" imgW="1041120" imgH="457200" progId="Equation.3">
                  <p:embed/>
                </p:oleObj>
              </mc:Choice>
              <mc:Fallback>
                <p:oleObj name="Equation" r:id="rId8" imgW="1041120" imgH="457200" progId="Equation.3">
                  <p:embed/>
                  <p:pic>
                    <p:nvPicPr>
                      <p:cNvPr id="0" name="Picture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070200"/>
                        <a:ext cx="1422400" cy="62547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899686"/>
              </p:ext>
            </p:extLst>
          </p:nvPr>
        </p:nvGraphicFramePr>
        <p:xfrm>
          <a:off x="1524000" y="3876021"/>
          <a:ext cx="27432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Equation" r:id="rId10" imgW="2006280" imgH="533160" progId="Equation.3">
                  <p:embed/>
                </p:oleObj>
              </mc:Choice>
              <mc:Fallback>
                <p:oleObj name="Equation" r:id="rId10" imgW="2006280" imgH="533160" progId="Equation.3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876021"/>
                        <a:ext cx="2743200" cy="7302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2610624" y="3071485"/>
            <a:ext cx="347662" cy="631233"/>
            <a:chOff x="2610624" y="3071485"/>
            <a:chExt cx="347662" cy="631233"/>
          </a:xfrm>
        </p:grpSpPr>
        <p:sp>
          <p:nvSpPr>
            <p:cNvPr id="21" name="Oval 20"/>
            <p:cNvSpPr/>
            <p:nvPr/>
          </p:nvSpPr>
          <p:spPr bwMode="auto">
            <a:xfrm>
              <a:off x="2610624" y="3071485"/>
              <a:ext cx="347662" cy="319780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610624" y="3382938"/>
              <a:ext cx="347662" cy="319780"/>
            </a:xfrm>
            <a:prstGeom prst="ellipse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091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494411" y="5334000"/>
            <a:ext cx="5552298" cy="838199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304800" y="1468097"/>
            <a:ext cx="5084135" cy="371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1) Mean period over system</a:t>
            </a:r>
          </a:p>
          <a:p>
            <a:pPr fontAlgn="base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	</a:t>
            </a:r>
            <a:endParaRPr lang="en-US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   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1500"/>
              </a:spcAft>
            </a:pPr>
            <a:r>
              <a:rPr lang="pt-BR" sz="600" i="1" dirty="0" smtClean="0">
                <a:solidFill>
                  <a:srgbClr val="FFFF00"/>
                </a:solidFill>
                <a:latin typeface="Calibri" pitchFamily="34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ts val="1500"/>
              </a:spcAft>
            </a:pP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		Setting</a:t>
            </a:r>
            <a:r>
              <a:rPr lang="pt-BR" i="1" dirty="0">
                <a:solidFill>
                  <a:srgbClr val="FFFF00"/>
                </a:solidFill>
                <a:latin typeface="Calibri" pitchFamily="34" charset="0"/>
              </a:rPr>
              <a:t>: 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</a:t>
            </a:r>
            <a:r>
              <a:rPr lang="pt-BR" i="1" baseline="-25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T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pt-BR" i="1" dirty="0">
                <a:solidFill>
                  <a:srgbClr val="FFFF00"/>
                </a:solidFill>
                <a:latin typeface="Calibri" pitchFamily="34" charset="0"/>
              </a:rPr>
              <a:t>= 1 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s</a:t>
            </a:r>
            <a:endParaRPr lang="en-US" i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2) Mean direction over system</a:t>
            </a:r>
          </a:p>
          <a:p>
            <a:pPr fontAlgn="base">
              <a:spcBef>
                <a:spcPct val="0"/>
              </a:spcBef>
            </a:pPr>
            <a:r>
              <a:rPr lang="en-US" dirty="0" smtClean="0">
                <a:solidFill>
                  <a:srgbClr val="FFFFFF"/>
                </a:solidFill>
                <a:latin typeface="Calibri" pitchFamily="34" charset="0"/>
              </a:rPr>
              <a:t>	</a:t>
            </a:r>
            <a:endParaRPr lang="en-US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endParaRPr lang="en-US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1500"/>
              </a:spcAft>
            </a:pP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 		Setting:  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</a:t>
            </a:r>
            <a:r>
              <a:rPr lang="pt-BR" i="1" baseline="-25000" dirty="0" smtClean="0">
                <a:solidFill>
                  <a:srgbClr val="FFFF00"/>
                </a:solidFill>
                <a:latin typeface="Calibri" pitchFamily="34" charset="0"/>
                <a:sym typeface="Symbol"/>
              </a:rPr>
              <a:t>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pt-BR" i="1" dirty="0">
                <a:solidFill>
                  <a:srgbClr val="FFFF00"/>
                </a:solidFill>
                <a:latin typeface="Calibri" pitchFamily="34" charset="0"/>
              </a:rPr>
              <a:t>= </a:t>
            </a:r>
            <a:r>
              <a:rPr lang="pt-BR" i="1" dirty="0" smtClean="0">
                <a:solidFill>
                  <a:srgbClr val="FFFF00"/>
                </a:solidFill>
                <a:latin typeface="Calibri" pitchFamily="34" charset="0"/>
              </a:rPr>
              <a:t>10</a:t>
            </a:r>
            <a:r>
              <a:rPr lang="pt-BR" i="1" baseline="30000" dirty="0" smtClean="0">
                <a:solidFill>
                  <a:srgbClr val="FFFF00"/>
                </a:solidFill>
                <a:latin typeface="Calibri" pitchFamily="34" charset="0"/>
              </a:rPr>
              <a:t>o</a:t>
            </a:r>
            <a:endParaRPr lang="en-US" i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ts val="1500"/>
              </a:spcAft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</a:rPr>
              <a:t>3) Spatial overlap of systems: </a:t>
            </a:r>
            <a:endParaRPr lang="en-US" sz="2000" dirty="0">
              <a:solidFill>
                <a:srgbClr val="FFFFFF"/>
              </a:solidFill>
              <a:latin typeface="Calibri" pitchFamily="34" charset="0"/>
            </a:endParaRPr>
          </a:p>
          <a:p>
            <a:pPr fontAlgn="base">
              <a:spcBef>
                <a:spcPct val="0"/>
              </a:spcBef>
            </a:pPr>
            <a:r>
              <a:rPr lang="en-US" sz="800" dirty="0" smtClean="0">
                <a:solidFill>
                  <a:srgbClr val="FFFFFF"/>
                </a:solidFill>
                <a:latin typeface="Calibri" pitchFamily="34" charset="0"/>
              </a:rPr>
              <a:t> </a:t>
            </a:r>
          </a:p>
          <a:p>
            <a:pPr fontAlgn="base">
              <a:spcBef>
                <a:spcPct val="0"/>
              </a:spcBef>
            </a:pPr>
            <a:endParaRPr lang="en-US" sz="1600" dirty="0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3</a:t>
            </a:r>
            <a:r>
              <a:rPr lang="en-US" dirty="0" smtClean="0"/>
              <a:t> Criteria for temporal tracking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5388935" y="1752600"/>
            <a:ext cx="3505200" cy="31242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2423" y="1872733"/>
            <a:ext cx="90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Sys</a:t>
            </a:r>
            <a:r>
              <a:rPr lang="en-US" baseline="-25000" dirty="0" smtClean="0"/>
              <a:t>t-1,j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6271602" y="4309575"/>
            <a:ext cx="71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Sys</a:t>
            </a:r>
            <a:r>
              <a:rPr lang="en-US" baseline="-25000" dirty="0" err="1" smtClean="0"/>
              <a:t>t,i</a:t>
            </a:r>
            <a:endParaRPr lang="en-US" baseline="-25000" dirty="0"/>
          </a:p>
        </p:txBody>
      </p:sp>
      <p:grpSp>
        <p:nvGrpSpPr>
          <p:cNvPr id="68" name="Group 67"/>
          <p:cNvGrpSpPr/>
          <p:nvPr/>
        </p:nvGrpSpPr>
        <p:grpSpPr>
          <a:xfrm>
            <a:off x="5674242" y="2057400"/>
            <a:ext cx="1564758" cy="1354247"/>
            <a:chOff x="5674242" y="2057400"/>
            <a:chExt cx="1564758" cy="1354247"/>
          </a:xfrm>
        </p:grpSpPr>
        <p:sp>
          <p:nvSpPr>
            <p:cNvPr id="18" name="Freeform 17"/>
            <p:cNvSpPr/>
            <p:nvPr/>
          </p:nvSpPr>
          <p:spPr bwMode="auto">
            <a:xfrm rot="10800000">
              <a:off x="5674242" y="2057400"/>
              <a:ext cx="1339703" cy="1169581"/>
            </a:xfrm>
            <a:custGeom>
              <a:avLst/>
              <a:gdLst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44548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25032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25032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67563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67563 h 1169581"/>
                <a:gd name="connsiteX17" fmla="*/ 754912 w 1339703"/>
                <a:gd name="connsiteY17" fmla="*/ 850604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39703" h="1169581">
                  <a:moveTo>
                    <a:pt x="637954" y="42530"/>
                  </a:moveTo>
                  <a:lnTo>
                    <a:pt x="467833" y="95693"/>
                  </a:lnTo>
                  <a:lnTo>
                    <a:pt x="329610" y="148855"/>
                  </a:lnTo>
                  <a:lnTo>
                    <a:pt x="255182" y="212650"/>
                  </a:lnTo>
                  <a:lnTo>
                    <a:pt x="148856" y="340241"/>
                  </a:lnTo>
                  <a:lnTo>
                    <a:pt x="63796" y="457200"/>
                  </a:lnTo>
                  <a:lnTo>
                    <a:pt x="0" y="595423"/>
                  </a:lnTo>
                  <a:lnTo>
                    <a:pt x="0" y="723014"/>
                  </a:lnTo>
                  <a:lnTo>
                    <a:pt x="0" y="839972"/>
                  </a:lnTo>
                  <a:lnTo>
                    <a:pt x="53163" y="1010093"/>
                  </a:lnTo>
                  <a:lnTo>
                    <a:pt x="138223" y="1095153"/>
                  </a:lnTo>
                  <a:lnTo>
                    <a:pt x="276447" y="1148316"/>
                  </a:lnTo>
                  <a:lnTo>
                    <a:pt x="361507" y="1158948"/>
                  </a:lnTo>
                  <a:lnTo>
                    <a:pt x="489098" y="1169581"/>
                  </a:lnTo>
                  <a:lnTo>
                    <a:pt x="637954" y="1105786"/>
                  </a:lnTo>
                  <a:lnTo>
                    <a:pt x="637954" y="1105786"/>
                  </a:lnTo>
                  <a:lnTo>
                    <a:pt x="691117" y="967563"/>
                  </a:lnTo>
                  <a:lnTo>
                    <a:pt x="754912" y="850604"/>
                  </a:lnTo>
                  <a:lnTo>
                    <a:pt x="839972" y="744279"/>
                  </a:lnTo>
                  <a:lnTo>
                    <a:pt x="967563" y="680483"/>
                  </a:lnTo>
                  <a:lnTo>
                    <a:pt x="1105786" y="659218"/>
                  </a:lnTo>
                  <a:lnTo>
                    <a:pt x="1233377" y="627321"/>
                  </a:lnTo>
                  <a:lnTo>
                    <a:pt x="1297172" y="542260"/>
                  </a:lnTo>
                  <a:lnTo>
                    <a:pt x="1339703" y="425302"/>
                  </a:lnTo>
                  <a:lnTo>
                    <a:pt x="1339703" y="287079"/>
                  </a:lnTo>
                  <a:lnTo>
                    <a:pt x="1307805" y="148855"/>
                  </a:lnTo>
                  <a:lnTo>
                    <a:pt x="1116419" y="53162"/>
                  </a:lnTo>
                  <a:lnTo>
                    <a:pt x="967563" y="0"/>
                  </a:lnTo>
                  <a:lnTo>
                    <a:pt x="765544" y="10632"/>
                  </a:lnTo>
                  <a:lnTo>
                    <a:pt x="637954" y="42530"/>
                  </a:lnTo>
                  <a:close/>
                </a:path>
              </a:pathLst>
            </a:cu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6606445" y="2242064"/>
              <a:ext cx="447079" cy="7247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6455024" y="2496174"/>
              <a:ext cx="365850" cy="1460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6119201" y="3123187"/>
              <a:ext cx="224892" cy="288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8" name="Straight Arrow Connector 37"/>
            <p:cNvCxnSpPr/>
            <p:nvPr/>
          </p:nvCxnSpPr>
          <p:spPr bwMode="auto">
            <a:xfrm>
              <a:off x="6416220" y="3020469"/>
              <a:ext cx="224892" cy="288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5791200" y="2895600"/>
              <a:ext cx="224892" cy="288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0" name="Straight Arrow Connector 39"/>
            <p:cNvCxnSpPr/>
            <p:nvPr/>
          </p:nvCxnSpPr>
          <p:spPr bwMode="auto">
            <a:xfrm>
              <a:off x="6046709" y="2769075"/>
              <a:ext cx="224892" cy="2884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6829984" y="2467660"/>
              <a:ext cx="409016" cy="17453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6725760" y="2791806"/>
              <a:ext cx="327764" cy="1799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0" name="Group 69"/>
          <p:cNvGrpSpPr/>
          <p:nvPr/>
        </p:nvGrpSpPr>
        <p:grpSpPr>
          <a:xfrm>
            <a:off x="6934199" y="3352799"/>
            <a:ext cx="1802417" cy="1340747"/>
            <a:chOff x="6934199" y="3352799"/>
            <a:chExt cx="1802417" cy="1340747"/>
          </a:xfrm>
        </p:grpSpPr>
        <p:sp>
          <p:nvSpPr>
            <p:cNvPr id="20" name="Freeform 19"/>
            <p:cNvSpPr/>
            <p:nvPr/>
          </p:nvSpPr>
          <p:spPr bwMode="auto">
            <a:xfrm rot="10800000">
              <a:off x="6934199" y="3352799"/>
              <a:ext cx="1802417" cy="1340747"/>
            </a:xfrm>
            <a:custGeom>
              <a:avLst/>
              <a:gdLst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44548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25032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25032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67563 h 1169581"/>
                <a:gd name="connsiteX17" fmla="*/ 723014 w 1339703"/>
                <a:gd name="connsiteY17" fmla="*/ 829339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637954 w 1339703"/>
                <a:gd name="connsiteY15" fmla="*/ 1105786 h 1169581"/>
                <a:gd name="connsiteX16" fmla="*/ 691117 w 1339703"/>
                <a:gd name="connsiteY16" fmla="*/ 967563 h 1169581"/>
                <a:gd name="connsiteX17" fmla="*/ 754912 w 1339703"/>
                <a:gd name="connsiteY17" fmla="*/ 850604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69581"/>
                <a:gd name="connsiteX1" fmla="*/ 467833 w 1339703"/>
                <a:gd name="connsiteY1" fmla="*/ 95693 h 1169581"/>
                <a:gd name="connsiteX2" fmla="*/ 329610 w 1339703"/>
                <a:gd name="connsiteY2" fmla="*/ 148855 h 1169581"/>
                <a:gd name="connsiteX3" fmla="*/ 255182 w 1339703"/>
                <a:gd name="connsiteY3" fmla="*/ 212650 h 1169581"/>
                <a:gd name="connsiteX4" fmla="*/ 148856 w 1339703"/>
                <a:gd name="connsiteY4" fmla="*/ 340241 h 1169581"/>
                <a:gd name="connsiteX5" fmla="*/ 63796 w 1339703"/>
                <a:gd name="connsiteY5" fmla="*/ 457200 h 1169581"/>
                <a:gd name="connsiteX6" fmla="*/ 0 w 1339703"/>
                <a:gd name="connsiteY6" fmla="*/ 595423 h 1169581"/>
                <a:gd name="connsiteX7" fmla="*/ 0 w 1339703"/>
                <a:gd name="connsiteY7" fmla="*/ 723014 h 1169581"/>
                <a:gd name="connsiteX8" fmla="*/ 0 w 1339703"/>
                <a:gd name="connsiteY8" fmla="*/ 839972 h 1169581"/>
                <a:gd name="connsiteX9" fmla="*/ 53163 w 1339703"/>
                <a:gd name="connsiteY9" fmla="*/ 1010093 h 1169581"/>
                <a:gd name="connsiteX10" fmla="*/ 138223 w 1339703"/>
                <a:gd name="connsiteY10" fmla="*/ 1095153 h 1169581"/>
                <a:gd name="connsiteX11" fmla="*/ 276447 w 1339703"/>
                <a:gd name="connsiteY11" fmla="*/ 1148316 h 1169581"/>
                <a:gd name="connsiteX12" fmla="*/ 361507 w 1339703"/>
                <a:gd name="connsiteY12" fmla="*/ 1158948 h 1169581"/>
                <a:gd name="connsiteX13" fmla="*/ 489098 w 1339703"/>
                <a:gd name="connsiteY13" fmla="*/ 1169581 h 1169581"/>
                <a:gd name="connsiteX14" fmla="*/ 637954 w 1339703"/>
                <a:gd name="connsiteY14" fmla="*/ 1105786 h 1169581"/>
                <a:gd name="connsiteX15" fmla="*/ 582463 w 1339703"/>
                <a:gd name="connsiteY15" fmla="*/ 1073706 h 1169581"/>
                <a:gd name="connsiteX16" fmla="*/ 691117 w 1339703"/>
                <a:gd name="connsiteY16" fmla="*/ 967563 h 1169581"/>
                <a:gd name="connsiteX17" fmla="*/ 754912 w 1339703"/>
                <a:gd name="connsiteY17" fmla="*/ 850604 h 1169581"/>
                <a:gd name="connsiteX18" fmla="*/ 839972 w 1339703"/>
                <a:gd name="connsiteY18" fmla="*/ 744279 h 1169581"/>
                <a:gd name="connsiteX19" fmla="*/ 967563 w 1339703"/>
                <a:gd name="connsiteY19" fmla="*/ 680483 h 1169581"/>
                <a:gd name="connsiteX20" fmla="*/ 1105786 w 1339703"/>
                <a:gd name="connsiteY20" fmla="*/ 659218 h 1169581"/>
                <a:gd name="connsiteX21" fmla="*/ 1233377 w 1339703"/>
                <a:gd name="connsiteY21" fmla="*/ 627321 h 1169581"/>
                <a:gd name="connsiteX22" fmla="*/ 1297172 w 1339703"/>
                <a:gd name="connsiteY22" fmla="*/ 542260 h 1169581"/>
                <a:gd name="connsiteX23" fmla="*/ 1339703 w 1339703"/>
                <a:gd name="connsiteY23" fmla="*/ 425302 h 1169581"/>
                <a:gd name="connsiteX24" fmla="*/ 1339703 w 1339703"/>
                <a:gd name="connsiteY24" fmla="*/ 287079 h 1169581"/>
                <a:gd name="connsiteX25" fmla="*/ 1307805 w 1339703"/>
                <a:gd name="connsiteY25" fmla="*/ 148855 h 1169581"/>
                <a:gd name="connsiteX26" fmla="*/ 1116419 w 1339703"/>
                <a:gd name="connsiteY26" fmla="*/ 53162 h 1169581"/>
                <a:gd name="connsiteX27" fmla="*/ 967563 w 1339703"/>
                <a:gd name="connsiteY27" fmla="*/ 0 h 1169581"/>
                <a:gd name="connsiteX28" fmla="*/ 765544 w 1339703"/>
                <a:gd name="connsiteY28" fmla="*/ 10632 h 1169581"/>
                <a:gd name="connsiteX29" fmla="*/ 637954 w 1339703"/>
                <a:gd name="connsiteY29" fmla="*/ 42530 h 1169581"/>
                <a:gd name="connsiteX0" fmla="*/ 637954 w 1339703"/>
                <a:gd name="connsiteY0" fmla="*/ 42530 h 1158948"/>
                <a:gd name="connsiteX1" fmla="*/ 467833 w 1339703"/>
                <a:gd name="connsiteY1" fmla="*/ 95693 h 1158948"/>
                <a:gd name="connsiteX2" fmla="*/ 329610 w 1339703"/>
                <a:gd name="connsiteY2" fmla="*/ 148855 h 1158948"/>
                <a:gd name="connsiteX3" fmla="*/ 255182 w 1339703"/>
                <a:gd name="connsiteY3" fmla="*/ 212650 h 1158948"/>
                <a:gd name="connsiteX4" fmla="*/ 148856 w 1339703"/>
                <a:gd name="connsiteY4" fmla="*/ 340241 h 1158948"/>
                <a:gd name="connsiteX5" fmla="*/ 63796 w 1339703"/>
                <a:gd name="connsiteY5" fmla="*/ 457200 h 1158948"/>
                <a:gd name="connsiteX6" fmla="*/ 0 w 1339703"/>
                <a:gd name="connsiteY6" fmla="*/ 595423 h 1158948"/>
                <a:gd name="connsiteX7" fmla="*/ 0 w 1339703"/>
                <a:gd name="connsiteY7" fmla="*/ 723014 h 1158948"/>
                <a:gd name="connsiteX8" fmla="*/ 0 w 1339703"/>
                <a:gd name="connsiteY8" fmla="*/ 839972 h 1158948"/>
                <a:gd name="connsiteX9" fmla="*/ 53163 w 1339703"/>
                <a:gd name="connsiteY9" fmla="*/ 1010093 h 1158948"/>
                <a:gd name="connsiteX10" fmla="*/ 138223 w 1339703"/>
                <a:gd name="connsiteY10" fmla="*/ 1095153 h 1158948"/>
                <a:gd name="connsiteX11" fmla="*/ 276447 w 1339703"/>
                <a:gd name="connsiteY11" fmla="*/ 1148316 h 1158948"/>
                <a:gd name="connsiteX12" fmla="*/ 361507 w 1339703"/>
                <a:gd name="connsiteY12" fmla="*/ 1158948 h 1158948"/>
                <a:gd name="connsiteX13" fmla="*/ 441535 w 1339703"/>
                <a:gd name="connsiteY13" fmla="*/ 1121461 h 1158948"/>
                <a:gd name="connsiteX14" fmla="*/ 637954 w 1339703"/>
                <a:gd name="connsiteY14" fmla="*/ 1105786 h 1158948"/>
                <a:gd name="connsiteX15" fmla="*/ 582463 w 1339703"/>
                <a:gd name="connsiteY15" fmla="*/ 1073706 h 1158948"/>
                <a:gd name="connsiteX16" fmla="*/ 691117 w 1339703"/>
                <a:gd name="connsiteY16" fmla="*/ 967563 h 1158948"/>
                <a:gd name="connsiteX17" fmla="*/ 754912 w 1339703"/>
                <a:gd name="connsiteY17" fmla="*/ 850604 h 1158948"/>
                <a:gd name="connsiteX18" fmla="*/ 839972 w 1339703"/>
                <a:gd name="connsiteY18" fmla="*/ 744279 h 1158948"/>
                <a:gd name="connsiteX19" fmla="*/ 967563 w 1339703"/>
                <a:gd name="connsiteY19" fmla="*/ 680483 h 1158948"/>
                <a:gd name="connsiteX20" fmla="*/ 1105786 w 1339703"/>
                <a:gd name="connsiteY20" fmla="*/ 659218 h 1158948"/>
                <a:gd name="connsiteX21" fmla="*/ 1233377 w 1339703"/>
                <a:gd name="connsiteY21" fmla="*/ 627321 h 1158948"/>
                <a:gd name="connsiteX22" fmla="*/ 1297172 w 1339703"/>
                <a:gd name="connsiteY22" fmla="*/ 542260 h 1158948"/>
                <a:gd name="connsiteX23" fmla="*/ 1339703 w 1339703"/>
                <a:gd name="connsiteY23" fmla="*/ 425302 h 1158948"/>
                <a:gd name="connsiteX24" fmla="*/ 1339703 w 1339703"/>
                <a:gd name="connsiteY24" fmla="*/ 287079 h 1158948"/>
                <a:gd name="connsiteX25" fmla="*/ 1307805 w 1339703"/>
                <a:gd name="connsiteY25" fmla="*/ 148855 h 1158948"/>
                <a:gd name="connsiteX26" fmla="*/ 1116419 w 1339703"/>
                <a:gd name="connsiteY26" fmla="*/ 53162 h 1158948"/>
                <a:gd name="connsiteX27" fmla="*/ 967563 w 1339703"/>
                <a:gd name="connsiteY27" fmla="*/ 0 h 1158948"/>
                <a:gd name="connsiteX28" fmla="*/ 765544 w 1339703"/>
                <a:gd name="connsiteY28" fmla="*/ 10632 h 1158948"/>
                <a:gd name="connsiteX29" fmla="*/ 637954 w 1339703"/>
                <a:gd name="connsiteY29" fmla="*/ 42530 h 1158948"/>
                <a:gd name="connsiteX0" fmla="*/ 637954 w 1339703"/>
                <a:gd name="connsiteY0" fmla="*/ 42530 h 1148316"/>
                <a:gd name="connsiteX1" fmla="*/ 467833 w 1339703"/>
                <a:gd name="connsiteY1" fmla="*/ 95693 h 1148316"/>
                <a:gd name="connsiteX2" fmla="*/ 329610 w 1339703"/>
                <a:gd name="connsiteY2" fmla="*/ 148855 h 1148316"/>
                <a:gd name="connsiteX3" fmla="*/ 255182 w 1339703"/>
                <a:gd name="connsiteY3" fmla="*/ 212650 h 1148316"/>
                <a:gd name="connsiteX4" fmla="*/ 148856 w 1339703"/>
                <a:gd name="connsiteY4" fmla="*/ 340241 h 1148316"/>
                <a:gd name="connsiteX5" fmla="*/ 63796 w 1339703"/>
                <a:gd name="connsiteY5" fmla="*/ 457200 h 1148316"/>
                <a:gd name="connsiteX6" fmla="*/ 0 w 1339703"/>
                <a:gd name="connsiteY6" fmla="*/ 595423 h 1148316"/>
                <a:gd name="connsiteX7" fmla="*/ 0 w 1339703"/>
                <a:gd name="connsiteY7" fmla="*/ 723014 h 1148316"/>
                <a:gd name="connsiteX8" fmla="*/ 0 w 1339703"/>
                <a:gd name="connsiteY8" fmla="*/ 839972 h 1148316"/>
                <a:gd name="connsiteX9" fmla="*/ 53163 w 1339703"/>
                <a:gd name="connsiteY9" fmla="*/ 1010093 h 1148316"/>
                <a:gd name="connsiteX10" fmla="*/ 138223 w 1339703"/>
                <a:gd name="connsiteY10" fmla="*/ 1095153 h 1148316"/>
                <a:gd name="connsiteX11" fmla="*/ 276447 w 1339703"/>
                <a:gd name="connsiteY11" fmla="*/ 1148316 h 1148316"/>
                <a:gd name="connsiteX12" fmla="*/ 345653 w 1339703"/>
                <a:gd name="connsiteY12" fmla="*/ 1102809 h 1148316"/>
                <a:gd name="connsiteX13" fmla="*/ 441535 w 1339703"/>
                <a:gd name="connsiteY13" fmla="*/ 1121461 h 1148316"/>
                <a:gd name="connsiteX14" fmla="*/ 637954 w 1339703"/>
                <a:gd name="connsiteY14" fmla="*/ 1105786 h 1148316"/>
                <a:gd name="connsiteX15" fmla="*/ 582463 w 1339703"/>
                <a:gd name="connsiteY15" fmla="*/ 1073706 h 1148316"/>
                <a:gd name="connsiteX16" fmla="*/ 691117 w 1339703"/>
                <a:gd name="connsiteY16" fmla="*/ 967563 h 1148316"/>
                <a:gd name="connsiteX17" fmla="*/ 754912 w 1339703"/>
                <a:gd name="connsiteY17" fmla="*/ 850604 h 1148316"/>
                <a:gd name="connsiteX18" fmla="*/ 839972 w 1339703"/>
                <a:gd name="connsiteY18" fmla="*/ 744279 h 1148316"/>
                <a:gd name="connsiteX19" fmla="*/ 967563 w 1339703"/>
                <a:gd name="connsiteY19" fmla="*/ 680483 h 1148316"/>
                <a:gd name="connsiteX20" fmla="*/ 1105786 w 1339703"/>
                <a:gd name="connsiteY20" fmla="*/ 659218 h 1148316"/>
                <a:gd name="connsiteX21" fmla="*/ 1233377 w 1339703"/>
                <a:gd name="connsiteY21" fmla="*/ 627321 h 1148316"/>
                <a:gd name="connsiteX22" fmla="*/ 1297172 w 1339703"/>
                <a:gd name="connsiteY22" fmla="*/ 542260 h 1148316"/>
                <a:gd name="connsiteX23" fmla="*/ 1339703 w 1339703"/>
                <a:gd name="connsiteY23" fmla="*/ 425302 h 1148316"/>
                <a:gd name="connsiteX24" fmla="*/ 1339703 w 1339703"/>
                <a:gd name="connsiteY24" fmla="*/ 287079 h 1148316"/>
                <a:gd name="connsiteX25" fmla="*/ 1307805 w 1339703"/>
                <a:gd name="connsiteY25" fmla="*/ 148855 h 1148316"/>
                <a:gd name="connsiteX26" fmla="*/ 1116419 w 1339703"/>
                <a:gd name="connsiteY26" fmla="*/ 53162 h 1148316"/>
                <a:gd name="connsiteX27" fmla="*/ 967563 w 1339703"/>
                <a:gd name="connsiteY27" fmla="*/ 0 h 1148316"/>
                <a:gd name="connsiteX28" fmla="*/ 765544 w 1339703"/>
                <a:gd name="connsiteY28" fmla="*/ 10632 h 1148316"/>
                <a:gd name="connsiteX29" fmla="*/ 637954 w 1339703"/>
                <a:gd name="connsiteY29" fmla="*/ 42530 h 1148316"/>
                <a:gd name="connsiteX0" fmla="*/ 637954 w 1339703"/>
                <a:gd name="connsiteY0" fmla="*/ 42530 h 1121461"/>
                <a:gd name="connsiteX1" fmla="*/ 467833 w 1339703"/>
                <a:gd name="connsiteY1" fmla="*/ 95693 h 1121461"/>
                <a:gd name="connsiteX2" fmla="*/ 329610 w 1339703"/>
                <a:gd name="connsiteY2" fmla="*/ 148855 h 1121461"/>
                <a:gd name="connsiteX3" fmla="*/ 255182 w 1339703"/>
                <a:gd name="connsiteY3" fmla="*/ 212650 h 1121461"/>
                <a:gd name="connsiteX4" fmla="*/ 148856 w 1339703"/>
                <a:gd name="connsiteY4" fmla="*/ 340241 h 1121461"/>
                <a:gd name="connsiteX5" fmla="*/ 63796 w 1339703"/>
                <a:gd name="connsiteY5" fmla="*/ 457200 h 1121461"/>
                <a:gd name="connsiteX6" fmla="*/ 0 w 1339703"/>
                <a:gd name="connsiteY6" fmla="*/ 595423 h 1121461"/>
                <a:gd name="connsiteX7" fmla="*/ 0 w 1339703"/>
                <a:gd name="connsiteY7" fmla="*/ 723014 h 1121461"/>
                <a:gd name="connsiteX8" fmla="*/ 0 w 1339703"/>
                <a:gd name="connsiteY8" fmla="*/ 839972 h 1121461"/>
                <a:gd name="connsiteX9" fmla="*/ 53163 w 1339703"/>
                <a:gd name="connsiteY9" fmla="*/ 1010093 h 1121461"/>
                <a:gd name="connsiteX10" fmla="*/ 138223 w 1339703"/>
                <a:gd name="connsiteY10" fmla="*/ 1095153 h 1121461"/>
                <a:gd name="connsiteX11" fmla="*/ 268519 w 1339703"/>
                <a:gd name="connsiteY11" fmla="*/ 1100196 h 1121461"/>
                <a:gd name="connsiteX12" fmla="*/ 345653 w 1339703"/>
                <a:gd name="connsiteY12" fmla="*/ 1102809 h 1121461"/>
                <a:gd name="connsiteX13" fmla="*/ 441535 w 1339703"/>
                <a:gd name="connsiteY13" fmla="*/ 1121461 h 1121461"/>
                <a:gd name="connsiteX14" fmla="*/ 637954 w 1339703"/>
                <a:gd name="connsiteY14" fmla="*/ 1105786 h 1121461"/>
                <a:gd name="connsiteX15" fmla="*/ 582463 w 1339703"/>
                <a:gd name="connsiteY15" fmla="*/ 1073706 h 1121461"/>
                <a:gd name="connsiteX16" fmla="*/ 691117 w 1339703"/>
                <a:gd name="connsiteY16" fmla="*/ 967563 h 1121461"/>
                <a:gd name="connsiteX17" fmla="*/ 754912 w 1339703"/>
                <a:gd name="connsiteY17" fmla="*/ 850604 h 1121461"/>
                <a:gd name="connsiteX18" fmla="*/ 839972 w 1339703"/>
                <a:gd name="connsiteY18" fmla="*/ 744279 h 1121461"/>
                <a:gd name="connsiteX19" fmla="*/ 967563 w 1339703"/>
                <a:gd name="connsiteY19" fmla="*/ 680483 h 1121461"/>
                <a:gd name="connsiteX20" fmla="*/ 1105786 w 1339703"/>
                <a:gd name="connsiteY20" fmla="*/ 659218 h 1121461"/>
                <a:gd name="connsiteX21" fmla="*/ 1233377 w 1339703"/>
                <a:gd name="connsiteY21" fmla="*/ 627321 h 1121461"/>
                <a:gd name="connsiteX22" fmla="*/ 1297172 w 1339703"/>
                <a:gd name="connsiteY22" fmla="*/ 542260 h 1121461"/>
                <a:gd name="connsiteX23" fmla="*/ 1339703 w 1339703"/>
                <a:gd name="connsiteY23" fmla="*/ 425302 h 1121461"/>
                <a:gd name="connsiteX24" fmla="*/ 1339703 w 1339703"/>
                <a:gd name="connsiteY24" fmla="*/ 287079 h 1121461"/>
                <a:gd name="connsiteX25" fmla="*/ 1307805 w 1339703"/>
                <a:gd name="connsiteY25" fmla="*/ 148855 h 1121461"/>
                <a:gd name="connsiteX26" fmla="*/ 1116419 w 1339703"/>
                <a:gd name="connsiteY26" fmla="*/ 53162 h 1121461"/>
                <a:gd name="connsiteX27" fmla="*/ 967563 w 1339703"/>
                <a:gd name="connsiteY27" fmla="*/ 0 h 1121461"/>
                <a:gd name="connsiteX28" fmla="*/ 765544 w 1339703"/>
                <a:gd name="connsiteY28" fmla="*/ 10632 h 1121461"/>
                <a:gd name="connsiteX29" fmla="*/ 637954 w 1339703"/>
                <a:gd name="connsiteY29" fmla="*/ 42530 h 1121461"/>
                <a:gd name="connsiteX0" fmla="*/ 637954 w 1339703"/>
                <a:gd name="connsiteY0" fmla="*/ 42530 h 1121461"/>
                <a:gd name="connsiteX1" fmla="*/ 467833 w 1339703"/>
                <a:gd name="connsiteY1" fmla="*/ 95693 h 1121461"/>
                <a:gd name="connsiteX2" fmla="*/ 329610 w 1339703"/>
                <a:gd name="connsiteY2" fmla="*/ 148855 h 1121461"/>
                <a:gd name="connsiteX3" fmla="*/ 255182 w 1339703"/>
                <a:gd name="connsiteY3" fmla="*/ 212650 h 1121461"/>
                <a:gd name="connsiteX4" fmla="*/ 148856 w 1339703"/>
                <a:gd name="connsiteY4" fmla="*/ 340241 h 1121461"/>
                <a:gd name="connsiteX5" fmla="*/ 63796 w 1339703"/>
                <a:gd name="connsiteY5" fmla="*/ 457200 h 1121461"/>
                <a:gd name="connsiteX6" fmla="*/ 0 w 1339703"/>
                <a:gd name="connsiteY6" fmla="*/ 595423 h 1121461"/>
                <a:gd name="connsiteX7" fmla="*/ 0 w 1339703"/>
                <a:gd name="connsiteY7" fmla="*/ 723014 h 1121461"/>
                <a:gd name="connsiteX8" fmla="*/ 0 w 1339703"/>
                <a:gd name="connsiteY8" fmla="*/ 839972 h 1121461"/>
                <a:gd name="connsiteX9" fmla="*/ 53163 w 1339703"/>
                <a:gd name="connsiteY9" fmla="*/ 1010093 h 1121461"/>
                <a:gd name="connsiteX10" fmla="*/ 138223 w 1339703"/>
                <a:gd name="connsiteY10" fmla="*/ 1022973 h 1121461"/>
                <a:gd name="connsiteX11" fmla="*/ 268519 w 1339703"/>
                <a:gd name="connsiteY11" fmla="*/ 1100196 h 1121461"/>
                <a:gd name="connsiteX12" fmla="*/ 345653 w 1339703"/>
                <a:gd name="connsiteY12" fmla="*/ 1102809 h 1121461"/>
                <a:gd name="connsiteX13" fmla="*/ 441535 w 1339703"/>
                <a:gd name="connsiteY13" fmla="*/ 1121461 h 1121461"/>
                <a:gd name="connsiteX14" fmla="*/ 637954 w 1339703"/>
                <a:gd name="connsiteY14" fmla="*/ 1105786 h 1121461"/>
                <a:gd name="connsiteX15" fmla="*/ 582463 w 1339703"/>
                <a:gd name="connsiteY15" fmla="*/ 1073706 h 1121461"/>
                <a:gd name="connsiteX16" fmla="*/ 691117 w 1339703"/>
                <a:gd name="connsiteY16" fmla="*/ 967563 h 1121461"/>
                <a:gd name="connsiteX17" fmla="*/ 754912 w 1339703"/>
                <a:gd name="connsiteY17" fmla="*/ 850604 h 1121461"/>
                <a:gd name="connsiteX18" fmla="*/ 839972 w 1339703"/>
                <a:gd name="connsiteY18" fmla="*/ 744279 h 1121461"/>
                <a:gd name="connsiteX19" fmla="*/ 967563 w 1339703"/>
                <a:gd name="connsiteY19" fmla="*/ 680483 h 1121461"/>
                <a:gd name="connsiteX20" fmla="*/ 1105786 w 1339703"/>
                <a:gd name="connsiteY20" fmla="*/ 659218 h 1121461"/>
                <a:gd name="connsiteX21" fmla="*/ 1233377 w 1339703"/>
                <a:gd name="connsiteY21" fmla="*/ 627321 h 1121461"/>
                <a:gd name="connsiteX22" fmla="*/ 1297172 w 1339703"/>
                <a:gd name="connsiteY22" fmla="*/ 542260 h 1121461"/>
                <a:gd name="connsiteX23" fmla="*/ 1339703 w 1339703"/>
                <a:gd name="connsiteY23" fmla="*/ 425302 h 1121461"/>
                <a:gd name="connsiteX24" fmla="*/ 1339703 w 1339703"/>
                <a:gd name="connsiteY24" fmla="*/ 287079 h 1121461"/>
                <a:gd name="connsiteX25" fmla="*/ 1307805 w 1339703"/>
                <a:gd name="connsiteY25" fmla="*/ 148855 h 1121461"/>
                <a:gd name="connsiteX26" fmla="*/ 1116419 w 1339703"/>
                <a:gd name="connsiteY26" fmla="*/ 53162 h 1121461"/>
                <a:gd name="connsiteX27" fmla="*/ 967563 w 1339703"/>
                <a:gd name="connsiteY27" fmla="*/ 0 h 1121461"/>
                <a:gd name="connsiteX28" fmla="*/ 765544 w 1339703"/>
                <a:gd name="connsiteY28" fmla="*/ 10632 h 1121461"/>
                <a:gd name="connsiteX29" fmla="*/ 637954 w 1339703"/>
                <a:gd name="connsiteY29" fmla="*/ 42530 h 1121461"/>
                <a:gd name="connsiteX0" fmla="*/ 637954 w 1339703"/>
                <a:gd name="connsiteY0" fmla="*/ 42530 h 1121461"/>
                <a:gd name="connsiteX1" fmla="*/ 467833 w 1339703"/>
                <a:gd name="connsiteY1" fmla="*/ 95693 h 1121461"/>
                <a:gd name="connsiteX2" fmla="*/ 329610 w 1339703"/>
                <a:gd name="connsiteY2" fmla="*/ 148855 h 1121461"/>
                <a:gd name="connsiteX3" fmla="*/ 255182 w 1339703"/>
                <a:gd name="connsiteY3" fmla="*/ 212650 h 1121461"/>
                <a:gd name="connsiteX4" fmla="*/ 148856 w 1339703"/>
                <a:gd name="connsiteY4" fmla="*/ 340241 h 1121461"/>
                <a:gd name="connsiteX5" fmla="*/ 63796 w 1339703"/>
                <a:gd name="connsiteY5" fmla="*/ 457200 h 1121461"/>
                <a:gd name="connsiteX6" fmla="*/ 0 w 1339703"/>
                <a:gd name="connsiteY6" fmla="*/ 595423 h 1121461"/>
                <a:gd name="connsiteX7" fmla="*/ 0 w 1339703"/>
                <a:gd name="connsiteY7" fmla="*/ 723014 h 1121461"/>
                <a:gd name="connsiteX8" fmla="*/ 0 w 1339703"/>
                <a:gd name="connsiteY8" fmla="*/ 839972 h 1121461"/>
                <a:gd name="connsiteX9" fmla="*/ 76945 w 1339703"/>
                <a:gd name="connsiteY9" fmla="*/ 961973 h 1121461"/>
                <a:gd name="connsiteX10" fmla="*/ 138223 w 1339703"/>
                <a:gd name="connsiteY10" fmla="*/ 1022973 h 1121461"/>
                <a:gd name="connsiteX11" fmla="*/ 268519 w 1339703"/>
                <a:gd name="connsiteY11" fmla="*/ 1100196 h 1121461"/>
                <a:gd name="connsiteX12" fmla="*/ 345653 w 1339703"/>
                <a:gd name="connsiteY12" fmla="*/ 1102809 h 1121461"/>
                <a:gd name="connsiteX13" fmla="*/ 441535 w 1339703"/>
                <a:gd name="connsiteY13" fmla="*/ 1121461 h 1121461"/>
                <a:gd name="connsiteX14" fmla="*/ 637954 w 1339703"/>
                <a:gd name="connsiteY14" fmla="*/ 1105786 h 1121461"/>
                <a:gd name="connsiteX15" fmla="*/ 582463 w 1339703"/>
                <a:gd name="connsiteY15" fmla="*/ 1073706 h 1121461"/>
                <a:gd name="connsiteX16" fmla="*/ 691117 w 1339703"/>
                <a:gd name="connsiteY16" fmla="*/ 967563 h 1121461"/>
                <a:gd name="connsiteX17" fmla="*/ 754912 w 1339703"/>
                <a:gd name="connsiteY17" fmla="*/ 850604 h 1121461"/>
                <a:gd name="connsiteX18" fmla="*/ 839972 w 1339703"/>
                <a:gd name="connsiteY18" fmla="*/ 744279 h 1121461"/>
                <a:gd name="connsiteX19" fmla="*/ 967563 w 1339703"/>
                <a:gd name="connsiteY19" fmla="*/ 680483 h 1121461"/>
                <a:gd name="connsiteX20" fmla="*/ 1105786 w 1339703"/>
                <a:gd name="connsiteY20" fmla="*/ 659218 h 1121461"/>
                <a:gd name="connsiteX21" fmla="*/ 1233377 w 1339703"/>
                <a:gd name="connsiteY21" fmla="*/ 627321 h 1121461"/>
                <a:gd name="connsiteX22" fmla="*/ 1297172 w 1339703"/>
                <a:gd name="connsiteY22" fmla="*/ 542260 h 1121461"/>
                <a:gd name="connsiteX23" fmla="*/ 1339703 w 1339703"/>
                <a:gd name="connsiteY23" fmla="*/ 425302 h 1121461"/>
                <a:gd name="connsiteX24" fmla="*/ 1339703 w 1339703"/>
                <a:gd name="connsiteY24" fmla="*/ 287079 h 1121461"/>
                <a:gd name="connsiteX25" fmla="*/ 1307805 w 1339703"/>
                <a:gd name="connsiteY25" fmla="*/ 148855 h 1121461"/>
                <a:gd name="connsiteX26" fmla="*/ 1116419 w 1339703"/>
                <a:gd name="connsiteY26" fmla="*/ 53162 h 1121461"/>
                <a:gd name="connsiteX27" fmla="*/ 967563 w 1339703"/>
                <a:gd name="connsiteY27" fmla="*/ 0 h 1121461"/>
                <a:gd name="connsiteX28" fmla="*/ 765544 w 1339703"/>
                <a:gd name="connsiteY28" fmla="*/ 10632 h 1121461"/>
                <a:gd name="connsiteX29" fmla="*/ 637954 w 133970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81055 w 1343813"/>
                <a:gd name="connsiteY9" fmla="*/ 961973 h 1121461"/>
                <a:gd name="connsiteX10" fmla="*/ 142333 w 1343813"/>
                <a:gd name="connsiteY10" fmla="*/ 1022973 h 1121461"/>
                <a:gd name="connsiteX11" fmla="*/ 272629 w 1343813"/>
                <a:gd name="connsiteY11" fmla="*/ 1100196 h 1121461"/>
                <a:gd name="connsiteX12" fmla="*/ 349763 w 1343813"/>
                <a:gd name="connsiteY12" fmla="*/ 1102809 h 1121461"/>
                <a:gd name="connsiteX13" fmla="*/ 445645 w 1343813"/>
                <a:gd name="connsiteY13" fmla="*/ 1121461 h 1121461"/>
                <a:gd name="connsiteX14" fmla="*/ 642064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81055 w 1343813"/>
                <a:gd name="connsiteY9" fmla="*/ 961973 h 1121461"/>
                <a:gd name="connsiteX10" fmla="*/ 142333 w 1343813"/>
                <a:gd name="connsiteY10" fmla="*/ 1022973 h 1121461"/>
                <a:gd name="connsiteX11" fmla="*/ 272629 w 1343813"/>
                <a:gd name="connsiteY11" fmla="*/ 1100196 h 1121461"/>
                <a:gd name="connsiteX12" fmla="*/ 349763 w 1343813"/>
                <a:gd name="connsiteY12" fmla="*/ 1102809 h 1121461"/>
                <a:gd name="connsiteX13" fmla="*/ 445645 w 1343813"/>
                <a:gd name="connsiteY13" fmla="*/ 1121461 h 1121461"/>
                <a:gd name="connsiteX14" fmla="*/ 546937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130141 w 1343813"/>
                <a:gd name="connsiteY9" fmla="*/ 912313 h 1121461"/>
                <a:gd name="connsiteX10" fmla="*/ 142333 w 1343813"/>
                <a:gd name="connsiteY10" fmla="*/ 1022973 h 1121461"/>
                <a:gd name="connsiteX11" fmla="*/ 272629 w 1343813"/>
                <a:gd name="connsiteY11" fmla="*/ 1100196 h 1121461"/>
                <a:gd name="connsiteX12" fmla="*/ 349763 w 1343813"/>
                <a:gd name="connsiteY12" fmla="*/ 1102809 h 1121461"/>
                <a:gd name="connsiteX13" fmla="*/ 445645 w 1343813"/>
                <a:gd name="connsiteY13" fmla="*/ 1121461 h 1121461"/>
                <a:gd name="connsiteX14" fmla="*/ 546937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130141 w 1343813"/>
                <a:gd name="connsiteY9" fmla="*/ 912313 h 1121461"/>
                <a:gd name="connsiteX10" fmla="*/ 207780 w 1343813"/>
                <a:gd name="connsiteY10" fmla="*/ 995385 h 1121461"/>
                <a:gd name="connsiteX11" fmla="*/ 272629 w 1343813"/>
                <a:gd name="connsiteY11" fmla="*/ 1100196 h 1121461"/>
                <a:gd name="connsiteX12" fmla="*/ 349763 w 1343813"/>
                <a:gd name="connsiteY12" fmla="*/ 1102809 h 1121461"/>
                <a:gd name="connsiteX13" fmla="*/ 445645 w 1343813"/>
                <a:gd name="connsiteY13" fmla="*/ 1121461 h 1121461"/>
                <a:gd name="connsiteX14" fmla="*/ 546937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130141 w 1343813"/>
                <a:gd name="connsiteY9" fmla="*/ 912313 h 1121461"/>
                <a:gd name="connsiteX10" fmla="*/ 207780 w 1343813"/>
                <a:gd name="connsiteY10" fmla="*/ 995385 h 1121461"/>
                <a:gd name="connsiteX11" fmla="*/ 310807 w 1343813"/>
                <a:gd name="connsiteY11" fmla="*/ 1033984 h 1121461"/>
                <a:gd name="connsiteX12" fmla="*/ 349763 w 1343813"/>
                <a:gd name="connsiteY12" fmla="*/ 1102809 h 1121461"/>
                <a:gd name="connsiteX13" fmla="*/ 445645 w 1343813"/>
                <a:gd name="connsiteY13" fmla="*/ 1121461 h 1121461"/>
                <a:gd name="connsiteX14" fmla="*/ 546937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21461"/>
                <a:gd name="connsiteX1" fmla="*/ 471943 w 1343813"/>
                <a:gd name="connsiteY1" fmla="*/ 95693 h 1121461"/>
                <a:gd name="connsiteX2" fmla="*/ 333720 w 1343813"/>
                <a:gd name="connsiteY2" fmla="*/ 148855 h 1121461"/>
                <a:gd name="connsiteX3" fmla="*/ 259292 w 1343813"/>
                <a:gd name="connsiteY3" fmla="*/ 212650 h 1121461"/>
                <a:gd name="connsiteX4" fmla="*/ 152966 w 1343813"/>
                <a:gd name="connsiteY4" fmla="*/ 340241 h 1121461"/>
                <a:gd name="connsiteX5" fmla="*/ 67906 w 1343813"/>
                <a:gd name="connsiteY5" fmla="*/ 457200 h 1121461"/>
                <a:gd name="connsiteX6" fmla="*/ 4110 w 1343813"/>
                <a:gd name="connsiteY6" fmla="*/ 595423 h 1121461"/>
                <a:gd name="connsiteX7" fmla="*/ 4110 w 1343813"/>
                <a:gd name="connsiteY7" fmla="*/ 723014 h 1121461"/>
                <a:gd name="connsiteX8" fmla="*/ 59601 w 1343813"/>
                <a:gd name="connsiteY8" fmla="*/ 823932 h 1121461"/>
                <a:gd name="connsiteX9" fmla="*/ 130141 w 1343813"/>
                <a:gd name="connsiteY9" fmla="*/ 912313 h 1121461"/>
                <a:gd name="connsiteX10" fmla="*/ 207780 w 1343813"/>
                <a:gd name="connsiteY10" fmla="*/ 995385 h 1121461"/>
                <a:gd name="connsiteX11" fmla="*/ 310807 w 1343813"/>
                <a:gd name="connsiteY11" fmla="*/ 1033984 h 1121461"/>
                <a:gd name="connsiteX12" fmla="*/ 393395 w 1343813"/>
                <a:gd name="connsiteY12" fmla="*/ 1058667 h 1121461"/>
                <a:gd name="connsiteX13" fmla="*/ 445645 w 1343813"/>
                <a:gd name="connsiteY13" fmla="*/ 1121461 h 1121461"/>
                <a:gd name="connsiteX14" fmla="*/ 546937 w 1343813"/>
                <a:gd name="connsiteY14" fmla="*/ 1105786 h 1121461"/>
                <a:gd name="connsiteX15" fmla="*/ 586573 w 1343813"/>
                <a:gd name="connsiteY15" fmla="*/ 1073706 h 1121461"/>
                <a:gd name="connsiteX16" fmla="*/ 695227 w 1343813"/>
                <a:gd name="connsiteY16" fmla="*/ 967563 h 1121461"/>
                <a:gd name="connsiteX17" fmla="*/ 759022 w 1343813"/>
                <a:gd name="connsiteY17" fmla="*/ 850604 h 1121461"/>
                <a:gd name="connsiteX18" fmla="*/ 844082 w 1343813"/>
                <a:gd name="connsiteY18" fmla="*/ 744279 h 1121461"/>
                <a:gd name="connsiteX19" fmla="*/ 971673 w 1343813"/>
                <a:gd name="connsiteY19" fmla="*/ 680483 h 1121461"/>
                <a:gd name="connsiteX20" fmla="*/ 1109896 w 1343813"/>
                <a:gd name="connsiteY20" fmla="*/ 659218 h 1121461"/>
                <a:gd name="connsiteX21" fmla="*/ 1237487 w 1343813"/>
                <a:gd name="connsiteY21" fmla="*/ 627321 h 1121461"/>
                <a:gd name="connsiteX22" fmla="*/ 1301282 w 1343813"/>
                <a:gd name="connsiteY22" fmla="*/ 542260 h 1121461"/>
                <a:gd name="connsiteX23" fmla="*/ 1343813 w 1343813"/>
                <a:gd name="connsiteY23" fmla="*/ 425302 h 1121461"/>
                <a:gd name="connsiteX24" fmla="*/ 1343813 w 1343813"/>
                <a:gd name="connsiteY24" fmla="*/ 287079 h 1121461"/>
                <a:gd name="connsiteX25" fmla="*/ 1311915 w 1343813"/>
                <a:gd name="connsiteY25" fmla="*/ 148855 h 1121461"/>
                <a:gd name="connsiteX26" fmla="*/ 1120529 w 1343813"/>
                <a:gd name="connsiteY26" fmla="*/ 53162 h 1121461"/>
                <a:gd name="connsiteX27" fmla="*/ 971673 w 1343813"/>
                <a:gd name="connsiteY27" fmla="*/ 0 h 1121461"/>
                <a:gd name="connsiteX28" fmla="*/ 769654 w 1343813"/>
                <a:gd name="connsiteY28" fmla="*/ 10632 h 1121461"/>
                <a:gd name="connsiteX29" fmla="*/ 642064 w 1343813"/>
                <a:gd name="connsiteY29" fmla="*/ 42530 h 1121461"/>
                <a:gd name="connsiteX0" fmla="*/ 642064 w 1343813"/>
                <a:gd name="connsiteY0" fmla="*/ 42530 h 1106048"/>
                <a:gd name="connsiteX1" fmla="*/ 471943 w 1343813"/>
                <a:gd name="connsiteY1" fmla="*/ 95693 h 1106048"/>
                <a:gd name="connsiteX2" fmla="*/ 333720 w 1343813"/>
                <a:gd name="connsiteY2" fmla="*/ 148855 h 1106048"/>
                <a:gd name="connsiteX3" fmla="*/ 259292 w 1343813"/>
                <a:gd name="connsiteY3" fmla="*/ 212650 h 1106048"/>
                <a:gd name="connsiteX4" fmla="*/ 152966 w 1343813"/>
                <a:gd name="connsiteY4" fmla="*/ 340241 h 1106048"/>
                <a:gd name="connsiteX5" fmla="*/ 67906 w 1343813"/>
                <a:gd name="connsiteY5" fmla="*/ 457200 h 1106048"/>
                <a:gd name="connsiteX6" fmla="*/ 4110 w 1343813"/>
                <a:gd name="connsiteY6" fmla="*/ 595423 h 1106048"/>
                <a:gd name="connsiteX7" fmla="*/ 4110 w 1343813"/>
                <a:gd name="connsiteY7" fmla="*/ 723014 h 1106048"/>
                <a:gd name="connsiteX8" fmla="*/ 59601 w 1343813"/>
                <a:gd name="connsiteY8" fmla="*/ 823932 h 1106048"/>
                <a:gd name="connsiteX9" fmla="*/ 130141 w 1343813"/>
                <a:gd name="connsiteY9" fmla="*/ 912313 h 1106048"/>
                <a:gd name="connsiteX10" fmla="*/ 207780 w 1343813"/>
                <a:gd name="connsiteY10" fmla="*/ 995385 h 1106048"/>
                <a:gd name="connsiteX11" fmla="*/ 310807 w 1343813"/>
                <a:gd name="connsiteY11" fmla="*/ 1033984 h 1106048"/>
                <a:gd name="connsiteX12" fmla="*/ 393395 w 1343813"/>
                <a:gd name="connsiteY12" fmla="*/ 1058667 h 1106048"/>
                <a:gd name="connsiteX13" fmla="*/ 472915 w 1343813"/>
                <a:gd name="connsiteY13" fmla="*/ 1060766 h 1106048"/>
                <a:gd name="connsiteX14" fmla="*/ 546937 w 1343813"/>
                <a:gd name="connsiteY14" fmla="*/ 1105786 h 1106048"/>
                <a:gd name="connsiteX15" fmla="*/ 586573 w 1343813"/>
                <a:gd name="connsiteY15" fmla="*/ 1073706 h 1106048"/>
                <a:gd name="connsiteX16" fmla="*/ 695227 w 1343813"/>
                <a:gd name="connsiteY16" fmla="*/ 967563 h 1106048"/>
                <a:gd name="connsiteX17" fmla="*/ 759022 w 1343813"/>
                <a:gd name="connsiteY17" fmla="*/ 850604 h 1106048"/>
                <a:gd name="connsiteX18" fmla="*/ 844082 w 1343813"/>
                <a:gd name="connsiteY18" fmla="*/ 744279 h 1106048"/>
                <a:gd name="connsiteX19" fmla="*/ 971673 w 1343813"/>
                <a:gd name="connsiteY19" fmla="*/ 680483 h 1106048"/>
                <a:gd name="connsiteX20" fmla="*/ 1109896 w 1343813"/>
                <a:gd name="connsiteY20" fmla="*/ 659218 h 1106048"/>
                <a:gd name="connsiteX21" fmla="*/ 1237487 w 1343813"/>
                <a:gd name="connsiteY21" fmla="*/ 627321 h 1106048"/>
                <a:gd name="connsiteX22" fmla="*/ 1301282 w 1343813"/>
                <a:gd name="connsiteY22" fmla="*/ 542260 h 1106048"/>
                <a:gd name="connsiteX23" fmla="*/ 1343813 w 1343813"/>
                <a:gd name="connsiteY23" fmla="*/ 425302 h 1106048"/>
                <a:gd name="connsiteX24" fmla="*/ 1343813 w 1343813"/>
                <a:gd name="connsiteY24" fmla="*/ 287079 h 1106048"/>
                <a:gd name="connsiteX25" fmla="*/ 1311915 w 1343813"/>
                <a:gd name="connsiteY25" fmla="*/ 148855 h 1106048"/>
                <a:gd name="connsiteX26" fmla="*/ 1120529 w 1343813"/>
                <a:gd name="connsiteY26" fmla="*/ 53162 h 1106048"/>
                <a:gd name="connsiteX27" fmla="*/ 971673 w 1343813"/>
                <a:gd name="connsiteY27" fmla="*/ 0 h 1106048"/>
                <a:gd name="connsiteX28" fmla="*/ 769654 w 1343813"/>
                <a:gd name="connsiteY28" fmla="*/ 10632 h 1106048"/>
                <a:gd name="connsiteX29" fmla="*/ 642064 w 1343813"/>
                <a:gd name="connsiteY29" fmla="*/ 42530 h 1106048"/>
                <a:gd name="connsiteX0" fmla="*/ 642064 w 1343813"/>
                <a:gd name="connsiteY0" fmla="*/ 42530 h 1076303"/>
                <a:gd name="connsiteX1" fmla="*/ 471943 w 1343813"/>
                <a:gd name="connsiteY1" fmla="*/ 95693 h 1076303"/>
                <a:gd name="connsiteX2" fmla="*/ 333720 w 1343813"/>
                <a:gd name="connsiteY2" fmla="*/ 148855 h 1076303"/>
                <a:gd name="connsiteX3" fmla="*/ 259292 w 1343813"/>
                <a:gd name="connsiteY3" fmla="*/ 212650 h 1076303"/>
                <a:gd name="connsiteX4" fmla="*/ 152966 w 1343813"/>
                <a:gd name="connsiteY4" fmla="*/ 340241 h 1076303"/>
                <a:gd name="connsiteX5" fmla="*/ 67906 w 1343813"/>
                <a:gd name="connsiteY5" fmla="*/ 457200 h 1076303"/>
                <a:gd name="connsiteX6" fmla="*/ 4110 w 1343813"/>
                <a:gd name="connsiteY6" fmla="*/ 595423 h 1076303"/>
                <a:gd name="connsiteX7" fmla="*/ 4110 w 1343813"/>
                <a:gd name="connsiteY7" fmla="*/ 723014 h 1076303"/>
                <a:gd name="connsiteX8" fmla="*/ 59601 w 1343813"/>
                <a:gd name="connsiteY8" fmla="*/ 823932 h 1076303"/>
                <a:gd name="connsiteX9" fmla="*/ 130141 w 1343813"/>
                <a:gd name="connsiteY9" fmla="*/ 912313 h 1076303"/>
                <a:gd name="connsiteX10" fmla="*/ 207780 w 1343813"/>
                <a:gd name="connsiteY10" fmla="*/ 995385 h 1076303"/>
                <a:gd name="connsiteX11" fmla="*/ 310807 w 1343813"/>
                <a:gd name="connsiteY11" fmla="*/ 1033984 h 1076303"/>
                <a:gd name="connsiteX12" fmla="*/ 393395 w 1343813"/>
                <a:gd name="connsiteY12" fmla="*/ 1058667 h 1076303"/>
                <a:gd name="connsiteX13" fmla="*/ 472915 w 1343813"/>
                <a:gd name="connsiteY13" fmla="*/ 1060766 h 1076303"/>
                <a:gd name="connsiteX14" fmla="*/ 536030 w 1343813"/>
                <a:gd name="connsiteY14" fmla="*/ 1045091 h 1076303"/>
                <a:gd name="connsiteX15" fmla="*/ 586573 w 1343813"/>
                <a:gd name="connsiteY15" fmla="*/ 1073706 h 1076303"/>
                <a:gd name="connsiteX16" fmla="*/ 695227 w 1343813"/>
                <a:gd name="connsiteY16" fmla="*/ 967563 h 1076303"/>
                <a:gd name="connsiteX17" fmla="*/ 759022 w 1343813"/>
                <a:gd name="connsiteY17" fmla="*/ 850604 h 1076303"/>
                <a:gd name="connsiteX18" fmla="*/ 844082 w 1343813"/>
                <a:gd name="connsiteY18" fmla="*/ 744279 h 1076303"/>
                <a:gd name="connsiteX19" fmla="*/ 971673 w 1343813"/>
                <a:gd name="connsiteY19" fmla="*/ 680483 h 1076303"/>
                <a:gd name="connsiteX20" fmla="*/ 1109896 w 1343813"/>
                <a:gd name="connsiteY20" fmla="*/ 659218 h 1076303"/>
                <a:gd name="connsiteX21" fmla="*/ 1237487 w 1343813"/>
                <a:gd name="connsiteY21" fmla="*/ 627321 h 1076303"/>
                <a:gd name="connsiteX22" fmla="*/ 1301282 w 1343813"/>
                <a:gd name="connsiteY22" fmla="*/ 542260 h 1076303"/>
                <a:gd name="connsiteX23" fmla="*/ 1343813 w 1343813"/>
                <a:gd name="connsiteY23" fmla="*/ 425302 h 1076303"/>
                <a:gd name="connsiteX24" fmla="*/ 1343813 w 1343813"/>
                <a:gd name="connsiteY24" fmla="*/ 287079 h 1076303"/>
                <a:gd name="connsiteX25" fmla="*/ 1311915 w 1343813"/>
                <a:gd name="connsiteY25" fmla="*/ 148855 h 1076303"/>
                <a:gd name="connsiteX26" fmla="*/ 1120529 w 1343813"/>
                <a:gd name="connsiteY26" fmla="*/ 53162 h 1076303"/>
                <a:gd name="connsiteX27" fmla="*/ 971673 w 1343813"/>
                <a:gd name="connsiteY27" fmla="*/ 0 h 1076303"/>
                <a:gd name="connsiteX28" fmla="*/ 769654 w 1343813"/>
                <a:gd name="connsiteY28" fmla="*/ 10632 h 1076303"/>
                <a:gd name="connsiteX29" fmla="*/ 642064 w 1343813"/>
                <a:gd name="connsiteY29" fmla="*/ 42530 h 1076303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536030 w 1343813"/>
                <a:gd name="connsiteY14" fmla="*/ 1045091 h 1060766"/>
                <a:gd name="connsiteX15" fmla="*/ 613843 w 1343813"/>
                <a:gd name="connsiteY15" fmla="*/ 985422 h 1060766"/>
                <a:gd name="connsiteX16" fmla="*/ 695227 w 1343813"/>
                <a:gd name="connsiteY16" fmla="*/ 967563 h 1060766"/>
                <a:gd name="connsiteX17" fmla="*/ 759022 w 1343813"/>
                <a:gd name="connsiteY17" fmla="*/ 85060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514215 w 1343813"/>
                <a:gd name="connsiteY14" fmla="*/ 1000949 h 1060766"/>
                <a:gd name="connsiteX15" fmla="*/ 613843 w 1343813"/>
                <a:gd name="connsiteY15" fmla="*/ 985422 h 1060766"/>
                <a:gd name="connsiteX16" fmla="*/ 695227 w 1343813"/>
                <a:gd name="connsiteY16" fmla="*/ 967563 h 1060766"/>
                <a:gd name="connsiteX17" fmla="*/ 759022 w 1343813"/>
                <a:gd name="connsiteY17" fmla="*/ 85060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514215 w 1343813"/>
                <a:gd name="connsiteY14" fmla="*/ 1000949 h 1060766"/>
                <a:gd name="connsiteX15" fmla="*/ 613843 w 1343813"/>
                <a:gd name="connsiteY15" fmla="*/ 985422 h 1060766"/>
                <a:gd name="connsiteX16" fmla="*/ 629780 w 1343813"/>
                <a:gd name="connsiteY16" fmla="*/ 928939 h 1060766"/>
                <a:gd name="connsiteX17" fmla="*/ 759022 w 1343813"/>
                <a:gd name="connsiteY17" fmla="*/ 85060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514215 w 1343813"/>
                <a:gd name="connsiteY14" fmla="*/ 1000949 h 1060766"/>
                <a:gd name="connsiteX15" fmla="*/ 613843 w 1343813"/>
                <a:gd name="connsiteY15" fmla="*/ 985422 h 1060766"/>
                <a:gd name="connsiteX16" fmla="*/ 629780 w 1343813"/>
                <a:gd name="connsiteY16" fmla="*/ 928939 h 1060766"/>
                <a:gd name="connsiteX17" fmla="*/ 709936 w 1343813"/>
                <a:gd name="connsiteY17" fmla="*/ 82853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514215 w 1343813"/>
                <a:gd name="connsiteY14" fmla="*/ 1000949 h 1060766"/>
                <a:gd name="connsiteX15" fmla="*/ 613843 w 1343813"/>
                <a:gd name="connsiteY15" fmla="*/ 985422 h 1060766"/>
                <a:gd name="connsiteX16" fmla="*/ 591602 w 1343813"/>
                <a:gd name="connsiteY16" fmla="*/ 901350 h 1060766"/>
                <a:gd name="connsiteX17" fmla="*/ 709936 w 1343813"/>
                <a:gd name="connsiteY17" fmla="*/ 82853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459676 w 1343813"/>
                <a:gd name="connsiteY14" fmla="*/ 984395 h 1060766"/>
                <a:gd name="connsiteX15" fmla="*/ 613843 w 1343813"/>
                <a:gd name="connsiteY15" fmla="*/ 985422 h 1060766"/>
                <a:gd name="connsiteX16" fmla="*/ 591602 w 1343813"/>
                <a:gd name="connsiteY16" fmla="*/ 901350 h 1060766"/>
                <a:gd name="connsiteX17" fmla="*/ 709936 w 1343813"/>
                <a:gd name="connsiteY17" fmla="*/ 82853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60766"/>
                <a:gd name="connsiteX1" fmla="*/ 471943 w 1343813"/>
                <a:gd name="connsiteY1" fmla="*/ 95693 h 1060766"/>
                <a:gd name="connsiteX2" fmla="*/ 333720 w 1343813"/>
                <a:gd name="connsiteY2" fmla="*/ 148855 h 1060766"/>
                <a:gd name="connsiteX3" fmla="*/ 259292 w 1343813"/>
                <a:gd name="connsiteY3" fmla="*/ 212650 h 1060766"/>
                <a:gd name="connsiteX4" fmla="*/ 152966 w 1343813"/>
                <a:gd name="connsiteY4" fmla="*/ 340241 h 1060766"/>
                <a:gd name="connsiteX5" fmla="*/ 67906 w 1343813"/>
                <a:gd name="connsiteY5" fmla="*/ 457200 h 1060766"/>
                <a:gd name="connsiteX6" fmla="*/ 4110 w 1343813"/>
                <a:gd name="connsiteY6" fmla="*/ 595423 h 1060766"/>
                <a:gd name="connsiteX7" fmla="*/ 4110 w 1343813"/>
                <a:gd name="connsiteY7" fmla="*/ 723014 h 1060766"/>
                <a:gd name="connsiteX8" fmla="*/ 59601 w 1343813"/>
                <a:gd name="connsiteY8" fmla="*/ 823932 h 1060766"/>
                <a:gd name="connsiteX9" fmla="*/ 130141 w 1343813"/>
                <a:gd name="connsiteY9" fmla="*/ 912313 h 1060766"/>
                <a:gd name="connsiteX10" fmla="*/ 207780 w 1343813"/>
                <a:gd name="connsiteY10" fmla="*/ 995385 h 1060766"/>
                <a:gd name="connsiteX11" fmla="*/ 310807 w 1343813"/>
                <a:gd name="connsiteY11" fmla="*/ 1033984 h 1060766"/>
                <a:gd name="connsiteX12" fmla="*/ 393395 w 1343813"/>
                <a:gd name="connsiteY12" fmla="*/ 1058667 h 1060766"/>
                <a:gd name="connsiteX13" fmla="*/ 472915 w 1343813"/>
                <a:gd name="connsiteY13" fmla="*/ 1060766 h 1060766"/>
                <a:gd name="connsiteX14" fmla="*/ 459676 w 1343813"/>
                <a:gd name="connsiteY14" fmla="*/ 984395 h 1060766"/>
                <a:gd name="connsiteX15" fmla="*/ 504765 w 1343813"/>
                <a:gd name="connsiteY15" fmla="*/ 957833 h 1060766"/>
                <a:gd name="connsiteX16" fmla="*/ 591602 w 1343813"/>
                <a:gd name="connsiteY16" fmla="*/ 901350 h 1060766"/>
                <a:gd name="connsiteX17" fmla="*/ 709936 w 1343813"/>
                <a:gd name="connsiteY17" fmla="*/ 828534 h 1060766"/>
                <a:gd name="connsiteX18" fmla="*/ 844082 w 1343813"/>
                <a:gd name="connsiteY18" fmla="*/ 744279 h 1060766"/>
                <a:gd name="connsiteX19" fmla="*/ 971673 w 1343813"/>
                <a:gd name="connsiteY19" fmla="*/ 680483 h 1060766"/>
                <a:gd name="connsiteX20" fmla="*/ 1109896 w 1343813"/>
                <a:gd name="connsiteY20" fmla="*/ 659218 h 1060766"/>
                <a:gd name="connsiteX21" fmla="*/ 1237487 w 1343813"/>
                <a:gd name="connsiteY21" fmla="*/ 627321 h 1060766"/>
                <a:gd name="connsiteX22" fmla="*/ 1301282 w 1343813"/>
                <a:gd name="connsiteY22" fmla="*/ 542260 h 1060766"/>
                <a:gd name="connsiteX23" fmla="*/ 1343813 w 1343813"/>
                <a:gd name="connsiteY23" fmla="*/ 425302 h 1060766"/>
                <a:gd name="connsiteX24" fmla="*/ 1343813 w 1343813"/>
                <a:gd name="connsiteY24" fmla="*/ 287079 h 1060766"/>
                <a:gd name="connsiteX25" fmla="*/ 1311915 w 1343813"/>
                <a:gd name="connsiteY25" fmla="*/ 148855 h 1060766"/>
                <a:gd name="connsiteX26" fmla="*/ 1120529 w 1343813"/>
                <a:gd name="connsiteY26" fmla="*/ 53162 h 1060766"/>
                <a:gd name="connsiteX27" fmla="*/ 971673 w 1343813"/>
                <a:gd name="connsiteY27" fmla="*/ 0 h 1060766"/>
                <a:gd name="connsiteX28" fmla="*/ 769654 w 1343813"/>
                <a:gd name="connsiteY28" fmla="*/ 10632 h 1060766"/>
                <a:gd name="connsiteX29" fmla="*/ 642064 w 1343813"/>
                <a:gd name="connsiteY29" fmla="*/ 42530 h 1060766"/>
                <a:gd name="connsiteX0" fmla="*/ 642064 w 1343813"/>
                <a:gd name="connsiteY0" fmla="*/ 42530 h 1058667"/>
                <a:gd name="connsiteX1" fmla="*/ 471943 w 1343813"/>
                <a:gd name="connsiteY1" fmla="*/ 95693 h 1058667"/>
                <a:gd name="connsiteX2" fmla="*/ 333720 w 1343813"/>
                <a:gd name="connsiteY2" fmla="*/ 148855 h 1058667"/>
                <a:gd name="connsiteX3" fmla="*/ 259292 w 1343813"/>
                <a:gd name="connsiteY3" fmla="*/ 212650 h 1058667"/>
                <a:gd name="connsiteX4" fmla="*/ 152966 w 1343813"/>
                <a:gd name="connsiteY4" fmla="*/ 340241 h 1058667"/>
                <a:gd name="connsiteX5" fmla="*/ 67906 w 1343813"/>
                <a:gd name="connsiteY5" fmla="*/ 457200 h 1058667"/>
                <a:gd name="connsiteX6" fmla="*/ 4110 w 1343813"/>
                <a:gd name="connsiteY6" fmla="*/ 595423 h 1058667"/>
                <a:gd name="connsiteX7" fmla="*/ 4110 w 1343813"/>
                <a:gd name="connsiteY7" fmla="*/ 723014 h 1058667"/>
                <a:gd name="connsiteX8" fmla="*/ 59601 w 1343813"/>
                <a:gd name="connsiteY8" fmla="*/ 823932 h 1058667"/>
                <a:gd name="connsiteX9" fmla="*/ 130141 w 1343813"/>
                <a:gd name="connsiteY9" fmla="*/ 912313 h 1058667"/>
                <a:gd name="connsiteX10" fmla="*/ 207780 w 1343813"/>
                <a:gd name="connsiteY10" fmla="*/ 995385 h 1058667"/>
                <a:gd name="connsiteX11" fmla="*/ 310807 w 1343813"/>
                <a:gd name="connsiteY11" fmla="*/ 1033984 h 1058667"/>
                <a:gd name="connsiteX12" fmla="*/ 393395 w 1343813"/>
                <a:gd name="connsiteY12" fmla="*/ 1058667 h 1058667"/>
                <a:gd name="connsiteX13" fmla="*/ 369290 w 1343813"/>
                <a:gd name="connsiteY13" fmla="*/ 1000071 h 1058667"/>
                <a:gd name="connsiteX14" fmla="*/ 459676 w 1343813"/>
                <a:gd name="connsiteY14" fmla="*/ 984395 h 1058667"/>
                <a:gd name="connsiteX15" fmla="*/ 504765 w 1343813"/>
                <a:gd name="connsiteY15" fmla="*/ 957833 h 1058667"/>
                <a:gd name="connsiteX16" fmla="*/ 591602 w 1343813"/>
                <a:gd name="connsiteY16" fmla="*/ 901350 h 1058667"/>
                <a:gd name="connsiteX17" fmla="*/ 709936 w 1343813"/>
                <a:gd name="connsiteY17" fmla="*/ 828534 h 1058667"/>
                <a:gd name="connsiteX18" fmla="*/ 844082 w 1343813"/>
                <a:gd name="connsiteY18" fmla="*/ 744279 h 1058667"/>
                <a:gd name="connsiteX19" fmla="*/ 971673 w 1343813"/>
                <a:gd name="connsiteY19" fmla="*/ 680483 h 1058667"/>
                <a:gd name="connsiteX20" fmla="*/ 1109896 w 1343813"/>
                <a:gd name="connsiteY20" fmla="*/ 659218 h 1058667"/>
                <a:gd name="connsiteX21" fmla="*/ 1237487 w 1343813"/>
                <a:gd name="connsiteY21" fmla="*/ 627321 h 1058667"/>
                <a:gd name="connsiteX22" fmla="*/ 1301282 w 1343813"/>
                <a:gd name="connsiteY22" fmla="*/ 542260 h 1058667"/>
                <a:gd name="connsiteX23" fmla="*/ 1343813 w 1343813"/>
                <a:gd name="connsiteY23" fmla="*/ 425302 h 1058667"/>
                <a:gd name="connsiteX24" fmla="*/ 1343813 w 1343813"/>
                <a:gd name="connsiteY24" fmla="*/ 287079 h 1058667"/>
                <a:gd name="connsiteX25" fmla="*/ 1311915 w 1343813"/>
                <a:gd name="connsiteY25" fmla="*/ 148855 h 1058667"/>
                <a:gd name="connsiteX26" fmla="*/ 1120529 w 1343813"/>
                <a:gd name="connsiteY26" fmla="*/ 53162 h 1058667"/>
                <a:gd name="connsiteX27" fmla="*/ 971673 w 1343813"/>
                <a:gd name="connsiteY27" fmla="*/ 0 h 1058667"/>
                <a:gd name="connsiteX28" fmla="*/ 769654 w 1343813"/>
                <a:gd name="connsiteY28" fmla="*/ 10632 h 1058667"/>
                <a:gd name="connsiteX29" fmla="*/ 642064 w 1343813"/>
                <a:gd name="connsiteY29" fmla="*/ 42530 h 1058667"/>
                <a:gd name="connsiteX0" fmla="*/ 642064 w 1343813"/>
                <a:gd name="connsiteY0" fmla="*/ 42530 h 1036596"/>
                <a:gd name="connsiteX1" fmla="*/ 471943 w 1343813"/>
                <a:gd name="connsiteY1" fmla="*/ 95693 h 1036596"/>
                <a:gd name="connsiteX2" fmla="*/ 333720 w 1343813"/>
                <a:gd name="connsiteY2" fmla="*/ 148855 h 1036596"/>
                <a:gd name="connsiteX3" fmla="*/ 259292 w 1343813"/>
                <a:gd name="connsiteY3" fmla="*/ 212650 h 1036596"/>
                <a:gd name="connsiteX4" fmla="*/ 152966 w 1343813"/>
                <a:gd name="connsiteY4" fmla="*/ 340241 h 1036596"/>
                <a:gd name="connsiteX5" fmla="*/ 67906 w 1343813"/>
                <a:gd name="connsiteY5" fmla="*/ 457200 h 1036596"/>
                <a:gd name="connsiteX6" fmla="*/ 4110 w 1343813"/>
                <a:gd name="connsiteY6" fmla="*/ 595423 h 1036596"/>
                <a:gd name="connsiteX7" fmla="*/ 4110 w 1343813"/>
                <a:gd name="connsiteY7" fmla="*/ 723014 h 1036596"/>
                <a:gd name="connsiteX8" fmla="*/ 59601 w 1343813"/>
                <a:gd name="connsiteY8" fmla="*/ 823932 h 1036596"/>
                <a:gd name="connsiteX9" fmla="*/ 130141 w 1343813"/>
                <a:gd name="connsiteY9" fmla="*/ 912313 h 1036596"/>
                <a:gd name="connsiteX10" fmla="*/ 207780 w 1343813"/>
                <a:gd name="connsiteY10" fmla="*/ 995385 h 1036596"/>
                <a:gd name="connsiteX11" fmla="*/ 310807 w 1343813"/>
                <a:gd name="connsiteY11" fmla="*/ 1033984 h 1036596"/>
                <a:gd name="connsiteX12" fmla="*/ 360671 w 1343813"/>
                <a:gd name="connsiteY12" fmla="*/ 1036596 h 1036596"/>
                <a:gd name="connsiteX13" fmla="*/ 369290 w 1343813"/>
                <a:gd name="connsiteY13" fmla="*/ 1000071 h 1036596"/>
                <a:gd name="connsiteX14" fmla="*/ 459676 w 1343813"/>
                <a:gd name="connsiteY14" fmla="*/ 984395 h 1036596"/>
                <a:gd name="connsiteX15" fmla="*/ 504765 w 1343813"/>
                <a:gd name="connsiteY15" fmla="*/ 957833 h 1036596"/>
                <a:gd name="connsiteX16" fmla="*/ 591602 w 1343813"/>
                <a:gd name="connsiteY16" fmla="*/ 901350 h 1036596"/>
                <a:gd name="connsiteX17" fmla="*/ 709936 w 1343813"/>
                <a:gd name="connsiteY17" fmla="*/ 828534 h 1036596"/>
                <a:gd name="connsiteX18" fmla="*/ 844082 w 1343813"/>
                <a:gd name="connsiteY18" fmla="*/ 744279 h 1036596"/>
                <a:gd name="connsiteX19" fmla="*/ 971673 w 1343813"/>
                <a:gd name="connsiteY19" fmla="*/ 680483 h 1036596"/>
                <a:gd name="connsiteX20" fmla="*/ 1109896 w 1343813"/>
                <a:gd name="connsiteY20" fmla="*/ 659218 h 1036596"/>
                <a:gd name="connsiteX21" fmla="*/ 1237487 w 1343813"/>
                <a:gd name="connsiteY21" fmla="*/ 627321 h 1036596"/>
                <a:gd name="connsiteX22" fmla="*/ 1301282 w 1343813"/>
                <a:gd name="connsiteY22" fmla="*/ 542260 h 1036596"/>
                <a:gd name="connsiteX23" fmla="*/ 1343813 w 1343813"/>
                <a:gd name="connsiteY23" fmla="*/ 425302 h 1036596"/>
                <a:gd name="connsiteX24" fmla="*/ 1343813 w 1343813"/>
                <a:gd name="connsiteY24" fmla="*/ 287079 h 1036596"/>
                <a:gd name="connsiteX25" fmla="*/ 1311915 w 1343813"/>
                <a:gd name="connsiteY25" fmla="*/ 148855 h 1036596"/>
                <a:gd name="connsiteX26" fmla="*/ 1120529 w 1343813"/>
                <a:gd name="connsiteY26" fmla="*/ 53162 h 1036596"/>
                <a:gd name="connsiteX27" fmla="*/ 971673 w 1343813"/>
                <a:gd name="connsiteY27" fmla="*/ 0 h 1036596"/>
                <a:gd name="connsiteX28" fmla="*/ 769654 w 1343813"/>
                <a:gd name="connsiteY28" fmla="*/ 10632 h 1036596"/>
                <a:gd name="connsiteX29" fmla="*/ 642064 w 1343813"/>
                <a:gd name="connsiteY29" fmla="*/ 42530 h 1036596"/>
                <a:gd name="connsiteX0" fmla="*/ 642064 w 1343813"/>
                <a:gd name="connsiteY0" fmla="*/ 42530 h 1036596"/>
                <a:gd name="connsiteX1" fmla="*/ 471943 w 1343813"/>
                <a:gd name="connsiteY1" fmla="*/ 95693 h 1036596"/>
                <a:gd name="connsiteX2" fmla="*/ 333720 w 1343813"/>
                <a:gd name="connsiteY2" fmla="*/ 148855 h 1036596"/>
                <a:gd name="connsiteX3" fmla="*/ 259292 w 1343813"/>
                <a:gd name="connsiteY3" fmla="*/ 212650 h 1036596"/>
                <a:gd name="connsiteX4" fmla="*/ 152966 w 1343813"/>
                <a:gd name="connsiteY4" fmla="*/ 340241 h 1036596"/>
                <a:gd name="connsiteX5" fmla="*/ 67906 w 1343813"/>
                <a:gd name="connsiteY5" fmla="*/ 457200 h 1036596"/>
                <a:gd name="connsiteX6" fmla="*/ 4110 w 1343813"/>
                <a:gd name="connsiteY6" fmla="*/ 595423 h 1036596"/>
                <a:gd name="connsiteX7" fmla="*/ 4110 w 1343813"/>
                <a:gd name="connsiteY7" fmla="*/ 723014 h 1036596"/>
                <a:gd name="connsiteX8" fmla="*/ 59601 w 1343813"/>
                <a:gd name="connsiteY8" fmla="*/ 823932 h 1036596"/>
                <a:gd name="connsiteX9" fmla="*/ 130141 w 1343813"/>
                <a:gd name="connsiteY9" fmla="*/ 912313 h 1036596"/>
                <a:gd name="connsiteX10" fmla="*/ 207780 w 1343813"/>
                <a:gd name="connsiteY10" fmla="*/ 995385 h 1036596"/>
                <a:gd name="connsiteX11" fmla="*/ 267176 w 1343813"/>
                <a:gd name="connsiteY11" fmla="*/ 978806 h 1036596"/>
                <a:gd name="connsiteX12" fmla="*/ 360671 w 1343813"/>
                <a:gd name="connsiteY12" fmla="*/ 1036596 h 1036596"/>
                <a:gd name="connsiteX13" fmla="*/ 369290 w 1343813"/>
                <a:gd name="connsiteY13" fmla="*/ 1000071 h 1036596"/>
                <a:gd name="connsiteX14" fmla="*/ 459676 w 1343813"/>
                <a:gd name="connsiteY14" fmla="*/ 984395 h 1036596"/>
                <a:gd name="connsiteX15" fmla="*/ 504765 w 1343813"/>
                <a:gd name="connsiteY15" fmla="*/ 957833 h 1036596"/>
                <a:gd name="connsiteX16" fmla="*/ 591602 w 1343813"/>
                <a:gd name="connsiteY16" fmla="*/ 901350 h 1036596"/>
                <a:gd name="connsiteX17" fmla="*/ 709936 w 1343813"/>
                <a:gd name="connsiteY17" fmla="*/ 828534 h 1036596"/>
                <a:gd name="connsiteX18" fmla="*/ 844082 w 1343813"/>
                <a:gd name="connsiteY18" fmla="*/ 744279 h 1036596"/>
                <a:gd name="connsiteX19" fmla="*/ 971673 w 1343813"/>
                <a:gd name="connsiteY19" fmla="*/ 680483 h 1036596"/>
                <a:gd name="connsiteX20" fmla="*/ 1109896 w 1343813"/>
                <a:gd name="connsiteY20" fmla="*/ 659218 h 1036596"/>
                <a:gd name="connsiteX21" fmla="*/ 1237487 w 1343813"/>
                <a:gd name="connsiteY21" fmla="*/ 627321 h 1036596"/>
                <a:gd name="connsiteX22" fmla="*/ 1301282 w 1343813"/>
                <a:gd name="connsiteY22" fmla="*/ 542260 h 1036596"/>
                <a:gd name="connsiteX23" fmla="*/ 1343813 w 1343813"/>
                <a:gd name="connsiteY23" fmla="*/ 425302 h 1036596"/>
                <a:gd name="connsiteX24" fmla="*/ 1343813 w 1343813"/>
                <a:gd name="connsiteY24" fmla="*/ 287079 h 1036596"/>
                <a:gd name="connsiteX25" fmla="*/ 1311915 w 1343813"/>
                <a:gd name="connsiteY25" fmla="*/ 148855 h 1036596"/>
                <a:gd name="connsiteX26" fmla="*/ 1120529 w 1343813"/>
                <a:gd name="connsiteY26" fmla="*/ 53162 h 1036596"/>
                <a:gd name="connsiteX27" fmla="*/ 971673 w 1343813"/>
                <a:gd name="connsiteY27" fmla="*/ 0 h 1036596"/>
                <a:gd name="connsiteX28" fmla="*/ 769654 w 1343813"/>
                <a:gd name="connsiteY28" fmla="*/ 10632 h 1036596"/>
                <a:gd name="connsiteX29" fmla="*/ 642064 w 1343813"/>
                <a:gd name="connsiteY29" fmla="*/ 42530 h 1036596"/>
                <a:gd name="connsiteX0" fmla="*/ 642064 w 1343813"/>
                <a:gd name="connsiteY0" fmla="*/ 42530 h 1036596"/>
                <a:gd name="connsiteX1" fmla="*/ 471943 w 1343813"/>
                <a:gd name="connsiteY1" fmla="*/ 95693 h 1036596"/>
                <a:gd name="connsiteX2" fmla="*/ 333720 w 1343813"/>
                <a:gd name="connsiteY2" fmla="*/ 148855 h 1036596"/>
                <a:gd name="connsiteX3" fmla="*/ 259292 w 1343813"/>
                <a:gd name="connsiteY3" fmla="*/ 212650 h 1036596"/>
                <a:gd name="connsiteX4" fmla="*/ 152966 w 1343813"/>
                <a:gd name="connsiteY4" fmla="*/ 340241 h 1036596"/>
                <a:gd name="connsiteX5" fmla="*/ 67906 w 1343813"/>
                <a:gd name="connsiteY5" fmla="*/ 457200 h 1036596"/>
                <a:gd name="connsiteX6" fmla="*/ 4110 w 1343813"/>
                <a:gd name="connsiteY6" fmla="*/ 595423 h 1036596"/>
                <a:gd name="connsiteX7" fmla="*/ 4110 w 1343813"/>
                <a:gd name="connsiteY7" fmla="*/ 723014 h 1036596"/>
                <a:gd name="connsiteX8" fmla="*/ 59601 w 1343813"/>
                <a:gd name="connsiteY8" fmla="*/ 823932 h 1036596"/>
                <a:gd name="connsiteX9" fmla="*/ 130141 w 1343813"/>
                <a:gd name="connsiteY9" fmla="*/ 912313 h 1036596"/>
                <a:gd name="connsiteX10" fmla="*/ 196872 w 1343813"/>
                <a:gd name="connsiteY10" fmla="*/ 934689 h 1036596"/>
                <a:gd name="connsiteX11" fmla="*/ 267176 w 1343813"/>
                <a:gd name="connsiteY11" fmla="*/ 978806 h 1036596"/>
                <a:gd name="connsiteX12" fmla="*/ 360671 w 1343813"/>
                <a:gd name="connsiteY12" fmla="*/ 1036596 h 1036596"/>
                <a:gd name="connsiteX13" fmla="*/ 369290 w 1343813"/>
                <a:gd name="connsiteY13" fmla="*/ 1000071 h 1036596"/>
                <a:gd name="connsiteX14" fmla="*/ 459676 w 1343813"/>
                <a:gd name="connsiteY14" fmla="*/ 984395 h 1036596"/>
                <a:gd name="connsiteX15" fmla="*/ 504765 w 1343813"/>
                <a:gd name="connsiteY15" fmla="*/ 957833 h 1036596"/>
                <a:gd name="connsiteX16" fmla="*/ 591602 w 1343813"/>
                <a:gd name="connsiteY16" fmla="*/ 901350 h 1036596"/>
                <a:gd name="connsiteX17" fmla="*/ 709936 w 1343813"/>
                <a:gd name="connsiteY17" fmla="*/ 828534 h 1036596"/>
                <a:gd name="connsiteX18" fmla="*/ 844082 w 1343813"/>
                <a:gd name="connsiteY18" fmla="*/ 744279 h 1036596"/>
                <a:gd name="connsiteX19" fmla="*/ 971673 w 1343813"/>
                <a:gd name="connsiteY19" fmla="*/ 680483 h 1036596"/>
                <a:gd name="connsiteX20" fmla="*/ 1109896 w 1343813"/>
                <a:gd name="connsiteY20" fmla="*/ 659218 h 1036596"/>
                <a:gd name="connsiteX21" fmla="*/ 1237487 w 1343813"/>
                <a:gd name="connsiteY21" fmla="*/ 627321 h 1036596"/>
                <a:gd name="connsiteX22" fmla="*/ 1301282 w 1343813"/>
                <a:gd name="connsiteY22" fmla="*/ 542260 h 1036596"/>
                <a:gd name="connsiteX23" fmla="*/ 1343813 w 1343813"/>
                <a:gd name="connsiteY23" fmla="*/ 425302 h 1036596"/>
                <a:gd name="connsiteX24" fmla="*/ 1343813 w 1343813"/>
                <a:gd name="connsiteY24" fmla="*/ 287079 h 1036596"/>
                <a:gd name="connsiteX25" fmla="*/ 1311915 w 1343813"/>
                <a:gd name="connsiteY25" fmla="*/ 148855 h 1036596"/>
                <a:gd name="connsiteX26" fmla="*/ 1120529 w 1343813"/>
                <a:gd name="connsiteY26" fmla="*/ 53162 h 1036596"/>
                <a:gd name="connsiteX27" fmla="*/ 971673 w 1343813"/>
                <a:gd name="connsiteY27" fmla="*/ 0 h 1036596"/>
                <a:gd name="connsiteX28" fmla="*/ 769654 w 1343813"/>
                <a:gd name="connsiteY28" fmla="*/ 10632 h 1036596"/>
                <a:gd name="connsiteX29" fmla="*/ 642064 w 1343813"/>
                <a:gd name="connsiteY29" fmla="*/ 42530 h 1036596"/>
                <a:gd name="connsiteX0" fmla="*/ 642064 w 1343813"/>
                <a:gd name="connsiteY0" fmla="*/ 42530 h 1000071"/>
                <a:gd name="connsiteX1" fmla="*/ 471943 w 1343813"/>
                <a:gd name="connsiteY1" fmla="*/ 95693 h 1000071"/>
                <a:gd name="connsiteX2" fmla="*/ 333720 w 1343813"/>
                <a:gd name="connsiteY2" fmla="*/ 148855 h 1000071"/>
                <a:gd name="connsiteX3" fmla="*/ 259292 w 1343813"/>
                <a:gd name="connsiteY3" fmla="*/ 212650 h 1000071"/>
                <a:gd name="connsiteX4" fmla="*/ 152966 w 1343813"/>
                <a:gd name="connsiteY4" fmla="*/ 340241 h 1000071"/>
                <a:gd name="connsiteX5" fmla="*/ 67906 w 1343813"/>
                <a:gd name="connsiteY5" fmla="*/ 457200 h 1000071"/>
                <a:gd name="connsiteX6" fmla="*/ 4110 w 1343813"/>
                <a:gd name="connsiteY6" fmla="*/ 595423 h 1000071"/>
                <a:gd name="connsiteX7" fmla="*/ 4110 w 1343813"/>
                <a:gd name="connsiteY7" fmla="*/ 723014 h 1000071"/>
                <a:gd name="connsiteX8" fmla="*/ 59601 w 1343813"/>
                <a:gd name="connsiteY8" fmla="*/ 823932 h 1000071"/>
                <a:gd name="connsiteX9" fmla="*/ 130141 w 1343813"/>
                <a:gd name="connsiteY9" fmla="*/ 912313 h 1000071"/>
                <a:gd name="connsiteX10" fmla="*/ 196872 w 1343813"/>
                <a:gd name="connsiteY10" fmla="*/ 934689 h 1000071"/>
                <a:gd name="connsiteX11" fmla="*/ 267176 w 1343813"/>
                <a:gd name="connsiteY11" fmla="*/ 978806 h 1000071"/>
                <a:gd name="connsiteX12" fmla="*/ 317039 w 1343813"/>
                <a:gd name="connsiteY12" fmla="*/ 997971 h 1000071"/>
                <a:gd name="connsiteX13" fmla="*/ 369290 w 1343813"/>
                <a:gd name="connsiteY13" fmla="*/ 1000071 h 1000071"/>
                <a:gd name="connsiteX14" fmla="*/ 459676 w 1343813"/>
                <a:gd name="connsiteY14" fmla="*/ 984395 h 1000071"/>
                <a:gd name="connsiteX15" fmla="*/ 504765 w 1343813"/>
                <a:gd name="connsiteY15" fmla="*/ 957833 h 1000071"/>
                <a:gd name="connsiteX16" fmla="*/ 591602 w 1343813"/>
                <a:gd name="connsiteY16" fmla="*/ 901350 h 1000071"/>
                <a:gd name="connsiteX17" fmla="*/ 709936 w 1343813"/>
                <a:gd name="connsiteY17" fmla="*/ 828534 h 1000071"/>
                <a:gd name="connsiteX18" fmla="*/ 844082 w 1343813"/>
                <a:gd name="connsiteY18" fmla="*/ 744279 h 1000071"/>
                <a:gd name="connsiteX19" fmla="*/ 971673 w 1343813"/>
                <a:gd name="connsiteY19" fmla="*/ 680483 h 1000071"/>
                <a:gd name="connsiteX20" fmla="*/ 1109896 w 1343813"/>
                <a:gd name="connsiteY20" fmla="*/ 659218 h 1000071"/>
                <a:gd name="connsiteX21" fmla="*/ 1237487 w 1343813"/>
                <a:gd name="connsiteY21" fmla="*/ 627321 h 1000071"/>
                <a:gd name="connsiteX22" fmla="*/ 1301282 w 1343813"/>
                <a:gd name="connsiteY22" fmla="*/ 542260 h 1000071"/>
                <a:gd name="connsiteX23" fmla="*/ 1343813 w 1343813"/>
                <a:gd name="connsiteY23" fmla="*/ 425302 h 1000071"/>
                <a:gd name="connsiteX24" fmla="*/ 1343813 w 1343813"/>
                <a:gd name="connsiteY24" fmla="*/ 287079 h 1000071"/>
                <a:gd name="connsiteX25" fmla="*/ 1311915 w 1343813"/>
                <a:gd name="connsiteY25" fmla="*/ 148855 h 1000071"/>
                <a:gd name="connsiteX26" fmla="*/ 1120529 w 1343813"/>
                <a:gd name="connsiteY26" fmla="*/ 53162 h 1000071"/>
                <a:gd name="connsiteX27" fmla="*/ 971673 w 1343813"/>
                <a:gd name="connsiteY27" fmla="*/ 0 h 1000071"/>
                <a:gd name="connsiteX28" fmla="*/ 769654 w 1343813"/>
                <a:gd name="connsiteY28" fmla="*/ 10632 h 1000071"/>
                <a:gd name="connsiteX29" fmla="*/ 642064 w 1343813"/>
                <a:gd name="connsiteY29" fmla="*/ 42530 h 1000071"/>
                <a:gd name="connsiteX0" fmla="*/ 642064 w 1343813"/>
                <a:gd name="connsiteY0" fmla="*/ 42530 h 1000071"/>
                <a:gd name="connsiteX1" fmla="*/ 471943 w 1343813"/>
                <a:gd name="connsiteY1" fmla="*/ 95693 h 1000071"/>
                <a:gd name="connsiteX2" fmla="*/ 333720 w 1343813"/>
                <a:gd name="connsiteY2" fmla="*/ 148855 h 1000071"/>
                <a:gd name="connsiteX3" fmla="*/ 259292 w 1343813"/>
                <a:gd name="connsiteY3" fmla="*/ 212650 h 1000071"/>
                <a:gd name="connsiteX4" fmla="*/ 152966 w 1343813"/>
                <a:gd name="connsiteY4" fmla="*/ 340241 h 1000071"/>
                <a:gd name="connsiteX5" fmla="*/ 67906 w 1343813"/>
                <a:gd name="connsiteY5" fmla="*/ 457200 h 1000071"/>
                <a:gd name="connsiteX6" fmla="*/ 4110 w 1343813"/>
                <a:gd name="connsiteY6" fmla="*/ 595423 h 1000071"/>
                <a:gd name="connsiteX7" fmla="*/ 4110 w 1343813"/>
                <a:gd name="connsiteY7" fmla="*/ 723014 h 1000071"/>
                <a:gd name="connsiteX8" fmla="*/ 59601 w 1343813"/>
                <a:gd name="connsiteY8" fmla="*/ 823932 h 1000071"/>
                <a:gd name="connsiteX9" fmla="*/ 130141 w 1343813"/>
                <a:gd name="connsiteY9" fmla="*/ 912313 h 1000071"/>
                <a:gd name="connsiteX10" fmla="*/ 196872 w 1343813"/>
                <a:gd name="connsiteY10" fmla="*/ 934689 h 1000071"/>
                <a:gd name="connsiteX11" fmla="*/ 272630 w 1343813"/>
                <a:gd name="connsiteY11" fmla="*/ 951217 h 1000071"/>
                <a:gd name="connsiteX12" fmla="*/ 317039 w 1343813"/>
                <a:gd name="connsiteY12" fmla="*/ 997971 h 1000071"/>
                <a:gd name="connsiteX13" fmla="*/ 369290 w 1343813"/>
                <a:gd name="connsiteY13" fmla="*/ 1000071 h 1000071"/>
                <a:gd name="connsiteX14" fmla="*/ 459676 w 1343813"/>
                <a:gd name="connsiteY14" fmla="*/ 984395 h 1000071"/>
                <a:gd name="connsiteX15" fmla="*/ 504765 w 1343813"/>
                <a:gd name="connsiteY15" fmla="*/ 957833 h 1000071"/>
                <a:gd name="connsiteX16" fmla="*/ 591602 w 1343813"/>
                <a:gd name="connsiteY16" fmla="*/ 901350 h 1000071"/>
                <a:gd name="connsiteX17" fmla="*/ 709936 w 1343813"/>
                <a:gd name="connsiteY17" fmla="*/ 828534 h 1000071"/>
                <a:gd name="connsiteX18" fmla="*/ 844082 w 1343813"/>
                <a:gd name="connsiteY18" fmla="*/ 744279 h 1000071"/>
                <a:gd name="connsiteX19" fmla="*/ 971673 w 1343813"/>
                <a:gd name="connsiteY19" fmla="*/ 680483 h 1000071"/>
                <a:gd name="connsiteX20" fmla="*/ 1109896 w 1343813"/>
                <a:gd name="connsiteY20" fmla="*/ 659218 h 1000071"/>
                <a:gd name="connsiteX21" fmla="*/ 1237487 w 1343813"/>
                <a:gd name="connsiteY21" fmla="*/ 627321 h 1000071"/>
                <a:gd name="connsiteX22" fmla="*/ 1301282 w 1343813"/>
                <a:gd name="connsiteY22" fmla="*/ 542260 h 1000071"/>
                <a:gd name="connsiteX23" fmla="*/ 1343813 w 1343813"/>
                <a:gd name="connsiteY23" fmla="*/ 425302 h 1000071"/>
                <a:gd name="connsiteX24" fmla="*/ 1343813 w 1343813"/>
                <a:gd name="connsiteY24" fmla="*/ 287079 h 1000071"/>
                <a:gd name="connsiteX25" fmla="*/ 1311915 w 1343813"/>
                <a:gd name="connsiteY25" fmla="*/ 148855 h 1000071"/>
                <a:gd name="connsiteX26" fmla="*/ 1120529 w 1343813"/>
                <a:gd name="connsiteY26" fmla="*/ 53162 h 1000071"/>
                <a:gd name="connsiteX27" fmla="*/ 971673 w 1343813"/>
                <a:gd name="connsiteY27" fmla="*/ 0 h 1000071"/>
                <a:gd name="connsiteX28" fmla="*/ 769654 w 1343813"/>
                <a:gd name="connsiteY28" fmla="*/ 10632 h 1000071"/>
                <a:gd name="connsiteX29" fmla="*/ 642064 w 1343813"/>
                <a:gd name="connsiteY29" fmla="*/ 42530 h 1000071"/>
                <a:gd name="connsiteX0" fmla="*/ 642064 w 1343813"/>
                <a:gd name="connsiteY0" fmla="*/ 42530 h 1000071"/>
                <a:gd name="connsiteX1" fmla="*/ 471943 w 1343813"/>
                <a:gd name="connsiteY1" fmla="*/ 95693 h 1000071"/>
                <a:gd name="connsiteX2" fmla="*/ 333720 w 1343813"/>
                <a:gd name="connsiteY2" fmla="*/ 148855 h 1000071"/>
                <a:gd name="connsiteX3" fmla="*/ 259292 w 1343813"/>
                <a:gd name="connsiteY3" fmla="*/ 212650 h 1000071"/>
                <a:gd name="connsiteX4" fmla="*/ 152966 w 1343813"/>
                <a:gd name="connsiteY4" fmla="*/ 340241 h 1000071"/>
                <a:gd name="connsiteX5" fmla="*/ 67906 w 1343813"/>
                <a:gd name="connsiteY5" fmla="*/ 457200 h 1000071"/>
                <a:gd name="connsiteX6" fmla="*/ 4110 w 1343813"/>
                <a:gd name="connsiteY6" fmla="*/ 595423 h 1000071"/>
                <a:gd name="connsiteX7" fmla="*/ 4110 w 1343813"/>
                <a:gd name="connsiteY7" fmla="*/ 723014 h 1000071"/>
                <a:gd name="connsiteX8" fmla="*/ 59601 w 1343813"/>
                <a:gd name="connsiteY8" fmla="*/ 823932 h 1000071"/>
                <a:gd name="connsiteX9" fmla="*/ 130141 w 1343813"/>
                <a:gd name="connsiteY9" fmla="*/ 912313 h 1000071"/>
                <a:gd name="connsiteX10" fmla="*/ 196872 w 1343813"/>
                <a:gd name="connsiteY10" fmla="*/ 934689 h 1000071"/>
                <a:gd name="connsiteX11" fmla="*/ 272630 w 1343813"/>
                <a:gd name="connsiteY11" fmla="*/ 951217 h 1000071"/>
                <a:gd name="connsiteX12" fmla="*/ 349762 w 1343813"/>
                <a:gd name="connsiteY12" fmla="*/ 981418 h 1000071"/>
                <a:gd name="connsiteX13" fmla="*/ 369290 w 1343813"/>
                <a:gd name="connsiteY13" fmla="*/ 1000071 h 1000071"/>
                <a:gd name="connsiteX14" fmla="*/ 459676 w 1343813"/>
                <a:gd name="connsiteY14" fmla="*/ 984395 h 1000071"/>
                <a:gd name="connsiteX15" fmla="*/ 504765 w 1343813"/>
                <a:gd name="connsiteY15" fmla="*/ 957833 h 1000071"/>
                <a:gd name="connsiteX16" fmla="*/ 591602 w 1343813"/>
                <a:gd name="connsiteY16" fmla="*/ 901350 h 1000071"/>
                <a:gd name="connsiteX17" fmla="*/ 709936 w 1343813"/>
                <a:gd name="connsiteY17" fmla="*/ 828534 h 1000071"/>
                <a:gd name="connsiteX18" fmla="*/ 844082 w 1343813"/>
                <a:gd name="connsiteY18" fmla="*/ 744279 h 1000071"/>
                <a:gd name="connsiteX19" fmla="*/ 971673 w 1343813"/>
                <a:gd name="connsiteY19" fmla="*/ 680483 h 1000071"/>
                <a:gd name="connsiteX20" fmla="*/ 1109896 w 1343813"/>
                <a:gd name="connsiteY20" fmla="*/ 659218 h 1000071"/>
                <a:gd name="connsiteX21" fmla="*/ 1237487 w 1343813"/>
                <a:gd name="connsiteY21" fmla="*/ 627321 h 1000071"/>
                <a:gd name="connsiteX22" fmla="*/ 1301282 w 1343813"/>
                <a:gd name="connsiteY22" fmla="*/ 542260 h 1000071"/>
                <a:gd name="connsiteX23" fmla="*/ 1343813 w 1343813"/>
                <a:gd name="connsiteY23" fmla="*/ 425302 h 1000071"/>
                <a:gd name="connsiteX24" fmla="*/ 1343813 w 1343813"/>
                <a:gd name="connsiteY24" fmla="*/ 287079 h 1000071"/>
                <a:gd name="connsiteX25" fmla="*/ 1311915 w 1343813"/>
                <a:gd name="connsiteY25" fmla="*/ 148855 h 1000071"/>
                <a:gd name="connsiteX26" fmla="*/ 1120529 w 1343813"/>
                <a:gd name="connsiteY26" fmla="*/ 53162 h 1000071"/>
                <a:gd name="connsiteX27" fmla="*/ 971673 w 1343813"/>
                <a:gd name="connsiteY27" fmla="*/ 0 h 1000071"/>
                <a:gd name="connsiteX28" fmla="*/ 769654 w 1343813"/>
                <a:gd name="connsiteY28" fmla="*/ 10632 h 1000071"/>
                <a:gd name="connsiteX29" fmla="*/ 642064 w 1343813"/>
                <a:gd name="connsiteY29" fmla="*/ 42530 h 1000071"/>
                <a:gd name="connsiteX0" fmla="*/ 642064 w 1343813"/>
                <a:gd name="connsiteY0" fmla="*/ 42530 h 984515"/>
                <a:gd name="connsiteX1" fmla="*/ 471943 w 1343813"/>
                <a:gd name="connsiteY1" fmla="*/ 95693 h 984515"/>
                <a:gd name="connsiteX2" fmla="*/ 333720 w 1343813"/>
                <a:gd name="connsiteY2" fmla="*/ 148855 h 984515"/>
                <a:gd name="connsiteX3" fmla="*/ 259292 w 1343813"/>
                <a:gd name="connsiteY3" fmla="*/ 212650 h 984515"/>
                <a:gd name="connsiteX4" fmla="*/ 152966 w 1343813"/>
                <a:gd name="connsiteY4" fmla="*/ 340241 h 984515"/>
                <a:gd name="connsiteX5" fmla="*/ 67906 w 1343813"/>
                <a:gd name="connsiteY5" fmla="*/ 457200 h 984515"/>
                <a:gd name="connsiteX6" fmla="*/ 4110 w 1343813"/>
                <a:gd name="connsiteY6" fmla="*/ 595423 h 984515"/>
                <a:gd name="connsiteX7" fmla="*/ 4110 w 1343813"/>
                <a:gd name="connsiteY7" fmla="*/ 723014 h 984515"/>
                <a:gd name="connsiteX8" fmla="*/ 59601 w 1343813"/>
                <a:gd name="connsiteY8" fmla="*/ 823932 h 984515"/>
                <a:gd name="connsiteX9" fmla="*/ 130141 w 1343813"/>
                <a:gd name="connsiteY9" fmla="*/ 912313 h 984515"/>
                <a:gd name="connsiteX10" fmla="*/ 196872 w 1343813"/>
                <a:gd name="connsiteY10" fmla="*/ 934689 h 984515"/>
                <a:gd name="connsiteX11" fmla="*/ 272630 w 1343813"/>
                <a:gd name="connsiteY11" fmla="*/ 951217 h 984515"/>
                <a:gd name="connsiteX12" fmla="*/ 349762 w 1343813"/>
                <a:gd name="connsiteY12" fmla="*/ 981418 h 984515"/>
                <a:gd name="connsiteX13" fmla="*/ 374744 w 1343813"/>
                <a:gd name="connsiteY13" fmla="*/ 972482 h 984515"/>
                <a:gd name="connsiteX14" fmla="*/ 459676 w 1343813"/>
                <a:gd name="connsiteY14" fmla="*/ 984395 h 984515"/>
                <a:gd name="connsiteX15" fmla="*/ 504765 w 1343813"/>
                <a:gd name="connsiteY15" fmla="*/ 957833 h 984515"/>
                <a:gd name="connsiteX16" fmla="*/ 591602 w 1343813"/>
                <a:gd name="connsiteY16" fmla="*/ 901350 h 984515"/>
                <a:gd name="connsiteX17" fmla="*/ 709936 w 1343813"/>
                <a:gd name="connsiteY17" fmla="*/ 828534 h 984515"/>
                <a:gd name="connsiteX18" fmla="*/ 844082 w 1343813"/>
                <a:gd name="connsiteY18" fmla="*/ 744279 h 984515"/>
                <a:gd name="connsiteX19" fmla="*/ 971673 w 1343813"/>
                <a:gd name="connsiteY19" fmla="*/ 680483 h 984515"/>
                <a:gd name="connsiteX20" fmla="*/ 1109896 w 1343813"/>
                <a:gd name="connsiteY20" fmla="*/ 659218 h 984515"/>
                <a:gd name="connsiteX21" fmla="*/ 1237487 w 1343813"/>
                <a:gd name="connsiteY21" fmla="*/ 627321 h 984515"/>
                <a:gd name="connsiteX22" fmla="*/ 1301282 w 1343813"/>
                <a:gd name="connsiteY22" fmla="*/ 542260 h 984515"/>
                <a:gd name="connsiteX23" fmla="*/ 1343813 w 1343813"/>
                <a:gd name="connsiteY23" fmla="*/ 425302 h 984515"/>
                <a:gd name="connsiteX24" fmla="*/ 1343813 w 1343813"/>
                <a:gd name="connsiteY24" fmla="*/ 287079 h 984515"/>
                <a:gd name="connsiteX25" fmla="*/ 1311915 w 1343813"/>
                <a:gd name="connsiteY25" fmla="*/ 148855 h 984515"/>
                <a:gd name="connsiteX26" fmla="*/ 1120529 w 1343813"/>
                <a:gd name="connsiteY26" fmla="*/ 53162 h 984515"/>
                <a:gd name="connsiteX27" fmla="*/ 971673 w 1343813"/>
                <a:gd name="connsiteY27" fmla="*/ 0 h 984515"/>
                <a:gd name="connsiteX28" fmla="*/ 769654 w 1343813"/>
                <a:gd name="connsiteY28" fmla="*/ 10632 h 984515"/>
                <a:gd name="connsiteX29" fmla="*/ 642064 w 1343813"/>
                <a:gd name="connsiteY29" fmla="*/ 42530 h 984515"/>
                <a:gd name="connsiteX0" fmla="*/ 642064 w 1343813"/>
                <a:gd name="connsiteY0" fmla="*/ 42530 h 981418"/>
                <a:gd name="connsiteX1" fmla="*/ 471943 w 1343813"/>
                <a:gd name="connsiteY1" fmla="*/ 95693 h 981418"/>
                <a:gd name="connsiteX2" fmla="*/ 333720 w 1343813"/>
                <a:gd name="connsiteY2" fmla="*/ 148855 h 981418"/>
                <a:gd name="connsiteX3" fmla="*/ 259292 w 1343813"/>
                <a:gd name="connsiteY3" fmla="*/ 212650 h 981418"/>
                <a:gd name="connsiteX4" fmla="*/ 152966 w 1343813"/>
                <a:gd name="connsiteY4" fmla="*/ 340241 h 981418"/>
                <a:gd name="connsiteX5" fmla="*/ 67906 w 1343813"/>
                <a:gd name="connsiteY5" fmla="*/ 457200 h 981418"/>
                <a:gd name="connsiteX6" fmla="*/ 4110 w 1343813"/>
                <a:gd name="connsiteY6" fmla="*/ 595423 h 981418"/>
                <a:gd name="connsiteX7" fmla="*/ 4110 w 1343813"/>
                <a:gd name="connsiteY7" fmla="*/ 723014 h 981418"/>
                <a:gd name="connsiteX8" fmla="*/ 59601 w 1343813"/>
                <a:gd name="connsiteY8" fmla="*/ 823932 h 981418"/>
                <a:gd name="connsiteX9" fmla="*/ 130141 w 1343813"/>
                <a:gd name="connsiteY9" fmla="*/ 912313 h 981418"/>
                <a:gd name="connsiteX10" fmla="*/ 196872 w 1343813"/>
                <a:gd name="connsiteY10" fmla="*/ 934689 h 981418"/>
                <a:gd name="connsiteX11" fmla="*/ 272630 w 1343813"/>
                <a:gd name="connsiteY11" fmla="*/ 951217 h 981418"/>
                <a:gd name="connsiteX12" fmla="*/ 349762 w 1343813"/>
                <a:gd name="connsiteY12" fmla="*/ 981418 h 981418"/>
                <a:gd name="connsiteX13" fmla="*/ 374744 w 1343813"/>
                <a:gd name="connsiteY13" fmla="*/ 972482 h 981418"/>
                <a:gd name="connsiteX14" fmla="*/ 454222 w 1343813"/>
                <a:gd name="connsiteY14" fmla="*/ 951289 h 981418"/>
                <a:gd name="connsiteX15" fmla="*/ 504765 w 1343813"/>
                <a:gd name="connsiteY15" fmla="*/ 957833 h 981418"/>
                <a:gd name="connsiteX16" fmla="*/ 591602 w 1343813"/>
                <a:gd name="connsiteY16" fmla="*/ 901350 h 981418"/>
                <a:gd name="connsiteX17" fmla="*/ 709936 w 1343813"/>
                <a:gd name="connsiteY17" fmla="*/ 828534 h 981418"/>
                <a:gd name="connsiteX18" fmla="*/ 844082 w 1343813"/>
                <a:gd name="connsiteY18" fmla="*/ 744279 h 981418"/>
                <a:gd name="connsiteX19" fmla="*/ 971673 w 1343813"/>
                <a:gd name="connsiteY19" fmla="*/ 680483 h 981418"/>
                <a:gd name="connsiteX20" fmla="*/ 1109896 w 1343813"/>
                <a:gd name="connsiteY20" fmla="*/ 659218 h 981418"/>
                <a:gd name="connsiteX21" fmla="*/ 1237487 w 1343813"/>
                <a:gd name="connsiteY21" fmla="*/ 627321 h 981418"/>
                <a:gd name="connsiteX22" fmla="*/ 1301282 w 1343813"/>
                <a:gd name="connsiteY22" fmla="*/ 542260 h 981418"/>
                <a:gd name="connsiteX23" fmla="*/ 1343813 w 1343813"/>
                <a:gd name="connsiteY23" fmla="*/ 425302 h 981418"/>
                <a:gd name="connsiteX24" fmla="*/ 1343813 w 1343813"/>
                <a:gd name="connsiteY24" fmla="*/ 287079 h 981418"/>
                <a:gd name="connsiteX25" fmla="*/ 1311915 w 1343813"/>
                <a:gd name="connsiteY25" fmla="*/ 148855 h 981418"/>
                <a:gd name="connsiteX26" fmla="*/ 1120529 w 1343813"/>
                <a:gd name="connsiteY26" fmla="*/ 53162 h 981418"/>
                <a:gd name="connsiteX27" fmla="*/ 971673 w 1343813"/>
                <a:gd name="connsiteY27" fmla="*/ 0 h 981418"/>
                <a:gd name="connsiteX28" fmla="*/ 769654 w 1343813"/>
                <a:gd name="connsiteY28" fmla="*/ 10632 h 981418"/>
                <a:gd name="connsiteX29" fmla="*/ 642064 w 1343813"/>
                <a:gd name="connsiteY29" fmla="*/ 42530 h 981418"/>
                <a:gd name="connsiteX0" fmla="*/ 642064 w 1343813"/>
                <a:gd name="connsiteY0" fmla="*/ 42530 h 981418"/>
                <a:gd name="connsiteX1" fmla="*/ 471943 w 1343813"/>
                <a:gd name="connsiteY1" fmla="*/ 95693 h 981418"/>
                <a:gd name="connsiteX2" fmla="*/ 333720 w 1343813"/>
                <a:gd name="connsiteY2" fmla="*/ 148855 h 981418"/>
                <a:gd name="connsiteX3" fmla="*/ 259292 w 1343813"/>
                <a:gd name="connsiteY3" fmla="*/ 212650 h 981418"/>
                <a:gd name="connsiteX4" fmla="*/ 152966 w 1343813"/>
                <a:gd name="connsiteY4" fmla="*/ 340241 h 981418"/>
                <a:gd name="connsiteX5" fmla="*/ 67906 w 1343813"/>
                <a:gd name="connsiteY5" fmla="*/ 457200 h 981418"/>
                <a:gd name="connsiteX6" fmla="*/ 4110 w 1343813"/>
                <a:gd name="connsiteY6" fmla="*/ 595423 h 981418"/>
                <a:gd name="connsiteX7" fmla="*/ 4110 w 1343813"/>
                <a:gd name="connsiteY7" fmla="*/ 723014 h 981418"/>
                <a:gd name="connsiteX8" fmla="*/ 59601 w 1343813"/>
                <a:gd name="connsiteY8" fmla="*/ 823932 h 981418"/>
                <a:gd name="connsiteX9" fmla="*/ 130141 w 1343813"/>
                <a:gd name="connsiteY9" fmla="*/ 912313 h 981418"/>
                <a:gd name="connsiteX10" fmla="*/ 196872 w 1343813"/>
                <a:gd name="connsiteY10" fmla="*/ 934689 h 981418"/>
                <a:gd name="connsiteX11" fmla="*/ 272630 w 1343813"/>
                <a:gd name="connsiteY11" fmla="*/ 951217 h 981418"/>
                <a:gd name="connsiteX12" fmla="*/ 349762 w 1343813"/>
                <a:gd name="connsiteY12" fmla="*/ 981418 h 981418"/>
                <a:gd name="connsiteX13" fmla="*/ 374744 w 1343813"/>
                <a:gd name="connsiteY13" fmla="*/ 972482 h 981418"/>
                <a:gd name="connsiteX14" fmla="*/ 454222 w 1343813"/>
                <a:gd name="connsiteY14" fmla="*/ 951289 h 981418"/>
                <a:gd name="connsiteX15" fmla="*/ 504765 w 1343813"/>
                <a:gd name="connsiteY15" fmla="*/ 924727 h 981418"/>
                <a:gd name="connsiteX16" fmla="*/ 591602 w 1343813"/>
                <a:gd name="connsiteY16" fmla="*/ 901350 h 981418"/>
                <a:gd name="connsiteX17" fmla="*/ 709936 w 1343813"/>
                <a:gd name="connsiteY17" fmla="*/ 828534 h 981418"/>
                <a:gd name="connsiteX18" fmla="*/ 844082 w 1343813"/>
                <a:gd name="connsiteY18" fmla="*/ 744279 h 981418"/>
                <a:gd name="connsiteX19" fmla="*/ 971673 w 1343813"/>
                <a:gd name="connsiteY19" fmla="*/ 680483 h 981418"/>
                <a:gd name="connsiteX20" fmla="*/ 1109896 w 1343813"/>
                <a:gd name="connsiteY20" fmla="*/ 659218 h 981418"/>
                <a:gd name="connsiteX21" fmla="*/ 1237487 w 1343813"/>
                <a:gd name="connsiteY21" fmla="*/ 627321 h 981418"/>
                <a:gd name="connsiteX22" fmla="*/ 1301282 w 1343813"/>
                <a:gd name="connsiteY22" fmla="*/ 542260 h 981418"/>
                <a:gd name="connsiteX23" fmla="*/ 1343813 w 1343813"/>
                <a:gd name="connsiteY23" fmla="*/ 425302 h 981418"/>
                <a:gd name="connsiteX24" fmla="*/ 1343813 w 1343813"/>
                <a:gd name="connsiteY24" fmla="*/ 287079 h 981418"/>
                <a:gd name="connsiteX25" fmla="*/ 1311915 w 1343813"/>
                <a:gd name="connsiteY25" fmla="*/ 148855 h 981418"/>
                <a:gd name="connsiteX26" fmla="*/ 1120529 w 1343813"/>
                <a:gd name="connsiteY26" fmla="*/ 53162 h 981418"/>
                <a:gd name="connsiteX27" fmla="*/ 971673 w 1343813"/>
                <a:gd name="connsiteY27" fmla="*/ 0 h 981418"/>
                <a:gd name="connsiteX28" fmla="*/ 769654 w 1343813"/>
                <a:gd name="connsiteY28" fmla="*/ 10632 h 981418"/>
                <a:gd name="connsiteX29" fmla="*/ 642064 w 1343813"/>
                <a:gd name="connsiteY29" fmla="*/ 42530 h 981418"/>
                <a:gd name="connsiteX0" fmla="*/ 642064 w 1343813"/>
                <a:gd name="connsiteY0" fmla="*/ 42530 h 981418"/>
                <a:gd name="connsiteX1" fmla="*/ 471943 w 1343813"/>
                <a:gd name="connsiteY1" fmla="*/ 95693 h 981418"/>
                <a:gd name="connsiteX2" fmla="*/ 333720 w 1343813"/>
                <a:gd name="connsiteY2" fmla="*/ 148855 h 981418"/>
                <a:gd name="connsiteX3" fmla="*/ 259292 w 1343813"/>
                <a:gd name="connsiteY3" fmla="*/ 212650 h 981418"/>
                <a:gd name="connsiteX4" fmla="*/ 152966 w 1343813"/>
                <a:gd name="connsiteY4" fmla="*/ 340241 h 981418"/>
                <a:gd name="connsiteX5" fmla="*/ 67906 w 1343813"/>
                <a:gd name="connsiteY5" fmla="*/ 457200 h 981418"/>
                <a:gd name="connsiteX6" fmla="*/ 4110 w 1343813"/>
                <a:gd name="connsiteY6" fmla="*/ 595423 h 981418"/>
                <a:gd name="connsiteX7" fmla="*/ 4110 w 1343813"/>
                <a:gd name="connsiteY7" fmla="*/ 723014 h 981418"/>
                <a:gd name="connsiteX8" fmla="*/ 59601 w 1343813"/>
                <a:gd name="connsiteY8" fmla="*/ 823932 h 981418"/>
                <a:gd name="connsiteX9" fmla="*/ 130141 w 1343813"/>
                <a:gd name="connsiteY9" fmla="*/ 912313 h 981418"/>
                <a:gd name="connsiteX10" fmla="*/ 196872 w 1343813"/>
                <a:gd name="connsiteY10" fmla="*/ 934689 h 981418"/>
                <a:gd name="connsiteX11" fmla="*/ 272630 w 1343813"/>
                <a:gd name="connsiteY11" fmla="*/ 951217 h 981418"/>
                <a:gd name="connsiteX12" fmla="*/ 349762 w 1343813"/>
                <a:gd name="connsiteY12" fmla="*/ 981418 h 981418"/>
                <a:gd name="connsiteX13" fmla="*/ 374744 w 1343813"/>
                <a:gd name="connsiteY13" fmla="*/ 972482 h 981418"/>
                <a:gd name="connsiteX14" fmla="*/ 454222 w 1343813"/>
                <a:gd name="connsiteY14" fmla="*/ 951289 h 981418"/>
                <a:gd name="connsiteX15" fmla="*/ 504765 w 1343813"/>
                <a:gd name="connsiteY15" fmla="*/ 924727 h 981418"/>
                <a:gd name="connsiteX16" fmla="*/ 591602 w 1343813"/>
                <a:gd name="connsiteY16" fmla="*/ 901350 h 981418"/>
                <a:gd name="connsiteX17" fmla="*/ 709936 w 1343813"/>
                <a:gd name="connsiteY17" fmla="*/ 828534 h 981418"/>
                <a:gd name="connsiteX18" fmla="*/ 844082 w 1343813"/>
                <a:gd name="connsiteY18" fmla="*/ 744279 h 981418"/>
                <a:gd name="connsiteX19" fmla="*/ 971673 w 1343813"/>
                <a:gd name="connsiteY19" fmla="*/ 680483 h 981418"/>
                <a:gd name="connsiteX20" fmla="*/ 1109896 w 1343813"/>
                <a:gd name="connsiteY20" fmla="*/ 659218 h 981418"/>
                <a:gd name="connsiteX21" fmla="*/ 1237487 w 1343813"/>
                <a:gd name="connsiteY21" fmla="*/ 627321 h 981418"/>
                <a:gd name="connsiteX22" fmla="*/ 1301282 w 1343813"/>
                <a:gd name="connsiteY22" fmla="*/ 542260 h 981418"/>
                <a:gd name="connsiteX23" fmla="*/ 1343813 w 1343813"/>
                <a:gd name="connsiteY23" fmla="*/ 425302 h 981418"/>
                <a:gd name="connsiteX24" fmla="*/ 1343813 w 1343813"/>
                <a:gd name="connsiteY24" fmla="*/ 287079 h 981418"/>
                <a:gd name="connsiteX25" fmla="*/ 1311915 w 1343813"/>
                <a:gd name="connsiteY25" fmla="*/ 148855 h 981418"/>
                <a:gd name="connsiteX26" fmla="*/ 1120529 w 1343813"/>
                <a:gd name="connsiteY26" fmla="*/ 53162 h 981418"/>
                <a:gd name="connsiteX27" fmla="*/ 971673 w 1343813"/>
                <a:gd name="connsiteY27" fmla="*/ 0 h 981418"/>
                <a:gd name="connsiteX28" fmla="*/ 769654 w 1343813"/>
                <a:gd name="connsiteY28" fmla="*/ 10632 h 981418"/>
                <a:gd name="connsiteX29" fmla="*/ 642064 w 1343813"/>
                <a:gd name="connsiteY29" fmla="*/ 42530 h 981418"/>
                <a:gd name="connsiteX0" fmla="*/ 642064 w 1343813"/>
                <a:gd name="connsiteY0" fmla="*/ 42530 h 972482"/>
                <a:gd name="connsiteX1" fmla="*/ 471943 w 1343813"/>
                <a:gd name="connsiteY1" fmla="*/ 95693 h 972482"/>
                <a:gd name="connsiteX2" fmla="*/ 333720 w 1343813"/>
                <a:gd name="connsiteY2" fmla="*/ 148855 h 972482"/>
                <a:gd name="connsiteX3" fmla="*/ 259292 w 1343813"/>
                <a:gd name="connsiteY3" fmla="*/ 212650 h 972482"/>
                <a:gd name="connsiteX4" fmla="*/ 152966 w 1343813"/>
                <a:gd name="connsiteY4" fmla="*/ 340241 h 972482"/>
                <a:gd name="connsiteX5" fmla="*/ 67906 w 1343813"/>
                <a:gd name="connsiteY5" fmla="*/ 457200 h 972482"/>
                <a:gd name="connsiteX6" fmla="*/ 4110 w 1343813"/>
                <a:gd name="connsiteY6" fmla="*/ 595423 h 972482"/>
                <a:gd name="connsiteX7" fmla="*/ 4110 w 1343813"/>
                <a:gd name="connsiteY7" fmla="*/ 723014 h 972482"/>
                <a:gd name="connsiteX8" fmla="*/ 59601 w 1343813"/>
                <a:gd name="connsiteY8" fmla="*/ 823932 h 972482"/>
                <a:gd name="connsiteX9" fmla="*/ 130141 w 1343813"/>
                <a:gd name="connsiteY9" fmla="*/ 912313 h 972482"/>
                <a:gd name="connsiteX10" fmla="*/ 196872 w 1343813"/>
                <a:gd name="connsiteY10" fmla="*/ 934689 h 972482"/>
                <a:gd name="connsiteX11" fmla="*/ 272630 w 1343813"/>
                <a:gd name="connsiteY11" fmla="*/ 951217 h 972482"/>
                <a:gd name="connsiteX12" fmla="*/ 338855 w 1343813"/>
                <a:gd name="connsiteY12" fmla="*/ 953829 h 972482"/>
                <a:gd name="connsiteX13" fmla="*/ 374744 w 1343813"/>
                <a:gd name="connsiteY13" fmla="*/ 972482 h 972482"/>
                <a:gd name="connsiteX14" fmla="*/ 454222 w 1343813"/>
                <a:gd name="connsiteY14" fmla="*/ 951289 h 972482"/>
                <a:gd name="connsiteX15" fmla="*/ 504765 w 1343813"/>
                <a:gd name="connsiteY15" fmla="*/ 924727 h 972482"/>
                <a:gd name="connsiteX16" fmla="*/ 591602 w 1343813"/>
                <a:gd name="connsiteY16" fmla="*/ 901350 h 972482"/>
                <a:gd name="connsiteX17" fmla="*/ 709936 w 1343813"/>
                <a:gd name="connsiteY17" fmla="*/ 828534 h 972482"/>
                <a:gd name="connsiteX18" fmla="*/ 844082 w 1343813"/>
                <a:gd name="connsiteY18" fmla="*/ 744279 h 972482"/>
                <a:gd name="connsiteX19" fmla="*/ 971673 w 1343813"/>
                <a:gd name="connsiteY19" fmla="*/ 680483 h 972482"/>
                <a:gd name="connsiteX20" fmla="*/ 1109896 w 1343813"/>
                <a:gd name="connsiteY20" fmla="*/ 659218 h 972482"/>
                <a:gd name="connsiteX21" fmla="*/ 1237487 w 1343813"/>
                <a:gd name="connsiteY21" fmla="*/ 627321 h 972482"/>
                <a:gd name="connsiteX22" fmla="*/ 1301282 w 1343813"/>
                <a:gd name="connsiteY22" fmla="*/ 542260 h 972482"/>
                <a:gd name="connsiteX23" fmla="*/ 1343813 w 1343813"/>
                <a:gd name="connsiteY23" fmla="*/ 425302 h 972482"/>
                <a:gd name="connsiteX24" fmla="*/ 1343813 w 1343813"/>
                <a:gd name="connsiteY24" fmla="*/ 287079 h 972482"/>
                <a:gd name="connsiteX25" fmla="*/ 1311915 w 1343813"/>
                <a:gd name="connsiteY25" fmla="*/ 148855 h 972482"/>
                <a:gd name="connsiteX26" fmla="*/ 1120529 w 1343813"/>
                <a:gd name="connsiteY26" fmla="*/ 53162 h 972482"/>
                <a:gd name="connsiteX27" fmla="*/ 971673 w 1343813"/>
                <a:gd name="connsiteY27" fmla="*/ 0 h 972482"/>
                <a:gd name="connsiteX28" fmla="*/ 769654 w 1343813"/>
                <a:gd name="connsiteY28" fmla="*/ 10632 h 972482"/>
                <a:gd name="connsiteX29" fmla="*/ 642064 w 1343813"/>
                <a:gd name="connsiteY29" fmla="*/ 42530 h 972482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54222 w 1343813"/>
                <a:gd name="connsiteY14" fmla="*/ 951289 h 953829"/>
                <a:gd name="connsiteX15" fmla="*/ 504765 w 1343813"/>
                <a:gd name="connsiteY15" fmla="*/ 924727 h 953829"/>
                <a:gd name="connsiteX16" fmla="*/ 591602 w 1343813"/>
                <a:gd name="connsiteY16" fmla="*/ 901350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311915 w 1343813"/>
                <a:gd name="connsiteY25" fmla="*/ 148855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48768 w 1343813"/>
                <a:gd name="connsiteY14" fmla="*/ 929218 h 953829"/>
                <a:gd name="connsiteX15" fmla="*/ 504765 w 1343813"/>
                <a:gd name="connsiteY15" fmla="*/ 924727 h 953829"/>
                <a:gd name="connsiteX16" fmla="*/ 591602 w 1343813"/>
                <a:gd name="connsiteY16" fmla="*/ 901350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311915 w 1343813"/>
                <a:gd name="connsiteY25" fmla="*/ 148855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48768 w 1343813"/>
                <a:gd name="connsiteY14" fmla="*/ 929218 h 953829"/>
                <a:gd name="connsiteX15" fmla="*/ 504765 w 1343813"/>
                <a:gd name="connsiteY15" fmla="*/ 924727 h 953829"/>
                <a:gd name="connsiteX16" fmla="*/ 580694 w 1343813"/>
                <a:gd name="connsiteY16" fmla="*/ 890314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311915 w 1343813"/>
                <a:gd name="connsiteY25" fmla="*/ 148855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48768 w 1343813"/>
                <a:gd name="connsiteY14" fmla="*/ 929218 h 953829"/>
                <a:gd name="connsiteX15" fmla="*/ 504765 w 1343813"/>
                <a:gd name="connsiteY15" fmla="*/ 924727 h 953829"/>
                <a:gd name="connsiteX16" fmla="*/ 580694 w 1343813"/>
                <a:gd name="connsiteY16" fmla="*/ 890314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290100 w 1343813"/>
                <a:gd name="connsiteY25" fmla="*/ 148855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48768 w 1343813"/>
                <a:gd name="connsiteY14" fmla="*/ 929218 h 953829"/>
                <a:gd name="connsiteX15" fmla="*/ 504765 w 1343813"/>
                <a:gd name="connsiteY15" fmla="*/ 924727 h 953829"/>
                <a:gd name="connsiteX16" fmla="*/ 580694 w 1343813"/>
                <a:gd name="connsiteY16" fmla="*/ 890314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273738 w 1343813"/>
                <a:gd name="connsiteY25" fmla="*/ 154373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380198 w 1343813"/>
                <a:gd name="connsiteY13" fmla="*/ 944893 h 953829"/>
                <a:gd name="connsiteX14" fmla="*/ 432406 w 1343813"/>
                <a:gd name="connsiteY14" fmla="*/ 940253 h 953829"/>
                <a:gd name="connsiteX15" fmla="*/ 504765 w 1343813"/>
                <a:gd name="connsiteY15" fmla="*/ 924727 h 953829"/>
                <a:gd name="connsiteX16" fmla="*/ 580694 w 1343813"/>
                <a:gd name="connsiteY16" fmla="*/ 890314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273738 w 1343813"/>
                <a:gd name="connsiteY25" fmla="*/ 154373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  <a:gd name="connsiteX0" fmla="*/ 642064 w 1343813"/>
                <a:gd name="connsiteY0" fmla="*/ 42530 h 953829"/>
                <a:gd name="connsiteX1" fmla="*/ 471943 w 1343813"/>
                <a:gd name="connsiteY1" fmla="*/ 95693 h 953829"/>
                <a:gd name="connsiteX2" fmla="*/ 333720 w 1343813"/>
                <a:gd name="connsiteY2" fmla="*/ 148855 h 953829"/>
                <a:gd name="connsiteX3" fmla="*/ 259292 w 1343813"/>
                <a:gd name="connsiteY3" fmla="*/ 212650 h 953829"/>
                <a:gd name="connsiteX4" fmla="*/ 152966 w 1343813"/>
                <a:gd name="connsiteY4" fmla="*/ 340241 h 953829"/>
                <a:gd name="connsiteX5" fmla="*/ 67906 w 1343813"/>
                <a:gd name="connsiteY5" fmla="*/ 457200 h 953829"/>
                <a:gd name="connsiteX6" fmla="*/ 4110 w 1343813"/>
                <a:gd name="connsiteY6" fmla="*/ 595423 h 953829"/>
                <a:gd name="connsiteX7" fmla="*/ 4110 w 1343813"/>
                <a:gd name="connsiteY7" fmla="*/ 723014 h 953829"/>
                <a:gd name="connsiteX8" fmla="*/ 59601 w 1343813"/>
                <a:gd name="connsiteY8" fmla="*/ 823932 h 953829"/>
                <a:gd name="connsiteX9" fmla="*/ 130141 w 1343813"/>
                <a:gd name="connsiteY9" fmla="*/ 912313 h 953829"/>
                <a:gd name="connsiteX10" fmla="*/ 196872 w 1343813"/>
                <a:gd name="connsiteY10" fmla="*/ 934689 h 953829"/>
                <a:gd name="connsiteX11" fmla="*/ 272630 w 1343813"/>
                <a:gd name="connsiteY11" fmla="*/ 951217 h 953829"/>
                <a:gd name="connsiteX12" fmla="*/ 338855 w 1343813"/>
                <a:gd name="connsiteY12" fmla="*/ 953829 h 953829"/>
                <a:gd name="connsiteX13" fmla="*/ 400549 w 1343813"/>
                <a:gd name="connsiteY13" fmla="*/ 950040 h 953829"/>
                <a:gd name="connsiteX14" fmla="*/ 432406 w 1343813"/>
                <a:gd name="connsiteY14" fmla="*/ 940253 h 953829"/>
                <a:gd name="connsiteX15" fmla="*/ 504765 w 1343813"/>
                <a:gd name="connsiteY15" fmla="*/ 924727 h 953829"/>
                <a:gd name="connsiteX16" fmla="*/ 580694 w 1343813"/>
                <a:gd name="connsiteY16" fmla="*/ 890314 h 953829"/>
                <a:gd name="connsiteX17" fmla="*/ 709936 w 1343813"/>
                <a:gd name="connsiteY17" fmla="*/ 828534 h 953829"/>
                <a:gd name="connsiteX18" fmla="*/ 844082 w 1343813"/>
                <a:gd name="connsiteY18" fmla="*/ 744279 h 953829"/>
                <a:gd name="connsiteX19" fmla="*/ 971673 w 1343813"/>
                <a:gd name="connsiteY19" fmla="*/ 680483 h 953829"/>
                <a:gd name="connsiteX20" fmla="*/ 1109896 w 1343813"/>
                <a:gd name="connsiteY20" fmla="*/ 659218 h 953829"/>
                <a:gd name="connsiteX21" fmla="*/ 1237487 w 1343813"/>
                <a:gd name="connsiteY21" fmla="*/ 627321 h 953829"/>
                <a:gd name="connsiteX22" fmla="*/ 1301282 w 1343813"/>
                <a:gd name="connsiteY22" fmla="*/ 542260 h 953829"/>
                <a:gd name="connsiteX23" fmla="*/ 1343813 w 1343813"/>
                <a:gd name="connsiteY23" fmla="*/ 425302 h 953829"/>
                <a:gd name="connsiteX24" fmla="*/ 1343813 w 1343813"/>
                <a:gd name="connsiteY24" fmla="*/ 287079 h 953829"/>
                <a:gd name="connsiteX25" fmla="*/ 1273738 w 1343813"/>
                <a:gd name="connsiteY25" fmla="*/ 154373 h 953829"/>
                <a:gd name="connsiteX26" fmla="*/ 1120529 w 1343813"/>
                <a:gd name="connsiteY26" fmla="*/ 53162 h 953829"/>
                <a:gd name="connsiteX27" fmla="*/ 971673 w 1343813"/>
                <a:gd name="connsiteY27" fmla="*/ 0 h 953829"/>
                <a:gd name="connsiteX28" fmla="*/ 769654 w 1343813"/>
                <a:gd name="connsiteY28" fmla="*/ 10632 h 953829"/>
                <a:gd name="connsiteX29" fmla="*/ 642064 w 1343813"/>
                <a:gd name="connsiteY29" fmla="*/ 42530 h 95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43813" h="953829">
                  <a:moveTo>
                    <a:pt x="642064" y="42530"/>
                  </a:moveTo>
                  <a:lnTo>
                    <a:pt x="471943" y="95693"/>
                  </a:lnTo>
                  <a:lnTo>
                    <a:pt x="333720" y="148855"/>
                  </a:lnTo>
                  <a:lnTo>
                    <a:pt x="259292" y="212650"/>
                  </a:lnTo>
                  <a:lnTo>
                    <a:pt x="152966" y="340241"/>
                  </a:lnTo>
                  <a:lnTo>
                    <a:pt x="67906" y="457200"/>
                  </a:lnTo>
                  <a:lnTo>
                    <a:pt x="4110" y="595423"/>
                  </a:lnTo>
                  <a:cubicBezTo>
                    <a:pt x="4110" y="637953"/>
                    <a:pt x="-5139" y="684929"/>
                    <a:pt x="4110" y="723014"/>
                  </a:cubicBezTo>
                  <a:cubicBezTo>
                    <a:pt x="13359" y="761099"/>
                    <a:pt x="41104" y="790293"/>
                    <a:pt x="59601" y="823932"/>
                  </a:cubicBezTo>
                  <a:lnTo>
                    <a:pt x="130141" y="912313"/>
                  </a:lnTo>
                  <a:lnTo>
                    <a:pt x="196872" y="934689"/>
                  </a:lnTo>
                  <a:lnTo>
                    <a:pt x="272630" y="951217"/>
                  </a:lnTo>
                  <a:lnTo>
                    <a:pt x="338855" y="953829"/>
                  </a:lnTo>
                  <a:lnTo>
                    <a:pt x="400549" y="950040"/>
                  </a:lnTo>
                  <a:cubicBezTo>
                    <a:pt x="450168" y="928775"/>
                    <a:pt x="415037" y="944472"/>
                    <a:pt x="432406" y="940253"/>
                  </a:cubicBezTo>
                  <a:cubicBezTo>
                    <a:pt x="449775" y="936034"/>
                    <a:pt x="480050" y="933050"/>
                    <a:pt x="504765" y="924727"/>
                  </a:cubicBezTo>
                  <a:cubicBezTo>
                    <a:pt x="529480" y="916404"/>
                    <a:pt x="533567" y="903624"/>
                    <a:pt x="580694" y="890314"/>
                  </a:cubicBezTo>
                  <a:lnTo>
                    <a:pt x="709936" y="828534"/>
                  </a:lnTo>
                  <a:lnTo>
                    <a:pt x="844082" y="744279"/>
                  </a:lnTo>
                  <a:lnTo>
                    <a:pt x="971673" y="680483"/>
                  </a:lnTo>
                  <a:lnTo>
                    <a:pt x="1109896" y="659218"/>
                  </a:lnTo>
                  <a:lnTo>
                    <a:pt x="1237487" y="627321"/>
                  </a:lnTo>
                  <a:lnTo>
                    <a:pt x="1301282" y="542260"/>
                  </a:lnTo>
                  <a:lnTo>
                    <a:pt x="1343813" y="425302"/>
                  </a:lnTo>
                  <a:lnTo>
                    <a:pt x="1343813" y="287079"/>
                  </a:lnTo>
                  <a:lnTo>
                    <a:pt x="1273738" y="154373"/>
                  </a:lnTo>
                  <a:lnTo>
                    <a:pt x="1120529" y="53162"/>
                  </a:lnTo>
                  <a:lnTo>
                    <a:pt x="971673" y="0"/>
                  </a:lnTo>
                  <a:lnTo>
                    <a:pt x="769654" y="10632"/>
                  </a:lnTo>
                  <a:lnTo>
                    <a:pt x="642064" y="42530"/>
                  </a:lnTo>
                  <a:close/>
                </a:path>
              </a:pathLst>
            </a:custGeom>
            <a:solidFill>
              <a:srgbClr val="00B0F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>
              <a:off x="8157069" y="35052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7835407" y="3671248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7466402" y="3842266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7034492" y="40386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7053524" y="43434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1" name="Straight Arrow Connector 60"/>
            <p:cNvCxnSpPr/>
            <p:nvPr/>
          </p:nvCxnSpPr>
          <p:spPr bwMode="auto">
            <a:xfrm>
              <a:off x="7494937" y="41910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>
              <a:off x="7820622" y="39624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8166909" y="3842266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7513969" y="4495800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5" name="Straight Arrow Connector 64"/>
            <p:cNvCxnSpPr/>
            <p:nvPr/>
          </p:nvCxnSpPr>
          <p:spPr bwMode="auto">
            <a:xfrm>
              <a:off x="7835406" y="4338851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6" name="Straight Arrow Connector 65"/>
            <p:cNvCxnSpPr/>
            <p:nvPr/>
          </p:nvCxnSpPr>
          <p:spPr bwMode="auto">
            <a:xfrm>
              <a:off x="8166909" y="4184176"/>
              <a:ext cx="46044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2324743"/>
              </p:ext>
            </p:extLst>
          </p:nvPr>
        </p:nvGraphicFramePr>
        <p:xfrm>
          <a:off x="622610" y="5384799"/>
          <a:ext cx="52959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4" imgW="3759120" imgH="558720" progId="Equation.3">
                  <p:embed/>
                </p:oleObj>
              </mc:Choice>
              <mc:Fallback>
                <p:oleObj name="Equation" r:id="rId4" imgW="3759120" imgH="558720" progId="Equation.3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10" y="5384799"/>
                        <a:ext cx="5295900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/>
          <p:nvPr/>
        </p:nvCxnSpPr>
        <p:spPr bwMode="auto">
          <a:xfrm>
            <a:off x="6884694" y="3085096"/>
            <a:ext cx="683985" cy="44766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43708"/>
              </p:ext>
            </p:extLst>
          </p:nvPr>
        </p:nvGraphicFramePr>
        <p:xfrm>
          <a:off x="1219200" y="1869165"/>
          <a:ext cx="298291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Equation" r:id="rId6" imgW="2184120" imgH="228600" progId="Equation.3">
                  <p:embed/>
                </p:oleObj>
              </mc:Choice>
              <mc:Fallback>
                <p:oleObj name="Equation" r:id="rId6" imgW="2184120" imgH="228600" progId="Equation.3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69165"/>
                        <a:ext cx="2982913" cy="312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577707"/>
              </p:ext>
            </p:extLst>
          </p:nvPr>
        </p:nvGraphicFramePr>
        <p:xfrm>
          <a:off x="1219200" y="3505200"/>
          <a:ext cx="3000375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Equation" r:id="rId8" imgW="2197080" imgH="228600" progId="Equation.3">
                  <p:embed/>
                </p:oleObj>
              </mc:Choice>
              <mc:Fallback>
                <p:oleObj name="Equation" r:id="rId8" imgW="2197080" imgH="228600" progId="Equation.3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505200"/>
                        <a:ext cx="3000375" cy="3127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952253"/>
              </p:ext>
            </p:extLst>
          </p:nvPr>
        </p:nvGraphicFramePr>
        <p:xfrm>
          <a:off x="1219200" y="2242065"/>
          <a:ext cx="27432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10" imgW="2006280" imgH="266400" progId="Equation.3">
                  <p:embed/>
                </p:oleObj>
              </mc:Choice>
              <mc:Fallback>
                <p:oleObj name="Equation" r:id="rId10" imgW="2006280" imgH="266400" progId="Equation.3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242065"/>
                        <a:ext cx="2743200" cy="365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687206"/>
              </p:ext>
            </p:extLst>
          </p:nvPr>
        </p:nvGraphicFramePr>
        <p:xfrm>
          <a:off x="1219200" y="3873088"/>
          <a:ext cx="25860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12" imgW="1892160" imgH="266400" progId="Equation.3">
                  <p:embed/>
                </p:oleObj>
              </mc:Choice>
              <mc:Fallback>
                <p:oleObj name="Equation" r:id="rId12" imgW="1892160" imgH="266400" progId="Equation.3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873088"/>
                        <a:ext cx="2586038" cy="3651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51883"/>
              </p:ext>
            </p:extLst>
          </p:nvPr>
        </p:nvGraphicFramePr>
        <p:xfrm>
          <a:off x="3505200" y="4669824"/>
          <a:ext cx="457200" cy="413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8" name="Equation" r:id="rId14" imgW="266400" imgH="241200" progId="Equation.3">
                  <p:embed/>
                </p:oleObj>
              </mc:Choice>
              <mc:Fallback>
                <p:oleObj name="Equation" r:id="rId14" imgW="266400" imgH="241200" progId="Equation.3">
                  <p:embed/>
                  <p:pic>
                    <p:nvPicPr>
                      <p:cNvPr id="0" name="Picture 1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669824"/>
                        <a:ext cx="457200" cy="4134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294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3366"/>
      </a:dk1>
      <a:lt1>
        <a:srgbClr val="FFFFFF"/>
      </a:lt1>
      <a:dk2>
        <a:srgbClr val="000000"/>
      </a:dk2>
      <a:lt2>
        <a:srgbClr val="808080"/>
      </a:lt2>
      <a:accent1>
        <a:srgbClr val="00CC00"/>
      </a:accent1>
      <a:accent2>
        <a:srgbClr val="FF33CC"/>
      </a:accent2>
      <a:accent3>
        <a:srgbClr val="FFFFFF"/>
      </a:accent3>
      <a:accent4>
        <a:srgbClr val="002A56"/>
      </a:accent4>
      <a:accent5>
        <a:srgbClr val="AAE2AA"/>
      </a:accent5>
      <a:accent6>
        <a:srgbClr val="E72DB9"/>
      </a:accent6>
      <a:hlink>
        <a:srgbClr val="FF0000"/>
      </a:hlink>
      <a:folHlink>
        <a:srgbClr val="3333CC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16327</TotalTime>
  <Words>962</Words>
  <Application>Microsoft Office PowerPoint</Application>
  <PresentationFormat>On-screen Show (4:3)</PresentationFormat>
  <Paragraphs>171</Paragraphs>
  <Slides>19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Equation</vt:lpstr>
      <vt:lpstr>Spatial and Temporal Tracking of  Ocean Wave Systems</vt:lpstr>
      <vt:lpstr>Outline</vt:lpstr>
      <vt:lpstr>Background: Wave systems</vt:lpstr>
      <vt:lpstr>Partitioning of spectral model output</vt:lpstr>
      <vt:lpstr>Tracking of spectral model output</vt:lpstr>
      <vt:lpstr>30-yr WW3 hindcast based on CFSR winds</vt:lpstr>
      <vt:lpstr>Spatial variation of DIRp and Tp</vt:lpstr>
      <vt:lpstr>Criteria for spatial tracking</vt:lpstr>
      <vt:lpstr>3 Criteria for temporal tracking</vt:lpstr>
      <vt:lpstr>Program flow</vt:lpstr>
      <vt:lpstr>Idealized cases (wedge, “plus” island)</vt:lpstr>
      <vt:lpstr>30-yr WW3 hindcast based on CFSR winds</vt:lpstr>
      <vt:lpstr>North Pacific, 30 arc-min grid 14 April 2009, 10:00</vt:lpstr>
      <vt:lpstr>PowerPoint Presentation</vt:lpstr>
      <vt:lpstr>Hawaiian Islands, 10 arc-min grid 14 -18 April 2009</vt:lpstr>
      <vt:lpstr>U.S. West Coast, 10 arc-min grid 14 -19 April 2009</vt:lpstr>
      <vt:lpstr>PowerPoint Presentation</vt:lpstr>
      <vt:lpstr>Conclusions &amp; Future work</vt:lpstr>
      <vt:lpstr>References</vt:lpstr>
    </vt:vector>
  </TitlesOfParts>
  <Company>EMC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J. Vanderwesthuysen</dc:creator>
  <cp:lastModifiedBy>Andre J. van der Westhuysen</cp:lastModifiedBy>
  <cp:revision>207</cp:revision>
  <cp:lastPrinted>2012-06-18T21:34:21Z</cp:lastPrinted>
  <dcterms:created xsi:type="dcterms:W3CDTF">2012-01-27T13:42:29Z</dcterms:created>
  <dcterms:modified xsi:type="dcterms:W3CDTF">2013-02-14T15:07:30Z</dcterms:modified>
</cp:coreProperties>
</file>