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6" r:id="rId3"/>
    <p:sldId id="259" r:id="rId4"/>
    <p:sldId id="262" r:id="rId5"/>
    <p:sldId id="263" r:id="rId6"/>
    <p:sldId id="264" r:id="rId7"/>
    <p:sldId id="265" r:id="rId8"/>
    <p:sldId id="266" r:id="rId9"/>
    <p:sldId id="283" r:id="rId10"/>
    <p:sldId id="278" r:id="rId11"/>
    <p:sldId id="284" r:id="rId12"/>
    <p:sldId id="260" r:id="rId13"/>
    <p:sldId id="325" r:id="rId14"/>
    <p:sldId id="326" r:id="rId15"/>
    <p:sldId id="327" r:id="rId16"/>
    <p:sldId id="329" r:id="rId17"/>
    <p:sldId id="330" r:id="rId18"/>
    <p:sldId id="332" r:id="rId19"/>
    <p:sldId id="261" r:id="rId20"/>
    <p:sldId id="258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FDD"/>
    <a:srgbClr val="00CCFF"/>
    <a:srgbClr val="66FF33"/>
    <a:srgbClr val="FF9933"/>
    <a:srgbClr val="FFFF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06" autoAdjust="0"/>
    <p:restoredTop sz="94660" autoAdjust="0"/>
  </p:normalViewPr>
  <p:slideViewPr>
    <p:cSldViewPr>
      <p:cViewPr varScale="1">
        <p:scale>
          <a:sx n="102" d="100"/>
          <a:sy n="102" d="100"/>
        </p:scale>
        <p:origin x="-124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786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1" Type="http://schemas.openxmlformats.org/officeDocument/2006/relationships/slide" Target="slides/slide13.xml"/><Relationship Id="rId12" Type="http://schemas.openxmlformats.org/officeDocument/2006/relationships/slide" Target="slides/slide14.xml"/><Relationship Id="rId13" Type="http://schemas.openxmlformats.org/officeDocument/2006/relationships/slide" Target="slides/slide15.xml"/><Relationship Id="rId14" Type="http://schemas.openxmlformats.org/officeDocument/2006/relationships/slide" Target="slides/slide16.xml"/><Relationship Id="rId15" Type="http://schemas.openxmlformats.org/officeDocument/2006/relationships/slide" Target="slides/slide17.xml"/><Relationship Id="rId16" Type="http://schemas.openxmlformats.org/officeDocument/2006/relationships/slide" Target="slides/slide18.xml"/><Relationship Id="rId17" Type="http://schemas.openxmlformats.org/officeDocument/2006/relationships/slide" Target="slides/slide19.xml"/><Relationship Id="rId1" Type="http://schemas.openxmlformats.org/officeDocument/2006/relationships/slide" Target="slides/slide2.xml"/><Relationship Id="rId2" Type="http://schemas.openxmlformats.org/officeDocument/2006/relationships/slide" Target="slides/slide3.xml"/><Relationship Id="rId3" Type="http://schemas.openxmlformats.org/officeDocument/2006/relationships/slide" Target="slides/slide4.xml"/><Relationship Id="rId4" Type="http://schemas.openxmlformats.org/officeDocument/2006/relationships/slide" Target="slides/slide5.xml"/><Relationship Id="rId5" Type="http://schemas.openxmlformats.org/officeDocument/2006/relationships/slide" Target="slides/slide6.xml"/><Relationship Id="rId6" Type="http://schemas.openxmlformats.org/officeDocument/2006/relationships/slide" Target="slides/slide7.xml"/><Relationship Id="rId7" Type="http://schemas.openxmlformats.org/officeDocument/2006/relationships/slide" Target="slides/slide8.xml"/><Relationship Id="rId8" Type="http://schemas.openxmlformats.org/officeDocument/2006/relationships/slide" Target="slides/slide10.xml"/><Relationship Id="rId9" Type="http://schemas.openxmlformats.org/officeDocument/2006/relationships/slide" Target="slides/slide11.xml"/><Relationship Id="rId10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E621E1-9FC8-DE45-B585-ED07CFD5B01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699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36FF1E1-5059-D742-B9B6-22AA75CDFD6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206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7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2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76200"/>
            <a:ext cx="19240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"/>
            <a:ext cx="56197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76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00200"/>
            <a:ext cx="3429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429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34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0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560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7719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37719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6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7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5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188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06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30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0" descr="Picture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0" y="76200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696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5" name="Text Box 21"/>
          <p:cNvSpPr txBox="1">
            <a:spLocks noChangeArrowheads="1"/>
          </p:cNvSpPr>
          <p:nvPr userDrawn="1"/>
        </p:nvSpPr>
        <p:spPr bwMode="auto">
          <a:xfrm>
            <a:off x="0" y="6583363"/>
            <a:ext cx="2743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latin typeface="Helvetica" pitchFamily="34" charset="0"/>
                <a:ea typeface="+mn-ea"/>
              </a:rPr>
              <a:t>Version </a:t>
            </a:r>
            <a:r>
              <a:rPr lang="en-US" sz="1200" dirty="0" smtClean="0">
                <a:latin typeface="Helvetica" pitchFamily="34" charset="0"/>
                <a:ea typeface="+mn-ea"/>
              </a:rPr>
              <a:t>1.3, Feb.</a:t>
            </a:r>
            <a:r>
              <a:rPr lang="en-US" sz="1200" baseline="0" dirty="0" smtClean="0">
                <a:latin typeface="Helvetica" pitchFamily="34" charset="0"/>
                <a:ea typeface="+mn-ea"/>
              </a:rPr>
              <a:t> </a:t>
            </a:r>
            <a:r>
              <a:rPr lang="en-US" sz="1200" baseline="0" dirty="0" smtClean="0">
                <a:latin typeface="Helvetica" pitchFamily="34" charset="0"/>
                <a:ea typeface="+mn-ea"/>
              </a:rPr>
              <a:t>2013</a:t>
            </a:r>
            <a:endParaRPr lang="en-US" sz="1200" dirty="0">
              <a:latin typeface="Helvetica" pitchFamily="34" charset="0"/>
              <a:ea typeface="+mn-ea"/>
            </a:endParaRPr>
          </a:p>
        </p:txBody>
      </p:sp>
      <p:sp>
        <p:nvSpPr>
          <p:cNvPr id="1046" name="Text Box 22"/>
          <p:cNvSpPr txBox="1">
            <a:spLocks noChangeArrowheads="1"/>
          </p:cNvSpPr>
          <p:nvPr userDrawn="1"/>
        </p:nvSpPr>
        <p:spPr bwMode="auto">
          <a:xfrm>
            <a:off x="6096000" y="6583363"/>
            <a:ext cx="3048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200" dirty="0" smtClean="0">
                <a:latin typeface="Helvetica" charset="0"/>
              </a:rPr>
              <a:t>Time stepping</a:t>
            </a:r>
            <a:r>
              <a:rPr lang="en-US" sz="1200" baseline="0" dirty="0" smtClean="0">
                <a:latin typeface="Helvetica" charset="0"/>
              </a:rPr>
              <a:t> </a:t>
            </a:r>
            <a:fld id="{AC766E71-78FB-4741-A916-ED8EDC38234B}" type="slidenum">
              <a:rPr lang="en-US" sz="1200" smtClean="0">
                <a:latin typeface="Helvetica" charset="0"/>
              </a:rPr>
              <a:pPr algn="r" eaLnBrk="1" hangingPunct="1">
                <a:spcBef>
                  <a:spcPct val="50000"/>
                </a:spcBef>
              </a:pPr>
              <a:t>‹#›</a:t>
            </a:fld>
            <a:r>
              <a:rPr lang="en-US" sz="1200" dirty="0" smtClean="0">
                <a:latin typeface="Helvetica" charset="0"/>
              </a:rPr>
              <a:t>/20</a:t>
            </a:r>
            <a:endParaRPr lang="en-US" sz="1200" dirty="0">
              <a:latin typeface="Helvetica" charset="0"/>
            </a:endParaRPr>
          </a:p>
        </p:txBody>
      </p:sp>
      <p:grpSp>
        <p:nvGrpSpPr>
          <p:cNvPr id="1031" name="Group 35"/>
          <p:cNvGrpSpPr>
            <a:grpSpLocks/>
          </p:cNvGrpSpPr>
          <p:nvPr userDrawn="1"/>
        </p:nvGrpSpPr>
        <p:grpSpPr bwMode="auto">
          <a:xfrm>
            <a:off x="8229600" y="76200"/>
            <a:ext cx="838200" cy="838200"/>
            <a:chOff x="5064" y="984"/>
            <a:chExt cx="528" cy="528"/>
          </a:xfrm>
        </p:grpSpPr>
        <p:sp>
          <p:nvSpPr>
            <p:cNvPr id="1058" name="Oval 34"/>
            <p:cNvSpPr>
              <a:spLocks noChangeArrowheads="1"/>
            </p:cNvSpPr>
            <p:nvPr userDrawn="1"/>
          </p:nvSpPr>
          <p:spPr bwMode="auto">
            <a:xfrm>
              <a:off x="5064" y="984"/>
              <a:ext cx="528" cy="528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pitchFamily="18" charset="0"/>
                <a:ea typeface="+mn-ea"/>
              </a:endParaRPr>
            </a:p>
          </p:txBody>
        </p:sp>
        <p:pic>
          <p:nvPicPr>
            <p:cNvPr id="1033" name="Picture 33" descr="nws_logo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1008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21"/>
          <p:cNvSpPr txBox="1">
            <a:spLocks noChangeArrowheads="1"/>
          </p:cNvSpPr>
          <p:nvPr userDrawn="1"/>
        </p:nvSpPr>
        <p:spPr bwMode="auto">
          <a:xfrm>
            <a:off x="3124200" y="6583363"/>
            <a:ext cx="2743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 smtClean="0">
                <a:latin typeface="Helvetica" pitchFamily="34" charset="0"/>
                <a:ea typeface="+mn-ea"/>
              </a:rPr>
              <a:t>WW Winter School 2013</a:t>
            </a:r>
            <a:endParaRPr lang="en-US" sz="1200" dirty="0">
              <a:latin typeface="Helvetica" pitchFamily="34" charset="0"/>
              <a:ea typeface="+mn-ea"/>
            </a:endParaRPr>
          </a:p>
        </p:txBody>
      </p:sp>
      <p:pic>
        <p:nvPicPr>
          <p:cNvPr id="11" name="Picture 2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58838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+mj-lt"/>
          <a:ea typeface="ＭＳ Ｐゴシック" charset="0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  <a:ea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  <a:ea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  <a:ea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 "/>
        <a:defRPr sz="2400">
          <a:solidFill>
            <a:srgbClr val="FFFF00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SzPct val="80000"/>
        <a:buFont typeface="Wingdings" charset="0"/>
        <a:buChar char="l"/>
        <a:defRPr sz="2000">
          <a:solidFill>
            <a:srgbClr val="FFFFCC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6FF33"/>
        </a:buClr>
        <a:buSzPct val="80000"/>
        <a:buFont typeface="Wingdings 3" charset="0"/>
        <a:buChar char=""/>
        <a:defRPr sz="2000">
          <a:solidFill>
            <a:srgbClr val="FFFFCC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Font typeface="Wingdings 3" charset="0"/>
        <a:buChar char=""/>
        <a:defRPr sz="2000">
          <a:solidFill>
            <a:srgbClr val="FFFFCC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charset="0"/>
        <a:buBlip>
          <a:blip r:embed="rId17"/>
        </a:buBlip>
        <a:defRPr sz="2000">
          <a:solidFill>
            <a:srgbClr val="FFFFCC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Blip>
          <a:blip r:embed="rId17"/>
        </a:buBlip>
        <a:defRPr sz="2000">
          <a:solidFill>
            <a:srgbClr val="FFFFC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Blip>
          <a:blip r:embed="rId17"/>
        </a:buBlip>
        <a:defRPr sz="2000">
          <a:solidFill>
            <a:srgbClr val="FFFFC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Blip>
          <a:blip r:embed="rId17"/>
        </a:buBlip>
        <a:defRPr sz="2000">
          <a:solidFill>
            <a:srgbClr val="FFFFC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Blip>
          <a:blip r:embed="rId17"/>
        </a:buBlip>
        <a:defRPr sz="2000">
          <a:solidFill>
            <a:srgbClr val="FFFF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14.wmf"/><Relationship Id="rId5" Type="http://schemas.openxmlformats.org/officeDocument/2006/relationships/image" Target="../media/image15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wmf"/><Relationship Id="rId3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wmf"/><Relationship Id="rId3" Type="http://schemas.openxmlformats.org/officeDocument/2006/relationships/image" Target="../media/image22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600200"/>
          </a:xfrm>
        </p:spPr>
        <p:txBody>
          <a:bodyPr anchor="b" anchorCtr="1"/>
          <a:lstStyle/>
          <a:p>
            <a:pPr algn="ctr" eaLnBrk="1" hangingPunct="1"/>
            <a:r>
              <a:rPr lang="en-US" sz="3200" dirty="0" smtClean="0">
                <a:latin typeface="Helvetica" charset="0"/>
              </a:rPr>
              <a:t>Time stepping</a:t>
            </a:r>
            <a:endParaRPr lang="en-US" sz="3200" dirty="0">
              <a:latin typeface="Helvetica" charset="0"/>
            </a:endParaRPr>
          </a:p>
        </p:txBody>
      </p:sp>
      <p:sp>
        <p:nvSpPr>
          <p:cNvPr id="2052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6764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Helvetica" charset="0"/>
              </a:rPr>
              <a:t>Hendrik Tolman</a:t>
            </a:r>
            <a:endParaRPr lang="en-US" sz="2000" dirty="0">
              <a:latin typeface="Helvetica" charset="0"/>
            </a:endParaRPr>
          </a:p>
        </p:txBody>
      </p:sp>
      <p:sp>
        <p:nvSpPr>
          <p:cNvPr id="2053" name="Rectangle 12"/>
          <p:cNvSpPr>
            <a:spLocks noChangeArrowheads="1"/>
          </p:cNvSpPr>
          <p:nvPr/>
        </p:nvSpPr>
        <p:spPr bwMode="auto">
          <a:xfrm>
            <a:off x="1143000" y="2590800"/>
            <a:ext cx="6858000" cy="76200"/>
          </a:xfrm>
          <a:prstGeom prst="rect">
            <a:avLst/>
          </a:prstGeom>
          <a:solidFill>
            <a:srgbClr val="00FFFF"/>
          </a:solidFill>
          <a:ln w="31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4" name="Text Box 17"/>
          <p:cNvSpPr txBox="1">
            <a:spLocks noChangeArrowheads="1"/>
          </p:cNvSpPr>
          <p:nvPr/>
        </p:nvSpPr>
        <p:spPr bwMode="auto">
          <a:xfrm>
            <a:off x="76200" y="4876562"/>
            <a:ext cx="39624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z="1400" i="1" dirty="0">
              <a:solidFill>
                <a:srgbClr val="FFFFCC"/>
              </a:solidFill>
              <a:latin typeface="Helvetica" charset="0"/>
            </a:endParaRPr>
          </a:p>
          <a:p>
            <a:pPr eaLnBrk="1" hangingPunct="1"/>
            <a:r>
              <a:rPr lang="en-US" sz="1400" i="1" dirty="0" smtClean="0">
                <a:solidFill>
                  <a:srgbClr val="FFFFCC"/>
                </a:solidFill>
                <a:latin typeface="Helvetica" charset="0"/>
              </a:rPr>
              <a:t>The WAVEWATCH III Team + friends</a:t>
            </a:r>
            <a:endParaRPr lang="en-US" sz="1400" i="1" dirty="0">
              <a:solidFill>
                <a:srgbClr val="FFFFCC"/>
              </a:solidFill>
              <a:latin typeface="Helvetica" charset="0"/>
            </a:endParaRPr>
          </a:p>
          <a:p>
            <a:pPr eaLnBrk="1" hangingPunct="1"/>
            <a:r>
              <a:rPr lang="en-US" sz="1400" i="1" dirty="0" smtClean="0">
                <a:solidFill>
                  <a:srgbClr val="FFFFCC"/>
                </a:solidFill>
                <a:latin typeface="Helvetica" charset="0"/>
              </a:rPr>
              <a:t>Marine </a:t>
            </a:r>
            <a:r>
              <a:rPr lang="en-US" sz="1400" i="1" dirty="0">
                <a:solidFill>
                  <a:srgbClr val="FFFFCC"/>
                </a:solidFill>
                <a:latin typeface="Helvetica" charset="0"/>
              </a:rPr>
              <a:t>Modeling and Analysis Branch</a:t>
            </a:r>
          </a:p>
          <a:p>
            <a:pPr eaLnBrk="1" hangingPunct="1"/>
            <a:r>
              <a:rPr lang="en-US" sz="1400" i="1" dirty="0">
                <a:solidFill>
                  <a:srgbClr val="FFFFCC"/>
                </a:solidFill>
                <a:latin typeface="Helvetica" charset="0"/>
              </a:rPr>
              <a:t>NOAA / NWS / NCEP / EMC</a:t>
            </a:r>
          </a:p>
          <a:p>
            <a:pPr eaLnBrk="1" hangingPunct="1"/>
            <a:endParaRPr lang="en-US" sz="1400" i="1" dirty="0">
              <a:solidFill>
                <a:srgbClr val="FFFFCC"/>
              </a:solidFill>
              <a:latin typeface="Helvetica" charset="0"/>
            </a:endParaRPr>
          </a:p>
          <a:p>
            <a:pPr eaLnBrk="1" hangingPunct="1"/>
            <a:r>
              <a:rPr lang="en-US" sz="1400" i="1" dirty="0" smtClean="0">
                <a:solidFill>
                  <a:srgbClr val="FFFFCC"/>
                </a:solidFill>
                <a:latin typeface="Helvetica" charset="0"/>
              </a:rPr>
              <a:t>NCEP.list.WAVEWATCH@NOAA.gov</a:t>
            </a:r>
          </a:p>
          <a:p>
            <a:pPr eaLnBrk="1" hangingPunct="1"/>
            <a:r>
              <a:rPr lang="en-US" sz="1400" i="1" dirty="0" smtClean="0">
                <a:solidFill>
                  <a:srgbClr val="FFFFCC"/>
                </a:solidFill>
                <a:latin typeface="Helvetica" charset="0"/>
              </a:rPr>
              <a:t>NCEP.list.waves@NOAA.gov</a:t>
            </a:r>
            <a:endParaRPr lang="en-US" dirty="0">
              <a:solidFill>
                <a:srgbClr val="FFFFCC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48400" y="4114800"/>
            <a:ext cx="2743200" cy="2337296"/>
            <a:chOff x="6248400" y="4114800"/>
            <a:chExt cx="2743200" cy="2337296"/>
          </a:xfrm>
        </p:grpSpPr>
        <p:grpSp>
          <p:nvGrpSpPr>
            <p:cNvPr id="2050" name="Group 19"/>
            <p:cNvGrpSpPr>
              <a:grpSpLocks/>
            </p:cNvGrpSpPr>
            <p:nvPr/>
          </p:nvGrpSpPr>
          <p:grpSpPr bwMode="auto">
            <a:xfrm>
              <a:off x="6477000" y="4114800"/>
              <a:ext cx="2362200" cy="1501775"/>
              <a:chOff x="4118" y="3074"/>
              <a:chExt cx="1488" cy="946"/>
            </a:xfrm>
          </p:grpSpPr>
          <p:sp>
            <p:nvSpPr>
              <p:cNvPr id="2055" name="Oval 18"/>
              <p:cNvSpPr>
                <a:spLocks noChangeArrowheads="1"/>
              </p:cNvSpPr>
              <p:nvPr/>
            </p:nvSpPr>
            <p:spPr bwMode="auto">
              <a:xfrm>
                <a:off x="4118" y="3074"/>
                <a:ext cx="1488" cy="946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pic>
            <p:nvPicPr>
              <p:cNvPr id="2056" name="Picture 14" descr="ncep_logo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3" y="3131"/>
                <a:ext cx="1405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7047" y="5994896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715000"/>
              <a:ext cx="2743200" cy="67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524000"/>
            <a:ext cx="4953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Limiters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Asymmetric convergent limiter.</a:t>
            </a:r>
            <a:endParaRPr lang="en-US" dirty="0"/>
          </a:p>
          <a:p>
            <a:pPr lvl="1"/>
            <a:r>
              <a:rPr lang="en-US" dirty="0" smtClean="0"/>
              <a:t>All with Δ</a:t>
            </a:r>
            <a:r>
              <a:rPr lang="en-US" i="1" dirty="0" smtClean="0"/>
              <a:t>t</a:t>
            </a:r>
            <a:r>
              <a:rPr lang="en-US" dirty="0" smtClean="0"/>
              <a:t> = 1200s</a:t>
            </a:r>
          </a:p>
          <a:p>
            <a:pPr lvl="1"/>
            <a:r>
              <a:rPr lang="en-US" dirty="0" smtClean="0"/>
              <a:t>Convergent, thus reduction in Δ</a:t>
            </a:r>
            <a:r>
              <a:rPr lang="en-US" i="1" dirty="0" smtClean="0"/>
              <a:t>t</a:t>
            </a:r>
            <a:r>
              <a:rPr lang="en-US" dirty="0" smtClean="0"/>
              <a:t> get to true solution.</a:t>
            </a:r>
          </a:p>
          <a:p>
            <a:pPr lvl="1"/>
            <a:r>
              <a:rPr lang="en-US" dirty="0" smtClean="0"/>
              <a:t>Time step dep. remains for initial growth.</a:t>
            </a:r>
            <a:endParaRPr lang="en-US" dirty="0"/>
          </a:p>
          <a:p>
            <a:endParaRPr lang="en-US" dirty="0"/>
          </a:p>
        </p:txBody>
      </p:sp>
      <p:pic>
        <p:nvPicPr>
          <p:cNvPr id="11" name="Picture 8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4" y="1676400"/>
            <a:ext cx="4598456" cy="318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8600" y="5638800"/>
            <a:ext cx="4609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CC"/>
                </a:solidFill>
                <a:latin typeface="+mn-lt"/>
              </a:rPr>
              <a:t>Feasibility study in Tolman (2002) only.</a:t>
            </a:r>
          </a:p>
          <a:p>
            <a:r>
              <a:rPr lang="en-US" sz="2000" dirty="0" smtClean="0">
                <a:solidFill>
                  <a:srgbClr val="FFFFCC"/>
                </a:solidFill>
                <a:latin typeface="+mn-lt"/>
              </a:rPr>
              <a:t>Might be useful for WAM or SWAN,</a:t>
            </a:r>
            <a:endParaRPr lang="en-US" sz="2000" dirty="0">
              <a:solidFill>
                <a:srgbClr val="FFFFCC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600200" y="1219200"/>
            <a:ext cx="5562600" cy="4038600"/>
          </a:xfrm>
          <a:prstGeom prst="rect">
            <a:avLst/>
          </a:prstGeom>
          <a:solidFill>
            <a:srgbClr val="F1F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Limiters </a:t>
            </a:r>
          </a:p>
        </p:txBody>
      </p:sp>
      <p:pic>
        <p:nvPicPr>
          <p:cNvPr id="10" name="Picture 16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371600"/>
            <a:ext cx="4781550" cy="3505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5410200" y="1066800"/>
            <a:ext cx="2971800" cy="2133600"/>
            <a:chOff x="3168" y="1056"/>
            <a:chExt cx="1872" cy="1344"/>
          </a:xfrm>
        </p:grpSpPr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3168" y="1056"/>
              <a:ext cx="1872" cy="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15" name="Picture 9" descr="fi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" y="1101"/>
              <a:ext cx="1780" cy="1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8" descr="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5410200"/>
            <a:ext cx="2971800" cy="60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591175" y="4867275"/>
            <a:ext cx="1447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i="1" dirty="0">
                <a:latin typeface="Helvetica" charset="0"/>
              </a:rPr>
              <a:t>H</a:t>
            </a:r>
            <a:r>
              <a:rPr lang="en-US" sz="1400" i="1" baseline="-25000" dirty="0">
                <a:latin typeface="Helvetica" charset="0"/>
              </a:rPr>
              <a:t>s</a:t>
            </a:r>
            <a:r>
              <a:rPr lang="en-US" sz="1400" dirty="0">
                <a:latin typeface="Helvetica" charset="0"/>
              </a:rPr>
              <a:t>    (m)</a:t>
            </a:r>
            <a:endParaRPr lang="en-US" sz="1400" i="1" dirty="0">
              <a:latin typeface="Helvetica" charset="0"/>
            </a:endParaRP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1609725" y="1590675"/>
            <a:ext cx="533400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 i="1" dirty="0">
                <a:latin typeface="Helvetica" charset="0"/>
              </a:rPr>
              <a:t>f</a:t>
            </a:r>
            <a:r>
              <a:rPr lang="en-US" sz="1400" i="1" baseline="-25000" dirty="0">
                <a:latin typeface="Helvetica" charset="0"/>
              </a:rPr>
              <a:t>p</a:t>
            </a:r>
            <a:endParaRPr lang="en-US" sz="1400" dirty="0">
              <a:latin typeface="Helvetica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en-US" sz="1400" dirty="0">
              <a:latin typeface="Helvetica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400" dirty="0">
                <a:latin typeface="Helvetica" charset="0"/>
              </a:rPr>
              <a:t>(Hz)</a:t>
            </a:r>
            <a:endParaRPr lang="en-US" sz="1400" i="1" dirty="0">
              <a:latin typeface="Helvetica" charset="0"/>
            </a:endParaRP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V="1">
            <a:off x="4210050" y="1676400"/>
            <a:ext cx="2114550" cy="24003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 type="oval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flipV="1">
            <a:off x="4267200" y="2143125"/>
            <a:ext cx="2371725" cy="1590675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 type="oval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5638800"/>
            <a:ext cx="4703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CC"/>
                </a:solidFill>
                <a:latin typeface="+mn-lt"/>
              </a:rPr>
              <a:t>More accurate </a:t>
            </a:r>
            <a:r>
              <a:rPr lang="en-US" sz="2000" i="1" dirty="0" smtClean="0">
                <a:solidFill>
                  <a:srgbClr val="FFFFCC"/>
                </a:solidFill>
                <a:latin typeface="+mn-lt"/>
              </a:rPr>
              <a:t>H</a:t>
            </a:r>
            <a:r>
              <a:rPr lang="en-US" sz="2000" i="1" baseline="-25000" dirty="0" smtClean="0">
                <a:solidFill>
                  <a:srgbClr val="FFFFCC"/>
                </a:solidFill>
                <a:latin typeface="+mn-lt"/>
              </a:rPr>
              <a:t>s</a:t>
            </a:r>
            <a:r>
              <a:rPr lang="en-US" sz="2000" dirty="0" smtClean="0">
                <a:solidFill>
                  <a:srgbClr val="FFFFCC"/>
                </a:solidFill>
                <a:latin typeface="+mn-lt"/>
              </a:rPr>
              <a:t> with larger error in </a:t>
            </a:r>
            <a:r>
              <a:rPr lang="en-US" sz="2000" i="1" dirty="0" smtClean="0">
                <a:solidFill>
                  <a:srgbClr val="FFFFCC"/>
                </a:solidFill>
                <a:latin typeface="+mn-lt"/>
              </a:rPr>
              <a:t>f</a:t>
            </a:r>
            <a:r>
              <a:rPr lang="en-US" sz="2000" i="1" baseline="-25000" dirty="0" smtClean="0">
                <a:solidFill>
                  <a:srgbClr val="FFFFCC"/>
                </a:solidFill>
                <a:latin typeface="+mn-lt"/>
              </a:rPr>
              <a:t>p</a:t>
            </a:r>
            <a:r>
              <a:rPr lang="en-US" sz="2000" dirty="0" smtClean="0">
                <a:solidFill>
                  <a:srgbClr val="FFFFCC"/>
                </a:solidFill>
                <a:latin typeface="+mn-lt"/>
              </a:rPr>
              <a:t>.</a:t>
            </a:r>
          </a:p>
          <a:p>
            <a:r>
              <a:rPr lang="en-US" sz="2000" dirty="0" smtClean="0">
                <a:solidFill>
                  <a:srgbClr val="FFFFCC"/>
                </a:solidFill>
                <a:latin typeface="+mn-lt"/>
              </a:rPr>
              <a:t>I fear this is symptomatic for limiters.</a:t>
            </a:r>
            <a:endParaRPr lang="en-US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917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Some multi-grid time step basics:</a:t>
            </a:r>
          </a:p>
          <a:p>
            <a:pPr lvl="1">
              <a:spcBef>
                <a:spcPts val="0"/>
              </a:spcBef>
            </a:pPr>
            <a:endParaRPr lang="en-US" dirty="0"/>
          </a:p>
          <a:p>
            <a:pPr lvl="1">
              <a:spcBef>
                <a:spcPts val="0"/>
              </a:spcBef>
            </a:pP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/>
              <a:t>In a multi-grid model the time stepping for grid is set up individually per grid.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/>
              <a:t>Two examples are given in the following slides.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Triple nest for swell propagation.</a:t>
            </a:r>
          </a:p>
          <a:p>
            <a:pPr lvl="2">
              <a:spcBef>
                <a:spcPts val="0"/>
              </a:spcBef>
            </a:pPr>
            <a:r>
              <a:rPr lang="en-US" dirty="0" smtClean="0"/>
              <a:t>Triple nest for hurricane.</a:t>
            </a:r>
            <a:endParaRPr lang="en-US" dirty="0"/>
          </a:p>
          <a:p>
            <a:pPr lvl="1">
              <a:spcBef>
                <a:spcPts val="0"/>
              </a:spcBef>
            </a:pPr>
            <a:endParaRPr lang="en-US" dirty="0" smtClean="0"/>
          </a:p>
          <a:p>
            <a:pPr lvl="1">
              <a:spcBef>
                <a:spcPts val="0"/>
              </a:spcBef>
            </a:pP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/>
              <a:t>You do not have to coordinate time steps per grid, but if you do not, you may have a problem predicting how this works.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29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Swell propagation</a:t>
            </a:r>
            <a:endParaRPr lang="en-US" dirty="0"/>
          </a:p>
        </p:txBody>
      </p:sp>
      <p:grpSp>
        <p:nvGrpSpPr>
          <p:cNvPr id="98318" name="Group 14"/>
          <p:cNvGrpSpPr>
            <a:grpSpLocks/>
          </p:cNvGrpSpPr>
          <p:nvPr/>
        </p:nvGrpSpPr>
        <p:grpSpPr bwMode="auto">
          <a:xfrm>
            <a:off x="685800" y="1371600"/>
            <a:ext cx="4533900" cy="4371975"/>
            <a:chOff x="432" y="1086"/>
            <a:chExt cx="2856" cy="2754"/>
          </a:xfrm>
        </p:grpSpPr>
        <p:pic>
          <p:nvPicPr>
            <p:cNvPr id="98311" name="Picture 7" descr="mww3_test_04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086"/>
              <a:ext cx="2856" cy="2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316" name="Text Box 12"/>
            <p:cNvSpPr txBox="1">
              <a:spLocks noChangeArrowheads="1"/>
            </p:cNvSpPr>
            <p:nvPr/>
          </p:nvSpPr>
          <p:spPr bwMode="auto">
            <a:xfrm>
              <a:off x="1008" y="2064"/>
              <a:ext cx="19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latin typeface="Helvetica" charset="0"/>
                </a:rPr>
                <a:t>1-D propagation only</a:t>
              </a:r>
            </a:p>
          </p:txBody>
        </p:sp>
        <p:sp>
          <p:nvSpPr>
            <p:cNvPr id="98317" name="Line 13"/>
            <p:cNvSpPr>
              <a:spLocks noChangeShapeType="1"/>
            </p:cNvSpPr>
            <p:nvPr/>
          </p:nvSpPr>
          <p:spPr bwMode="auto">
            <a:xfrm>
              <a:off x="1248" y="2688"/>
              <a:ext cx="1440" cy="0"/>
            </a:xfrm>
            <a:prstGeom prst="line">
              <a:avLst/>
            </a:prstGeom>
            <a:noFill/>
            <a:ln w="31750">
              <a:solidFill>
                <a:schemeClr val="hlink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5486400" y="1476375"/>
            <a:ext cx="297180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latin typeface="Helvetica" charset="0"/>
              </a:rPr>
              <a:t>Boundary data grid with 1-D propagation.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latin typeface="Helvetica" charset="0"/>
              </a:rPr>
              <a:t>Outer grid with full propagation but constant depth and no currents.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latin typeface="Helvetica" charset="0"/>
              </a:rPr>
              <a:t>Inner grid with output locations.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latin typeface="Helvetica" charset="0"/>
              </a:rPr>
              <a:t>Alternative inner grid with depth and current.</a:t>
            </a:r>
          </a:p>
        </p:txBody>
      </p:sp>
      <p:pic>
        <p:nvPicPr>
          <p:cNvPr id="98320" name="Picture 16" descr="mww3_test_0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45339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1" name="Picture 17" descr="mww3_test_0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45339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22" name="Picture 18" descr="mww3_test_04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45339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8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8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8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8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8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Swell propagation</a:t>
            </a:r>
          </a:p>
        </p:txBody>
      </p:sp>
      <p:sp>
        <p:nvSpPr>
          <p:cNvPr id="108558" name="Rectangle 1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3276600" cy="4572000"/>
          </a:xfrm>
        </p:spPr>
        <p:txBody>
          <a:bodyPr/>
          <a:lstStyle/>
          <a:p>
            <a:r>
              <a:rPr lang="en-US" sz="2000" dirty="0" smtClean="0"/>
              <a:t>Boundary and outer grid share time step.</a:t>
            </a:r>
          </a:p>
          <a:p>
            <a:r>
              <a:rPr lang="en-US" sz="2000" dirty="0" smtClean="0"/>
              <a:t>Boundary grid does not receive data back from outer grid.</a:t>
            </a:r>
          </a:p>
          <a:p>
            <a:r>
              <a:rPr lang="en-US" sz="2000" dirty="0" smtClean="0"/>
              <a:t>Inner grid at half the time step of the outer grid.</a:t>
            </a:r>
          </a:p>
          <a:p>
            <a:r>
              <a:rPr lang="en-US" sz="2000" dirty="0" smtClean="0"/>
              <a:t>Fully automated data flow / time stepping.</a:t>
            </a:r>
            <a:endParaRPr lang="en-US" sz="2000" dirty="0"/>
          </a:p>
        </p:txBody>
      </p:sp>
      <p:sp>
        <p:nvSpPr>
          <p:cNvPr id="108570" name="Rectangle 26"/>
          <p:cNvSpPr>
            <a:spLocks noChangeArrowheads="1"/>
          </p:cNvSpPr>
          <p:nvPr/>
        </p:nvSpPr>
        <p:spPr bwMode="auto">
          <a:xfrm>
            <a:off x="4572000" y="38862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74" name="Rectangle 30"/>
          <p:cNvSpPr>
            <a:spLocks noChangeArrowheads="1"/>
          </p:cNvSpPr>
          <p:nvPr/>
        </p:nvSpPr>
        <p:spPr bwMode="auto">
          <a:xfrm>
            <a:off x="914400" y="5410200"/>
            <a:ext cx="457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75" name="Rectangle 31"/>
          <p:cNvSpPr>
            <a:spLocks noChangeArrowheads="1"/>
          </p:cNvSpPr>
          <p:nvPr/>
        </p:nvSpPr>
        <p:spPr bwMode="auto">
          <a:xfrm>
            <a:off x="1371600" y="5410200"/>
            <a:ext cx="457200" cy="3048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8595" name="Group 51"/>
          <p:cNvGrpSpPr>
            <a:grpSpLocks/>
          </p:cNvGrpSpPr>
          <p:nvPr/>
        </p:nvGrpSpPr>
        <p:grpSpPr bwMode="auto">
          <a:xfrm>
            <a:off x="5486400" y="3886200"/>
            <a:ext cx="1371600" cy="914400"/>
            <a:chOff x="3456" y="2448"/>
            <a:chExt cx="864" cy="576"/>
          </a:xfrm>
        </p:grpSpPr>
        <p:sp>
          <p:nvSpPr>
            <p:cNvPr id="108571" name="Rectangle 27"/>
            <p:cNvSpPr>
              <a:spLocks noChangeArrowheads="1"/>
            </p:cNvSpPr>
            <p:nvPr/>
          </p:nvSpPr>
          <p:spPr bwMode="auto">
            <a:xfrm>
              <a:off x="3744" y="2448"/>
              <a:ext cx="576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76" name="Line 32"/>
            <p:cNvSpPr>
              <a:spLocks noChangeShapeType="1"/>
            </p:cNvSpPr>
            <p:nvPr/>
          </p:nvSpPr>
          <p:spPr bwMode="auto">
            <a:xfrm>
              <a:off x="3456" y="2736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8577" name="Line 33"/>
          <p:cNvSpPr>
            <a:spLocks noChangeShapeType="1"/>
          </p:cNvSpPr>
          <p:nvPr/>
        </p:nvSpPr>
        <p:spPr bwMode="auto">
          <a:xfrm>
            <a:off x="3429000" y="5562600"/>
            <a:ext cx="457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81" name="Text Box 37"/>
          <p:cNvSpPr txBox="1">
            <a:spLocks noChangeArrowheads="1"/>
          </p:cNvSpPr>
          <p:nvPr/>
        </p:nvSpPr>
        <p:spPr bwMode="auto">
          <a:xfrm>
            <a:off x="1828800" y="5410200"/>
            <a:ext cx="121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CC"/>
                </a:solidFill>
                <a:latin typeface="Helvetica" charset="0"/>
              </a:rPr>
              <a:t>run model</a:t>
            </a:r>
          </a:p>
        </p:txBody>
      </p:sp>
      <p:sp>
        <p:nvSpPr>
          <p:cNvPr id="108585" name="Text Box 41"/>
          <p:cNvSpPr txBox="1">
            <a:spLocks noChangeArrowheads="1"/>
          </p:cNvSpPr>
          <p:nvPr/>
        </p:nvSpPr>
        <p:spPr bwMode="auto">
          <a:xfrm>
            <a:off x="3886200" y="54102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CC"/>
                </a:solidFill>
                <a:latin typeface="Helvetica" charset="0"/>
              </a:rPr>
              <a:t>bound. data</a:t>
            </a:r>
          </a:p>
        </p:txBody>
      </p:sp>
      <p:grpSp>
        <p:nvGrpSpPr>
          <p:cNvPr id="108596" name="Group 52"/>
          <p:cNvGrpSpPr>
            <a:grpSpLocks/>
          </p:cNvGrpSpPr>
          <p:nvPr/>
        </p:nvGrpSpPr>
        <p:grpSpPr bwMode="auto">
          <a:xfrm>
            <a:off x="6858000" y="4343400"/>
            <a:ext cx="1371600" cy="457200"/>
            <a:chOff x="4320" y="2736"/>
            <a:chExt cx="864" cy="288"/>
          </a:xfrm>
        </p:grpSpPr>
        <p:sp>
          <p:nvSpPr>
            <p:cNvPr id="108572" name="Rectangle 28"/>
            <p:cNvSpPr>
              <a:spLocks noChangeArrowheads="1"/>
            </p:cNvSpPr>
            <p:nvPr/>
          </p:nvSpPr>
          <p:spPr bwMode="auto">
            <a:xfrm>
              <a:off x="4608" y="2736"/>
              <a:ext cx="57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86" name="Line 42"/>
            <p:cNvSpPr>
              <a:spLocks noChangeShapeType="1"/>
            </p:cNvSpPr>
            <p:nvPr/>
          </p:nvSpPr>
          <p:spPr bwMode="auto">
            <a:xfrm>
              <a:off x="4320" y="2880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597" name="Group 53"/>
          <p:cNvGrpSpPr>
            <a:grpSpLocks/>
          </p:cNvGrpSpPr>
          <p:nvPr/>
        </p:nvGrpSpPr>
        <p:grpSpPr bwMode="auto">
          <a:xfrm>
            <a:off x="6858000" y="3886200"/>
            <a:ext cx="1371600" cy="457200"/>
            <a:chOff x="4320" y="2448"/>
            <a:chExt cx="864" cy="288"/>
          </a:xfrm>
        </p:grpSpPr>
        <p:sp>
          <p:nvSpPr>
            <p:cNvPr id="108573" name="Rectangle 29"/>
            <p:cNvSpPr>
              <a:spLocks noChangeArrowheads="1"/>
            </p:cNvSpPr>
            <p:nvPr/>
          </p:nvSpPr>
          <p:spPr bwMode="auto">
            <a:xfrm>
              <a:off x="4608" y="2448"/>
              <a:ext cx="576" cy="28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87" name="Line 43"/>
            <p:cNvSpPr>
              <a:spLocks noChangeShapeType="1"/>
            </p:cNvSpPr>
            <p:nvPr/>
          </p:nvSpPr>
          <p:spPr bwMode="auto">
            <a:xfrm>
              <a:off x="4320" y="2592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8588" name="Line 44"/>
          <p:cNvSpPr>
            <a:spLocks noChangeShapeType="1"/>
          </p:cNvSpPr>
          <p:nvPr/>
        </p:nvSpPr>
        <p:spPr bwMode="auto">
          <a:xfrm>
            <a:off x="6858000" y="3886200"/>
            <a:ext cx="457200" cy="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1FFDD"/>
              </a:solidFill>
            </a:endParaRPr>
          </a:p>
        </p:txBody>
      </p:sp>
      <p:sp>
        <p:nvSpPr>
          <p:cNvPr id="108589" name="Line 45"/>
          <p:cNvSpPr>
            <a:spLocks noChangeShapeType="1"/>
          </p:cNvSpPr>
          <p:nvPr/>
        </p:nvSpPr>
        <p:spPr bwMode="auto">
          <a:xfrm>
            <a:off x="3429000" y="5988050"/>
            <a:ext cx="457200" cy="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90" name="Text Box 46"/>
          <p:cNvSpPr txBox="1">
            <a:spLocks noChangeArrowheads="1"/>
          </p:cNvSpPr>
          <p:nvPr/>
        </p:nvSpPr>
        <p:spPr bwMode="auto">
          <a:xfrm>
            <a:off x="3886200" y="583565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CC"/>
                </a:solidFill>
                <a:latin typeface="Helvetica" charset="0"/>
              </a:rPr>
              <a:t>averaging</a:t>
            </a:r>
          </a:p>
        </p:txBody>
      </p:sp>
      <p:sp>
        <p:nvSpPr>
          <p:cNvPr id="108591" name="Line 47"/>
          <p:cNvSpPr>
            <a:spLocks noChangeShapeType="1"/>
          </p:cNvSpPr>
          <p:nvPr/>
        </p:nvSpPr>
        <p:spPr bwMode="auto">
          <a:xfrm>
            <a:off x="1143000" y="5988050"/>
            <a:ext cx="4572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93" name="Text Box 49"/>
          <p:cNvSpPr txBox="1">
            <a:spLocks noChangeArrowheads="1"/>
          </p:cNvSpPr>
          <p:nvPr/>
        </p:nvSpPr>
        <p:spPr bwMode="auto">
          <a:xfrm>
            <a:off x="1828800" y="583565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CC"/>
                </a:solidFill>
                <a:latin typeface="Helvetica" charset="0"/>
              </a:rPr>
              <a:t>global sync.</a:t>
            </a:r>
          </a:p>
        </p:txBody>
      </p:sp>
      <p:sp>
        <p:nvSpPr>
          <p:cNvPr id="108598" name="Text Box 54"/>
          <p:cNvSpPr txBox="1">
            <a:spLocks noChangeArrowheads="1"/>
          </p:cNvSpPr>
          <p:nvPr/>
        </p:nvSpPr>
        <p:spPr bwMode="auto">
          <a:xfrm>
            <a:off x="4572000" y="3124200"/>
            <a:ext cx="365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1FFDD"/>
                </a:solidFill>
                <a:latin typeface="Helvetica" charset="0"/>
              </a:rPr>
              <a:t>set global synchronization time</a:t>
            </a:r>
          </a:p>
        </p:txBody>
      </p:sp>
      <p:sp>
        <p:nvSpPr>
          <p:cNvPr id="108599" name="Text Box 55"/>
          <p:cNvSpPr txBox="1">
            <a:spLocks noChangeArrowheads="1"/>
          </p:cNvSpPr>
          <p:nvPr/>
        </p:nvSpPr>
        <p:spPr bwMode="auto">
          <a:xfrm>
            <a:off x="4572000" y="3124200"/>
            <a:ext cx="365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1FFDD"/>
                </a:solidFill>
                <a:latin typeface="Helvetica" charset="0"/>
              </a:rPr>
              <a:t>run model</a:t>
            </a:r>
          </a:p>
        </p:txBody>
      </p:sp>
      <p:sp>
        <p:nvSpPr>
          <p:cNvPr id="108600" name="Text Box 56"/>
          <p:cNvSpPr txBox="1">
            <a:spLocks noChangeArrowheads="1"/>
          </p:cNvSpPr>
          <p:nvPr/>
        </p:nvSpPr>
        <p:spPr bwMode="auto">
          <a:xfrm>
            <a:off x="4572000" y="3124200"/>
            <a:ext cx="365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1FFDD"/>
                </a:solidFill>
                <a:latin typeface="Helvetica" charset="0"/>
              </a:rPr>
              <a:t>run model with boundary data</a:t>
            </a:r>
          </a:p>
        </p:txBody>
      </p:sp>
      <p:sp>
        <p:nvSpPr>
          <p:cNvPr id="108601" name="Text Box 57"/>
          <p:cNvSpPr txBox="1">
            <a:spLocks noChangeArrowheads="1"/>
          </p:cNvSpPr>
          <p:nvPr/>
        </p:nvSpPr>
        <p:spPr bwMode="auto">
          <a:xfrm>
            <a:off x="4572000" y="3124200"/>
            <a:ext cx="365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1FFDD"/>
                </a:solidFill>
                <a:latin typeface="Helvetica" charset="0"/>
              </a:rPr>
              <a:t>average from inner to outer</a:t>
            </a:r>
          </a:p>
        </p:txBody>
      </p:sp>
      <p:sp>
        <p:nvSpPr>
          <p:cNvPr id="108602" name="Text Box 58"/>
          <p:cNvSpPr txBox="1">
            <a:spLocks noChangeArrowheads="1"/>
          </p:cNvSpPr>
          <p:nvPr/>
        </p:nvSpPr>
        <p:spPr bwMode="auto">
          <a:xfrm>
            <a:off x="4572000" y="3124200"/>
            <a:ext cx="365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1FFDD"/>
                </a:solidFill>
                <a:latin typeface="Helvetica" charset="0"/>
              </a:rPr>
              <a:t>start over</a:t>
            </a:r>
          </a:p>
        </p:txBody>
      </p:sp>
      <p:sp>
        <p:nvSpPr>
          <p:cNvPr id="108604" name="Rectangle 60"/>
          <p:cNvSpPr>
            <a:spLocks noChangeArrowheads="1"/>
          </p:cNvSpPr>
          <p:nvPr/>
        </p:nvSpPr>
        <p:spPr bwMode="auto">
          <a:xfrm>
            <a:off x="4572000" y="29718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1FFDD"/>
              </a:solidFill>
            </a:endParaRPr>
          </a:p>
        </p:txBody>
      </p:sp>
      <p:grpSp>
        <p:nvGrpSpPr>
          <p:cNvPr id="108605" name="Group 61"/>
          <p:cNvGrpSpPr>
            <a:grpSpLocks/>
          </p:cNvGrpSpPr>
          <p:nvPr/>
        </p:nvGrpSpPr>
        <p:grpSpPr bwMode="auto">
          <a:xfrm>
            <a:off x="5486400" y="2971800"/>
            <a:ext cx="1371600" cy="914400"/>
            <a:chOff x="3456" y="2448"/>
            <a:chExt cx="864" cy="576"/>
          </a:xfrm>
        </p:grpSpPr>
        <p:sp>
          <p:nvSpPr>
            <p:cNvPr id="108606" name="Rectangle 62"/>
            <p:cNvSpPr>
              <a:spLocks noChangeArrowheads="1"/>
            </p:cNvSpPr>
            <p:nvPr/>
          </p:nvSpPr>
          <p:spPr bwMode="auto">
            <a:xfrm>
              <a:off x="3744" y="2448"/>
              <a:ext cx="576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  <p:sp>
          <p:nvSpPr>
            <p:cNvPr id="108607" name="Line 63"/>
            <p:cNvSpPr>
              <a:spLocks noChangeShapeType="1"/>
            </p:cNvSpPr>
            <p:nvPr/>
          </p:nvSpPr>
          <p:spPr bwMode="auto">
            <a:xfrm>
              <a:off x="3456" y="2736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</p:grpSp>
      <p:grpSp>
        <p:nvGrpSpPr>
          <p:cNvPr id="108608" name="Group 64"/>
          <p:cNvGrpSpPr>
            <a:grpSpLocks/>
          </p:cNvGrpSpPr>
          <p:nvPr/>
        </p:nvGrpSpPr>
        <p:grpSpPr bwMode="auto">
          <a:xfrm>
            <a:off x="6858000" y="3429000"/>
            <a:ext cx="1371600" cy="457200"/>
            <a:chOff x="4320" y="2736"/>
            <a:chExt cx="864" cy="288"/>
          </a:xfrm>
        </p:grpSpPr>
        <p:sp>
          <p:nvSpPr>
            <p:cNvPr id="108609" name="Rectangle 65"/>
            <p:cNvSpPr>
              <a:spLocks noChangeArrowheads="1"/>
            </p:cNvSpPr>
            <p:nvPr/>
          </p:nvSpPr>
          <p:spPr bwMode="auto">
            <a:xfrm>
              <a:off x="4608" y="2736"/>
              <a:ext cx="57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  <p:sp>
          <p:nvSpPr>
            <p:cNvPr id="108610" name="Line 66"/>
            <p:cNvSpPr>
              <a:spLocks noChangeShapeType="1"/>
            </p:cNvSpPr>
            <p:nvPr/>
          </p:nvSpPr>
          <p:spPr bwMode="auto">
            <a:xfrm>
              <a:off x="4320" y="2880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</p:grpSp>
      <p:grpSp>
        <p:nvGrpSpPr>
          <p:cNvPr id="108611" name="Group 67"/>
          <p:cNvGrpSpPr>
            <a:grpSpLocks/>
          </p:cNvGrpSpPr>
          <p:nvPr/>
        </p:nvGrpSpPr>
        <p:grpSpPr bwMode="auto">
          <a:xfrm>
            <a:off x="6858000" y="2971800"/>
            <a:ext cx="1371600" cy="457200"/>
            <a:chOff x="4320" y="2448"/>
            <a:chExt cx="864" cy="288"/>
          </a:xfrm>
        </p:grpSpPr>
        <p:sp>
          <p:nvSpPr>
            <p:cNvPr id="108612" name="Rectangle 68"/>
            <p:cNvSpPr>
              <a:spLocks noChangeArrowheads="1"/>
            </p:cNvSpPr>
            <p:nvPr/>
          </p:nvSpPr>
          <p:spPr bwMode="auto">
            <a:xfrm>
              <a:off x="4608" y="2448"/>
              <a:ext cx="576" cy="28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  <p:sp>
          <p:nvSpPr>
            <p:cNvPr id="108613" name="Line 69"/>
            <p:cNvSpPr>
              <a:spLocks noChangeShapeType="1"/>
            </p:cNvSpPr>
            <p:nvPr/>
          </p:nvSpPr>
          <p:spPr bwMode="auto">
            <a:xfrm>
              <a:off x="4320" y="2592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</p:grpSp>
      <p:sp>
        <p:nvSpPr>
          <p:cNvPr id="108614" name="Line 70"/>
          <p:cNvSpPr>
            <a:spLocks noChangeShapeType="1"/>
          </p:cNvSpPr>
          <p:nvPr/>
        </p:nvSpPr>
        <p:spPr bwMode="auto">
          <a:xfrm>
            <a:off x="6858000" y="2971800"/>
            <a:ext cx="457200" cy="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1FFDD"/>
              </a:solidFill>
            </a:endParaRPr>
          </a:p>
        </p:txBody>
      </p:sp>
      <p:sp>
        <p:nvSpPr>
          <p:cNvPr id="108616" name="Rectangle 72"/>
          <p:cNvSpPr>
            <a:spLocks noChangeArrowheads="1"/>
          </p:cNvSpPr>
          <p:nvPr/>
        </p:nvSpPr>
        <p:spPr bwMode="auto">
          <a:xfrm>
            <a:off x="4572000" y="20574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8617" name="Group 73"/>
          <p:cNvGrpSpPr>
            <a:grpSpLocks/>
          </p:cNvGrpSpPr>
          <p:nvPr/>
        </p:nvGrpSpPr>
        <p:grpSpPr bwMode="auto">
          <a:xfrm>
            <a:off x="5486400" y="2057400"/>
            <a:ext cx="1371600" cy="914400"/>
            <a:chOff x="3456" y="2448"/>
            <a:chExt cx="864" cy="576"/>
          </a:xfrm>
        </p:grpSpPr>
        <p:sp>
          <p:nvSpPr>
            <p:cNvPr id="108618" name="Rectangle 74"/>
            <p:cNvSpPr>
              <a:spLocks noChangeArrowheads="1"/>
            </p:cNvSpPr>
            <p:nvPr/>
          </p:nvSpPr>
          <p:spPr bwMode="auto">
            <a:xfrm>
              <a:off x="3744" y="2448"/>
              <a:ext cx="576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19" name="Line 75"/>
            <p:cNvSpPr>
              <a:spLocks noChangeShapeType="1"/>
            </p:cNvSpPr>
            <p:nvPr/>
          </p:nvSpPr>
          <p:spPr bwMode="auto">
            <a:xfrm>
              <a:off x="3456" y="2736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620" name="Group 76"/>
          <p:cNvGrpSpPr>
            <a:grpSpLocks/>
          </p:cNvGrpSpPr>
          <p:nvPr/>
        </p:nvGrpSpPr>
        <p:grpSpPr bwMode="auto">
          <a:xfrm>
            <a:off x="6858000" y="2514600"/>
            <a:ext cx="1371600" cy="457200"/>
            <a:chOff x="4320" y="2736"/>
            <a:chExt cx="864" cy="288"/>
          </a:xfrm>
        </p:grpSpPr>
        <p:sp>
          <p:nvSpPr>
            <p:cNvPr id="108621" name="Rectangle 77"/>
            <p:cNvSpPr>
              <a:spLocks noChangeArrowheads="1"/>
            </p:cNvSpPr>
            <p:nvPr/>
          </p:nvSpPr>
          <p:spPr bwMode="auto">
            <a:xfrm>
              <a:off x="4608" y="2736"/>
              <a:ext cx="576" cy="28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22" name="Line 78"/>
            <p:cNvSpPr>
              <a:spLocks noChangeShapeType="1"/>
            </p:cNvSpPr>
            <p:nvPr/>
          </p:nvSpPr>
          <p:spPr bwMode="auto">
            <a:xfrm>
              <a:off x="4320" y="2880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623" name="Group 79"/>
          <p:cNvGrpSpPr>
            <a:grpSpLocks/>
          </p:cNvGrpSpPr>
          <p:nvPr/>
        </p:nvGrpSpPr>
        <p:grpSpPr bwMode="auto">
          <a:xfrm>
            <a:off x="6858000" y="2057400"/>
            <a:ext cx="1371600" cy="457200"/>
            <a:chOff x="4320" y="2448"/>
            <a:chExt cx="864" cy="288"/>
          </a:xfrm>
        </p:grpSpPr>
        <p:sp>
          <p:nvSpPr>
            <p:cNvPr id="108624" name="Rectangle 80"/>
            <p:cNvSpPr>
              <a:spLocks noChangeArrowheads="1"/>
            </p:cNvSpPr>
            <p:nvPr/>
          </p:nvSpPr>
          <p:spPr bwMode="auto">
            <a:xfrm>
              <a:off x="4608" y="2448"/>
              <a:ext cx="576" cy="28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25" name="Line 81"/>
            <p:cNvSpPr>
              <a:spLocks noChangeShapeType="1"/>
            </p:cNvSpPr>
            <p:nvPr/>
          </p:nvSpPr>
          <p:spPr bwMode="auto">
            <a:xfrm>
              <a:off x="4320" y="2592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8626" name="Line 82"/>
          <p:cNvSpPr>
            <a:spLocks noChangeShapeType="1"/>
          </p:cNvSpPr>
          <p:nvPr/>
        </p:nvSpPr>
        <p:spPr bwMode="auto">
          <a:xfrm>
            <a:off x="6858000" y="2057400"/>
            <a:ext cx="457200" cy="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8627" name="Group 83"/>
          <p:cNvGrpSpPr>
            <a:grpSpLocks/>
          </p:cNvGrpSpPr>
          <p:nvPr/>
        </p:nvGrpSpPr>
        <p:grpSpPr bwMode="auto">
          <a:xfrm>
            <a:off x="4175125" y="1676400"/>
            <a:ext cx="4206875" cy="3581400"/>
            <a:chOff x="2630" y="1056"/>
            <a:chExt cx="2650" cy="2256"/>
          </a:xfrm>
        </p:grpSpPr>
        <p:sp>
          <p:nvSpPr>
            <p:cNvPr id="108563" name="Line 19"/>
            <p:cNvSpPr>
              <a:spLocks noChangeShapeType="1"/>
            </p:cNvSpPr>
            <p:nvPr/>
          </p:nvSpPr>
          <p:spPr bwMode="auto">
            <a:xfrm flipV="1">
              <a:off x="2880" y="1056"/>
              <a:ext cx="0" cy="2256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108564" name="Line 20"/>
            <p:cNvSpPr>
              <a:spLocks noChangeShapeType="1"/>
            </p:cNvSpPr>
            <p:nvPr/>
          </p:nvSpPr>
          <p:spPr bwMode="auto">
            <a:xfrm>
              <a:off x="2736" y="3024"/>
              <a:ext cx="2544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108565" name="Text Box 21"/>
            <p:cNvSpPr txBox="1">
              <a:spLocks noChangeArrowheads="1"/>
            </p:cNvSpPr>
            <p:nvPr/>
          </p:nvSpPr>
          <p:spPr bwMode="auto">
            <a:xfrm>
              <a:off x="2880" y="3072"/>
              <a:ext cx="5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FFFFCC"/>
                  </a:solidFill>
                  <a:latin typeface="Helvetica" charset="0"/>
                </a:rPr>
                <a:t>bound</a:t>
              </a:r>
            </a:p>
          </p:txBody>
        </p:sp>
        <p:sp>
          <p:nvSpPr>
            <p:cNvPr id="108566" name="Text Box 22"/>
            <p:cNvSpPr txBox="1">
              <a:spLocks noChangeArrowheads="1"/>
            </p:cNvSpPr>
            <p:nvPr/>
          </p:nvSpPr>
          <p:spPr bwMode="auto">
            <a:xfrm>
              <a:off x="3744" y="3072"/>
              <a:ext cx="5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FFFFCC"/>
                  </a:solidFill>
                  <a:latin typeface="Helvetica" charset="0"/>
                </a:rPr>
                <a:t>outer</a:t>
              </a:r>
            </a:p>
          </p:txBody>
        </p:sp>
        <p:sp>
          <p:nvSpPr>
            <p:cNvPr id="108567" name="Text Box 23"/>
            <p:cNvSpPr txBox="1">
              <a:spLocks noChangeArrowheads="1"/>
            </p:cNvSpPr>
            <p:nvPr/>
          </p:nvSpPr>
          <p:spPr bwMode="auto">
            <a:xfrm>
              <a:off x="4608" y="3072"/>
              <a:ext cx="5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FFFFCC"/>
                  </a:solidFill>
                  <a:latin typeface="Helvetica" charset="0"/>
                </a:rPr>
                <a:t>inner</a:t>
              </a:r>
            </a:p>
          </p:txBody>
        </p:sp>
        <p:sp>
          <p:nvSpPr>
            <p:cNvPr id="108568" name="Text Box 24"/>
            <p:cNvSpPr txBox="1">
              <a:spLocks noChangeArrowheads="1"/>
            </p:cNvSpPr>
            <p:nvPr/>
          </p:nvSpPr>
          <p:spPr bwMode="auto">
            <a:xfrm rot="16200000">
              <a:off x="2448" y="1824"/>
              <a:ext cx="5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>
                  <a:solidFill>
                    <a:srgbClr val="FFFFCC"/>
                  </a:solidFill>
                  <a:latin typeface="Helvetica" charset="0"/>
                </a:rPr>
                <a:t>time</a:t>
              </a:r>
            </a:p>
          </p:txBody>
        </p:sp>
      </p:grpSp>
      <p:sp>
        <p:nvSpPr>
          <p:cNvPr id="108594" name="Line 50"/>
          <p:cNvSpPr>
            <a:spLocks noChangeShapeType="1"/>
          </p:cNvSpPr>
          <p:nvPr/>
        </p:nvSpPr>
        <p:spPr bwMode="auto">
          <a:xfrm>
            <a:off x="4572000" y="3886200"/>
            <a:ext cx="38862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1FFDD"/>
              </a:solidFill>
            </a:endParaRPr>
          </a:p>
        </p:txBody>
      </p:sp>
      <p:sp>
        <p:nvSpPr>
          <p:cNvPr id="108603" name="Line 59"/>
          <p:cNvSpPr>
            <a:spLocks noChangeShapeType="1"/>
          </p:cNvSpPr>
          <p:nvPr/>
        </p:nvSpPr>
        <p:spPr bwMode="auto">
          <a:xfrm>
            <a:off x="4572000" y="2971800"/>
            <a:ext cx="38100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1FFDD"/>
              </a:solidFill>
            </a:endParaRPr>
          </a:p>
        </p:txBody>
      </p:sp>
      <p:sp>
        <p:nvSpPr>
          <p:cNvPr id="108615" name="Line 71"/>
          <p:cNvSpPr>
            <a:spLocks noChangeShapeType="1"/>
          </p:cNvSpPr>
          <p:nvPr/>
        </p:nvSpPr>
        <p:spPr bwMode="auto">
          <a:xfrm>
            <a:off x="4572000" y="2057400"/>
            <a:ext cx="38100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8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08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08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8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08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8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08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08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0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08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0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0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0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0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0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0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0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0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108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08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70" grpId="0" animBg="1"/>
      <p:bldP spid="108588" grpId="0" animBg="1"/>
      <p:bldP spid="108598" grpId="0"/>
      <p:bldP spid="108598" grpId="1"/>
      <p:bldP spid="108599" grpId="0"/>
      <p:bldP spid="108599" grpId="1"/>
      <p:bldP spid="108600" grpId="0"/>
      <p:bldP spid="108600" grpId="1"/>
      <p:bldP spid="108601" grpId="0"/>
      <p:bldP spid="108601" grpId="1"/>
      <p:bldP spid="108602" grpId="0"/>
      <p:bldP spid="108602" grpId="1"/>
      <p:bldP spid="108604" grpId="0" animBg="1"/>
      <p:bldP spid="108614" grpId="0" animBg="1"/>
      <p:bldP spid="108616" grpId="0" animBg="1"/>
      <p:bldP spid="108626" grpId="0" animBg="1"/>
      <p:bldP spid="108594" grpId="0" animBg="1"/>
      <p:bldP spid="108603" grpId="0" animBg="1"/>
      <p:bldP spid="1086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4" name="Picture 14" descr="mww3_test_04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45339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Swell propagation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5486400" y="1552575"/>
            <a:ext cx="29718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latin typeface="Helvetica" charset="0"/>
              </a:rPr>
              <a:t>Current ring with circular inner domain. Input wave height is 2.50m, contours at 0.20m, including 2.40 and 2.60. Third order UQ scheme</a:t>
            </a:r>
            <a:r>
              <a:rPr lang="en-US" sz="2000" dirty="0">
                <a:latin typeface="Helvetica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hlink"/>
                </a:solidFill>
                <a:latin typeface="Helvetica" charset="0"/>
              </a:rPr>
              <a:t>   One-way nesting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FFFF"/>
                </a:solidFill>
                <a:latin typeface="Helvetica" charset="0"/>
              </a:rPr>
              <a:t>   Two-way nesting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FFFF"/>
                </a:solidFill>
                <a:latin typeface="Helvetica" charset="0"/>
              </a:rPr>
              <a:t>   Movie loop.</a:t>
            </a:r>
          </a:p>
        </p:txBody>
      </p:sp>
      <p:pic>
        <p:nvPicPr>
          <p:cNvPr id="102415" name="Picture 15" descr="mww3_test_04c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45339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8" name="Picture 18" descr="movie_04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457325"/>
            <a:ext cx="45339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02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02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02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02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2" name="Picture 14" descr="mww3_test_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44613"/>
            <a:ext cx="4589463" cy="437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</a:t>
            </a:r>
            <a:endParaRPr lang="en-US" dirty="0"/>
          </a:p>
        </p:txBody>
      </p:sp>
      <p:sp>
        <p:nvSpPr>
          <p:cNvPr id="104458" name="Text Box 10"/>
          <p:cNvSpPr txBox="1">
            <a:spLocks noChangeArrowheads="1"/>
          </p:cNvSpPr>
          <p:nvPr/>
        </p:nvSpPr>
        <p:spPr bwMode="auto">
          <a:xfrm>
            <a:off x="5486400" y="1447800"/>
            <a:ext cx="30480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latin typeface="Helvetica" charset="0"/>
              </a:rPr>
              <a:t>Hurricane described with Rankin vortex with maximum wind of 45 m/s at radius of 50km. Stationary hurricane or continuously moving grids.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latin typeface="Helvetica" charset="0"/>
              </a:rPr>
              <a:t>Telescoping grids with 50, 15 and 5 km resolution.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latin typeface="Helvetica" charset="0"/>
              </a:rPr>
              <a:t>Alternative circular domains.</a:t>
            </a:r>
          </a:p>
        </p:txBody>
      </p:sp>
      <p:pic>
        <p:nvPicPr>
          <p:cNvPr id="104463" name="Picture 15" descr="mww3_test_0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44613"/>
            <a:ext cx="4589463" cy="437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4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3276600" cy="4572000"/>
          </a:xfrm>
        </p:spPr>
        <p:txBody>
          <a:bodyPr/>
          <a:lstStyle/>
          <a:p>
            <a:r>
              <a:rPr lang="en-US" sz="2000"/>
              <a:t>Factor 3 in time steps between grids.</a:t>
            </a:r>
          </a:p>
          <a:p>
            <a:r>
              <a:rPr lang="en-US" sz="2000"/>
              <a:t>Full communication between grids</a:t>
            </a:r>
          </a:p>
          <a:p>
            <a:r>
              <a:rPr lang="en-US" sz="2000"/>
              <a:t>Fully automated data flow / time stepping.</a:t>
            </a:r>
          </a:p>
        </p:txBody>
      </p:sp>
      <p:sp>
        <p:nvSpPr>
          <p:cNvPr id="110599" name="Rectangle 7"/>
          <p:cNvSpPr>
            <a:spLocks noChangeArrowheads="1"/>
          </p:cNvSpPr>
          <p:nvPr/>
        </p:nvSpPr>
        <p:spPr bwMode="auto">
          <a:xfrm>
            <a:off x="4572000" y="3429000"/>
            <a:ext cx="9144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0" name="Rectangle 8"/>
          <p:cNvSpPr>
            <a:spLocks noChangeArrowheads="1"/>
          </p:cNvSpPr>
          <p:nvPr/>
        </p:nvSpPr>
        <p:spPr bwMode="auto">
          <a:xfrm>
            <a:off x="914400" y="5410200"/>
            <a:ext cx="457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1" name="Rectangle 9"/>
          <p:cNvSpPr>
            <a:spLocks noChangeArrowheads="1"/>
          </p:cNvSpPr>
          <p:nvPr/>
        </p:nvSpPr>
        <p:spPr bwMode="auto">
          <a:xfrm>
            <a:off x="1371600" y="5410200"/>
            <a:ext cx="457200" cy="3048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0602" name="Group 10"/>
          <p:cNvGrpSpPr>
            <a:grpSpLocks/>
          </p:cNvGrpSpPr>
          <p:nvPr/>
        </p:nvGrpSpPr>
        <p:grpSpPr bwMode="auto">
          <a:xfrm>
            <a:off x="5486400" y="4343400"/>
            <a:ext cx="1371600" cy="457200"/>
            <a:chOff x="3456" y="2448"/>
            <a:chExt cx="864" cy="576"/>
          </a:xfrm>
        </p:grpSpPr>
        <p:sp>
          <p:nvSpPr>
            <p:cNvPr id="110603" name="Rectangle 11"/>
            <p:cNvSpPr>
              <a:spLocks noChangeArrowheads="1"/>
            </p:cNvSpPr>
            <p:nvPr/>
          </p:nvSpPr>
          <p:spPr bwMode="auto">
            <a:xfrm>
              <a:off x="3744" y="2448"/>
              <a:ext cx="576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04" name="Line 12"/>
            <p:cNvSpPr>
              <a:spLocks noChangeShapeType="1"/>
            </p:cNvSpPr>
            <p:nvPr/>
          </p:nvSpPr>
          <p:spPr bwMode="auto">
            <a:xfrm>
              <a:off x="3456" y="2736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05" name="Line 13"/>
          <p:cNvSpPr>
            <a:spLocks noChangeShapeType="1"/>
          </p:cNvSpPr>
          <p:nvPr/>
        </p:nvSpPr>
        <p:spPr bwMode="auto">
          <a:xfrm>
            <a:off x="3429000" y="5562600"/>
            <a:ext cx="457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6" name="Text Box 14"/>
          <p:cNvSpPr txBox="1">
            <a:spLocks noChangeArrowheads="1"/>
          </p:cNvSpPr>
          <p:nvPr/>
        </p:nvSpPr>
        <p:spPr bwMode="auto">
          <a:xfrm>
            <a:off x="1828800" y="5410200"/>
            <a:ext cx="1219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FFCC"/>
                </a:solidFill>
                <a:latin typeface="Helvetica" charset="0"/>
              </a:rPr>
              <a:t>run model</a:t>
            </a:r>
          </a:p>
        </p:txBody>
      </p:sp>
      <p:sp>
        <p:nvSpPr>
          <p:cNvPr id="110607" name="Text Box 15"/>
          <p:cNvSpPr txBox="1">
            <a:spLocks noChangeArrowheads="1"/>
          </p:cNvSpPr>
          <p:nvPr/>
        </p:nvSpPr>
        <p:spPr bwMode="auto">
          <a:xfrm>
            <a:off x="3886200" y="54102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CC"/>
                </a:solidFill>
                <a:latin typeface="Helvetica" charset="0"/>
              </a:rPr>
              <a:t>bound. data</a:t>
            </a:r>
          </a:p>
        </p:txBody>
      </p:sp>
      <p:sp>
        <p:nvSpPr>
          <p:cNvPr id="110614" name="Line 22"/>
          <p:cNvSpPr>
            <a:spLocks noChangeShapeType="1"/>
          </p:cNvSpPr>
          <p:nvPr/>
        </p:nvSpPr>
        <p:spPr bwMode="auto">
          <a:xfrm>
            <a:off x="6858000" y="4343400"/>
            <a:ext cx="457200" cy="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5" name="Line 23"/>
          <p:cNvSpPr>
            <a:spLocks noChangeShapeType="1"/>
          </p:cNvSpPr>
          <p:nvPr/>
        </p:nvSpPr>
        <p:spPr bwMode="auto">
          <a:xfrm>
            <a:off x="3429000" y="5988050"/>
            <a:ext cx="457200" cy="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6" name="Text Box 24"/>
          <p:cNvSpPr txBox="1">
            <a:spLocks noChangeArrowheads="1"/>
          </p:cNvSpPr>
          <p:nvPr/>
        </p:nvSpPr>
        <p:spPr bwMode="auto">
          <a:xfrm>
            <a:off x="3886200" y="583565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CC"/>
                </a:solidFill>
                <a:latin typeface="Helvetica" charset="0"/>
              </a:rPr>
              <a:t>averaging</a:t>
            </a:r>
          </a:p>
        </p:txBody>
      </p:sp>
      <p:sp>
        <p:nvSpPr>
          <p:cNvPr id="110617" name="Line 25"/>
          <p:cNvSpPr>
            <a:spLocks noChangeShapeType="1"/>
          </p:cNvSpPr>
          <p:nvPr/>
        </p:nvSpPr>
        <p:spPr bwMode="auto">
          <a:xfrm>
            <a:off x="1143000" y="5988050"/>
            <a:ext cx="4572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8" name="Text Box 26"/>
          <p:cNvSpPr txBox="1">
            <a:spLocks noChangeArrowheads="1"/>
          </p:cNvSpPr>
          <p:nvPr/>
        </p:nvSpPr>
        <p:spPr bwMode="auto">
          <a:xfrm>
            <a:off x="1828800" y="583565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FFFFCC"/>
                </a:solidFill>
                <a:latin typeface="Helvetica" charset="0"/>
              </a:rPr>
              <a:t>global sync.</a:t>
            </a:r>
          </a:p>
        </p:txBody>
      </p:sp>
      <p:sp>
        <p:nvSpPr>
          <p:cNvPr id="110620" name="Text Box 28"/>
          <p:cNvSpPr txBox="1">
            <a:spLocks noChangeArrowheads="1"/>
          </p:cNvSpPr>
          <p:nvPr/>
        </p:nvSpPr>
        <p:spPr bwMode="auto">
          <a:xfrm>
            <a:off x="4572000" y="2787650"/>
            <a:ext cx="365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1FFDD"/>
                </a:solidFill>
                <a:latin typeface="Helvetica" charset="0"/>
              </a:rPr>
              <a:t>set global synchronization time</a:t>
            </a:r>
          </a:p>
        </p:txBody>
      </p:sp>
      <p:sp>
        <p:nvSpPr>
          <p:cNvPr id="110621" name="Text Box 29"/>
          <p:cNvSpPr txBox="1">
            <a:spLocks noChangeArrowheads="1"/>
          </p:cNvSpPr>
          <p:nvPr/>
        </p:nvSpPr>
        <p:spPr bwMode="auto">
          <a:xfrm>
            <a:off x="4572000" y="2787650"/>
            <a:ext cx="365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1FFDD"/>
                </a:solidFill>
                <a:latin typeface="Helvetica" charset="0"/>
              </a:rPr>
              <a:t>run model</a:t>
            </a:r>
          </a:p>
        </p:txBody>
      </p:sp>
      <p:sp>
        <p:nvSpPr>
          <p:cNvPr id="110622" name="Text Box 30"/>
          <p:cNvSpPr txBox="1">
            <a:spLocks noChangeArrowheads="1"/>
          </p:cNvSpPr>
          <p:nvPr/>
        </p:nvSpPr>
        <p:spPr bwMode="auto">
          <a:xfrm>
            <a:off x="4572000" y="2787650"/>
            <a:ext cx="365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1FFDD"/>
                </a:solidFill>
                <a:latin typeface="Helvetica" charset="0"/>
              </a:rPr>
              <a:t>run model with boundary data</a:t>
            </a:r>
          </a:p>
        </p:txBody>
      </p:sp>
      <p:sp>
        <p:nvSpPr>
          <p:cNvPr id="110623" name="Text Box 31"/>
          <p:cNvSpPr txBox="1">
            <a:spLocks noChangeArrowheads="1"/>
          </p:cNvSpPr>
          <p:nvPr/>
        </p:nvSpPr>
        <p:spPr bwMode="auto">
          <a:xfrm>
            <a:off x="4572000" y="2787650"/>
            <a:ext cx="365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1FFDD"/>
                </a:solidFill>
                <a:latin typeface="Helvetica" charset="0"/>
              </a:rPr>
              <a:t>average</a:t>
            </a:r>
          </a:p>
        </p:txBody>
      </p:sp>
      <p:sp>
        <p:nvSpPr>
          <p:cNvPr id="110624" name="Text Box 32"/>
          <p:cNvSpPr txBox="1">
            <a:spLocks noChangeArrowheads="1"/>
          </p:cNvSpPr>
          <p:nvPr/>
        </p:nvSpPr>
        <p:spPr bwMode="auto">
          <a:xfrm>
            <a:off x="4572000" y="2787650"/>
            <a:ext cx="365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1FFDD"/>
                </a:solidFill>
                <a:latin typeface="Helvetica" charset="0"/>
              </a:rPr>
              <a:t>run model with boundary data (3x)</a:t>
            </a:r>
          </a:p>
        </p:txBody>
      </p:sp>
      <p:grpSp>
        <p:nvGrpSpPr>
          <p:cNvPr id="110668" name="Group 76"/>
          <p:cNvGrpSpPr>
            <a:grpSpLocks/>
          </p:cNvGrpSpPr>
          <p:nvPr/>
        </p:nvGrpSpPr>
        <p:grpSpPr bwMode="auto">
          <a:xfrm>
            <a:off x="6858000" y="4343400"/>
            <a:ext cx="1371600" cy="457200"/>
            <a:chOff x="4320" y="2736"/>
            <a:chExt cx="864" cy="288"/>
          </a:xfrm>
        </p:grpSpPr>
        <p:sp>
          <p:nvSpPr>
            <p:cNvPr id="110610" name="Line 18"/>
            <p:cNvSpPr>
              <a:spLocks noChangeShapeType="1"/>
            </p:cNvSpPr>
            <p:nvPr/>
          </p:nvSpPr>
          <p:spPr bwMode="auto">
            <a:xfrm>
              <a:off x="4320" y="2880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65" name="Rectangle 73"/>
            <p:cNvSpPr>
              <a:spLocks noChangeArrowheads="1"/>
            </p:cNvSpPr>
            <p:nvPr/>
          </p:nvSpPr>
          <p:spPr bwMode="auto">
            <a:xfrm>
              <a:off x="4608" y="2928"/>
              <a:ext cx="57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66" name="Rectangle 74"/>
            <p:cNvSpPr>
              <a:spLocks noChangeArrowheads="1"/>
            </p:cNvSpPr>
            <p:nvPr/>
          </p:nvSpPr>
          <p:spPr bwMode="auto">
            <a:xfrm>
              <a:off x="4608" y="2832"/>
              <a:ext cx="576" cy="9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67" name="Rectangle 75"/>
            <p:cNvSpPr>
              <a:spLocks noChangeArrowheads="1"/>
            </p:cNvSpPr>
            <p:nvPr/>
          </p:nvSpPr>
          <p:spPr bwMode="auto">
            <a:xfrm>
              <a:off x="4608" y="2736"/>
              <a:ext cx="57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0669" name="Group 77"/>
          <p:cNvGrpSpPr>
            <a:grpSpLocks/>
          </p:cNvGrpSpPr>
          <p:nvPr/>
        </p:nvGrpSpPr>
        <p:grpSpPr bwMode="auto">
          <a:xfrm>
            <a:off x="5486400" y="3886200"/>
            <a:ext cx="1371600" cy="457200"/>
            <a:chOff x="3456" y="2448"/>
            <a:chExt cx="864" cy="576"/>
          </a:xfrm>
        </p:grpSpPr>
        <p:sp>
          <p:nvSpPr>
            <p:cNvPr id="110670" name="Rectangle 78"/>
            <p:cNvSpPr>
              <a:spLocks noChangeArrowheads="1"/>
            </p:cNvSpPr>
            <p:nvPr/>
          </p:nvSpPr>
          <p:spPr bwMode="auto">
            <a:xfrm>
              <a:off x="3744" y="2448"/>
              <a:ext cx="576" cy="57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71" name="Line 79"/>
            <p:cNvSpPr>
              <a:spLocks noChangeShapeType="1"/>
            </p:cNvSpPr>
            <p:nvPr/>
          </p:nvSpPr>
          <p:spPr bwMode="auto">
            <a:xfrm>
              <a:off x="3456" y="2736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0677" name="Group 85"/>
          <p:cNvGrpSpPr>
            <a:grpSpLocks/>
          </p:cNvGrpSpPr>
          <p:nvPr/>
        </p:nvGrpSpPr>
        <p:grpSpPr bwMode="auto">
          <a:xfrm>
            <a:off x="6858000" y="3886200"/>
            <a:ext cx="1371600" cy="457200"/>
            <a:chOff x="4320" y="2448"/>
            <a:chExt cx="864" cy="288"/>
          </a:xfrm>
        </p:grpSpPr>
        <p:sp>
          <p:nvSpPr>
            <p:cNvPr id="110673" name="Line 81"/>
            <p:cNvSpPr>
              <a:spLocks noChangeShapeType="1"/>
            </p:cNvSpPr>
            <p:nvPr/>
          </p:nvSpPr>
          <p:spPr bwMode="auto">
            <a:xfrm>
              <a:off x="4320" y="2592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74" name="Rectangle 82"/>
            <p:cNvSpPr>
              <a:spLocks noChangeArrowheads="1"/>
            </p:cNvSpPr>
            <p:nvPr/>
          </p:nvSpPr>
          <p:spPr bwMode="auto">
            <a:xfrm>
              <a:off x="4608" y="2640"/>
              <a:ext cx="576" cy="9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75" name="Rectangle 83"/>
            <p:cNvSpPr>
              <a:spLocks noChangeArrowheads="1"/>
            </p:cNvSpPr>
            <p:nvPr/>
          </p:nvSpPr>
          <p:spPr bwMode="auto">
            <a:xfrm>
              <a:off x="4608" y="2544"/>
              <a:ext cx="57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76" name="Rectangle 84"/>
            <p:cNvSpPr>
              <a:spLocks noChangeArrowheads="1"/>
            </p:cNvSpPr>
            <p:nvPr/>
          </p:nvSpPr>
          <p:spPr bwMode="auto">
            <a:xfrm>
              <a:off x="4608" y="2448"/>
              <a:ext cx="576" cy="9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0678" name="Line 86"/>
          <p:cNvSpPr>
            <a:spLocks noChangeShapeType="1"/>
          </p:cNvSpPr>
          <p:nvPr/>
        </p:nvSpPr>
        <p:spPr bwMode="auto">
          <a:xfrm>
            <a:off x="6858000" y="3886200"/>
            <a:ext cx="457200" cy="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0679" name="Group 87"/>
          <p:cNvGrpSpPr>
            <a:grpSpLocks/>
          </p:cNvGrpSpPr>
          <p:nvPr/>
        </p:nvGrpSpPr>
        <p:grpSpPr bwMode="auto">
          <a:xfrm>
            <a:off x="5486400" y="3429000"/>
            <a:ext cx="1371600" cy="457200"/>
            <a:chOff x="3456" y="2448"/>
            <a:chExt cx="864" cy="576"/>
          </a:xfrm>
        </p:grpSpPr>
        <p:sp>
          <p:nvSpPr>
            <p:cNvPr id="110680" name="Rectangle 88"/>
            <p:cNvSpPr>
              <a:spLocks noChangeArrowheads="1"/>
            </p:cNvSpPr>
            <p:nvPr/>
          </p:nvSpPr>
          <p:spPr bwMode="auto">
            <a:xfrm>
              <a:off x="3744" y="2448"/>
              <a:ext cx="576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81" name="Line 89"/>
            <p:cNvSpPr>
              <a:spLocks noChangeShapeType="1"/>
            </p:cNvSpPr>
            <p:nvPr/>
          </p:nvSpPr>
          <p:spPr bwMode="auto">
            <a:xfrm>
              <a:off x="3456" y="2736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0682" name="Group 90"/>
          <p:cNvGrpSpPr>
            <a:grpSpLocks/>
          </p:cNvGrpSpPr>
          <p:nvPr/>
        </p:nvGrpSpPr>
        <p:grpSpPr bwMode="auto">
          <a:xfrm>
            <a:off x="6858000" y="3429000"/>
            <a:ext cx="1371600" cy="457200"/>
            <a:chOff x="4320" y="2736"/>
            <a:chExt cx="864" cy="288"/>
          </a:xfrm>
        </p:grpSpPr>
        <p:sp>
          <p:nvSpPr>
            <p:cNvPr id="110683" name="Line 91"/>
            <p:cNvSpPr>
              <a:spLocks noChangeShapeType="1"/>
            </p:cNvSpPr>
            <p:nvPr/>
          </p:nvSpPr>
          <p:spPr bwMode="auto">
            <a:xfrm>
              <a:off x="4320" y="2880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84" name="Rectangle 92"/>
            <p:cNvSpPr>
              <a:spLocks noChangeArrowheads="1"/>
            </p:cNvSpPr>
            <p:nvPr/>
          </p:nvSpPr>
          <p:spPr bwMode="auto">
            <a:xfrm>
              <a:off x="4608" y="2928"/>
              <a:ext cx="57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85" name="Rectangle 93"/>
            <p:cNvSpPr>
              <a:spLocks noChangeArrowheads="1"/>
            </p:cNvSpPr>
            <p:nvPr/>
          </p:nvSpPr>
          <p:spPr bwMode="auto">
            <a:xfrm>
              <a:off x="4608" y="2832"/>
              <a:ext cx="576" cy="9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686" name="Rectangle 94"/>
            <p:cNvSpPr>
              <a:spLocks noChangeArrowheads="1"/>
            </p:cNvSpPr>
            <p:nvPr/>
          </p:nvSpPr>
          <p:spPr bwMode="auto">
            <a:xfrm>
              <a:off x="4608" y="2736"/>
              <a:ext cx="57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0687" name="Line 95"/>
          <p:cNvSpPr>
            <a:spLocks noChangeShapeType="1"/>
          </p:cNvSpPr>
          <p:nvPr/>
        </p:nvSpPr>
        <p:spPr bwMode="auto">
          <a:xfrm>
            <a:off x="6858000" y="3429000"/>
            <a:ext cx="457200" cy="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1FFDD"/>
              </a:solidFill>
            </a:endParaRPr>
          </a:p>
        </p:txBody>
      </p:sp>
      <p:sp>
        <p:nvSpPr>
          <p:cNvPr id="110688" name="Oval 96"/>
          <p:cNvSpPr>
            <a:spLocks noChangeArrowheads="1"/>
          </p:cNvSpPr>
          <p:nvPr/>
        </p:nvSpPr>
        <p:spPr bwMode="auto">
          <a:xfrm>
            <a:off x="5334000" y="3200400"/>
            <a:ext cx="762000" cy="457200"/>
          </a:xfrm>
          <a:prstGeom prst="ellipse">
            <a:avLst/>
          </a:prstGeom>
          <a:solidFill>
            <a:schemeClr val="hlink">
              <a:alpha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89" name="Line 97"/>
          <p:cNvSpPr>
            <a:spLocks noChangeShapeType="1"/>
          </p:cNvSpPr>
          <p:nvPr/>
        </p:nvSpPr>
        <p:spPr bwMode="auto">
          <a:xfrm>
            <a:off x="5486400" y="3429000"/>
            <a:ext cx="457200" cy="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1FFDD"/>
              </a:solidFill>
            </a:endParaRPr>
          </a:p>
        </p:txBody>
      </p:sp>
      <p:sp>
        <p:nvSpPr>
          <p:cNvPr id="110691" name="Rectangle 99"/>
          <p:cNvSpPr>
            <a:spLocks noChangeArrowheads="1"/>
          </p:cNvSpPr>
          <p:nvPr/>
        </p:nvSpPr>
        <p:spPr bwMode="auto">
          <a:xfrm>
            <a:off x="4572000" y="2057400"/>
            <a:ext cx="9144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0700" name="Group 108"/>
          <p:cNvGrpSpPr>
            <a:grpSpLocks/>
          </p:cNvGrpSpPr>
          <p:nvPr/>
        </p:nvGrpSpPr>
        <p:grpSpPr bwMode="auto">
          <a:xfrm>
            <a:off x="6858000" y="2971800"/>
            <a:ext cx="1371600" cy="457200"/>
            <a:chOff x="4320" y="2448"/>
            <a:chExt cx="864" cy="288"/>
          </a:xfrm>
        </p:grpSpPr>
        <p:sp>
          <p:nvSpPr>
            <p:cNvPr id="110701" name="Line 109"/>
            <p:cNvSpPr>
              <a:spLocks noChangeShapeType="1"/>
            </p:cNvSpPr>
            <p:nvPr/>
          </p:nvSpPr>
          <p:spPr bwMode="auto">
            <a:xfrm>
              <a:off x="4320" y="2592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  <p:sp>
          <p:nvSpPr>
            <p:cNvPr id="110702" name="Rectangle 110"/>
            <p:cNvSpPr>
              <a:spLocks noChangeArrowheads="1"/>
            </p:cNvSpPr>
            <p:nvPr/>
          </p:nvSpPr>
          <p:spPr bwMode="auto">
            <a:xfrm>
              <a:off x="4608" y="2640"/>
              <a:ext cx="576" cy="9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  <p:sp>
          <p:nvSpPr>
            <p:cNvPr id="110703" name="Rectangle 111"/>
            <p:cNvSpPr>
              <a:spLocks noChangeArrowheads="1"/>
            </p:cNvSpPr>
            <p:nvPr/>
          </p:nvSpPr>
          <p:spPr bwMode="auto">
            <a:xfrm>
              <a:off x="4608" y="2544"/>
              <a:ext cx="57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  <p:sp>
          <p:nvSpPr>
            <p:cNvPr id="110704" name="Rectangle 112"/>
            <p:cNvSpPr>
              <a:spLocks noChangeArrowheads="1"/>
            </p:cNvSpPr>
            <p:nvPr/>
          </p:nvSpPr>
          <p:spPr bwMode="auto">
            <a:xfrm>
              <a:off x="4608" y="2448"/>
              <a:ext cx="576" cy="9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</p:grpSp>
      <p:grpSp>
        <p:nvGrpSpPr>
          <p:cNvPr id="110705" name="Group 113"/>
          <p:cNvGrpSpPr>
            <a:grpSpLocks/>
          </p:cNvGrpSpPr>
          <p:nvPr/>
        </p:nvGrpSpPr>
        <p:grpSpPr bwMode="auto">
          <a:xfrm>
            <a:off x="5486400" y="2971800"/>
            <a:ext cx="1371600" cy="457200"/>
            <a:chOff x="3456" y="2448"/>
            <a:chExt cx="864" cy="576"/>
          </a:xfrm>
        </p:grpSpPr>
        <p:sp>
          <p:nvSpPr>
            <p:cNvPr id="110706" name="Rectangle 114"/>
            <p:cNvSpPr>
              <a:spLocks noChangeArrowheads="1"/>
            </p:cNvSpPr>
            <p:nvPr/>
          </p:nvSpPr>
          <p:spPr bwMode="auto">
            <a:xfrm>
              <a:off x="3744" y="2448"/>
              <a:ext cx="576" cy="57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  <p:sp>
          <p:nvSpPr>
            <p:cNvPr id="110707" name="Line 115"/>
            <p:cNvSpPr>
              <a:spLocks noChangeShapeType="1"/>
            </p:cNvSpPr>
            <p:nvPr/>
          </p:nvSpPr>
          <p:spPr bwMode="auto">
            <a:xfrm>
              <a:off x="3456" y="2736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</p:grpSp>
      <p:sp>
        <p:nvSpPr>
          <p:cNvPr id="110708" name="Line 116"/>
          <p:cNvSpPr>
            <a:spLocks noChangeShapeType="1"/>
          </p:cNvSpPr>
          <p:nvPr/>
        </p:nvSpPr>
        <p:spPr bwMode="auto">
          <a:xfrm>
            <a:off x="6858000" y="2971800"/>
            <a:ext cx="457200" cy="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1FFDD"/>
              </a:solidFill>
            </a:endParaRPr>
          </a:p>
        </p:txBody>
      </p:sp>
      <p:grpSp>
        <p:nvGrpSpPr>
          <p:cNvPr id="110709" name="Group 117"/>
          <p:cNvGrpSpPr>
            <a:grpSpLocks/>
          </p:cNvGrpSpPr>
          <p:nvPr/>
        </p:nvGrpSpPr>
        <p:grpSpPr bwMode="auto">
          <a:xfrm>
            <a:off x="5486400" y="2514600"/>
            <a:ext cx="1371600" cy="457200"/>
            <a:chOff x="3456" y="2448"/>
            <a:chExt cx="864" cy="576"/>
          </a:xfrm>
        </p:grpSpPr>
        <p:sp>
          <p:nvSpPr>
            <p:cNvPr id="110710" name="Rectangle 118"/>
            <p:cNvSpPr>
              <a:spLocks noChangeArrowheads="1"/>
            </p:cNvSpPr>
            <p:nvPr/>
          </p:nvSpPr>
          <p:spPr bwMode="auto">
            <a:xfrm>
              <a:off x="3744" y="2448"/>
              <a:ext cx="576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  <p:sp>
          <p:nvSpPr>
            <p:cNvPr id="110711" name="Line 119"/>
            <p:cNvSpPr>
              <a:spLocks noChangeShapeType="1"/>
            </p:cNvSpPr>
            <p:nvPr/>
          </p:nvSpPr>
          <p:spPr bwMode="auto">
            <a:xfrm>
              <a:off x="3456" y="2736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</p:grpSp>
      <p:grpSp>
        <p:nvGrpSpPr>
          <p:cNvPr id="110712" name="Group 120"/>
          <p:cNvGrpSpPr>
            <a:grpSpLocks/>
          </p:cNvGrpSpPr>
          <p:nvPr/>
        </p:nvGrpSpPr>
        <p:grpSpPr bwMode="auto">
          <a:xfrm>
            <a:off x="6858000" y="2514600"/>
            <a:ext cx="1371600" cy="457200"/>
            <a:chOff x="4320" y="2736"/>
            <a:chExt cx="864" cy="288"/>
          </a:xfrm>
        </p:grpSpPr>
        <p:sp>
          <p:nvSpPr>
            <p:cNvPr id="110713" name="Line 121"/>
            <p:cNvSpPr>
              <a:spLocks noChangeShapeType="1"/>
            </p:cNvSpPr>
            <p:nvPr/>
          </p:nvSpPr>
          <p:spPr bwMode="auto">
            <a:xfrm>
              <a:off x="4320" y="2880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  <p:sp>
          <p:nvSpPr>
            <p:cNvPr id="110714" name="Rectangle 122"/>
            <p:cNvSpPr>
              <a:spLocks noChangeArrowheads="1"/>
            </p:cNvSpPr>
            <p:nvPr/>
          </p:nvSpPr>
          <p:spPr bwMode="auto">
            <a:xfrm>
              <a:off x="4608" y="2928"/>
              <a:ext cx="57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  <p:sp>
          <p:nvSpPr>
            <p:cNvPr id="110715" name="Rectangle 123"/>
            <p:cNvSpPr>
              <a:spLocks noChangeArrowheads="1"/>
            </p:cNvSpPr>
            <p:nvPr/>
          </p:nvSpPr>
          <p:spPr bwMode="auto">
            <a:xfrm>
              <a:off x="4608" y="2832"/>
              <a:ext cx="576" cy="9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  <p:sp>
          <p:nvSpPr>
            <p:cNvPr id="110716" name="Rectangle 124"/>
            <p:cNvSpPr>
              <a:spLocks noChangeArrowheads="1"/>
            </p:cNvSpPr>
            <p:nvPr/>
          </p:nvSpPr>
          <p:spPr bwMode="auto">
            <a:xfrm>
              <a:off x="4608" y="2736"/>
              <a:ext cx="57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1FFDD"/>
                </a:solidFill>
              </a:endParaRPr>
            </a:p>
          </p:txBody>
        </p:sp>
      </p:grpSp>
      <p:sp>
        <p:nvSpPr>
          <p:cNvPr id="110717" name="Line 125"/>
          <p:cNvSpPr>
            <a:spLocks noChangeShapeType="1"/>
          </p:cNvSpPr>
          <p:nvPr/>
        </p:nvSpPr>
        <p:spPr bwMode="auto">
          <a:xfrm>
            <a:off x="6858000" y="2514600"/>
            <a:ext cx="457200" cy="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1FFDD"/>
              </a:solidFill>
            </a:endParaRPr>
          </a:p>
        </p:txBody>
      </p:sp>
      <p:grpSp>
        <p:nvGrpSpPr>
          <p:cNvPr id="110718" name="Group 126"/>
          <p:cNvGrpSpPr>
            <a:grpSpLocks/>
          </p:cNvGrpSpPr>
          <p:nvPr/>
        </p:nvGrpSpPr>
        <p:grpSpPr bwMode="auto">
          <a:xfrm>
            <a:off x="5486400" y="2057400"/>
            <a:ext cx="1371600" cy="457200"/>
            <a:chOff x="3456" y="2448"/>
            <a:chExt cx="864" cy="576"/>
          </a:xfrm>
        </p:grpSpPr>
        <p:sp>
          <p:nvSpPr>
            <p:cNvPr id="110719" name="Rectangle 127"/>
            <p:cNvSpPr>
              <a:spLocks noChangeArrowheads="1"/>
            </p:cNvSpPr>
            <p:nvPr/>
          </p:nvSpPr>
          <p:spPr bwMode="auto">
            <a:xfrm>
              <a:off x="3744" y="2448"/>
              <a:ext cx="576" cy="57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720" name="Line 128"/>
            <p:cNvSpPr>
              <a:spLocks noChangeShapeType="1"/>
            </p:cNvSpPr>
            <p:nvPr/>
          </p:nvSpPr>
          <p:spPr bwMode="auto">
            <a:xfrm>
              <a:off x="3456" y="2736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0721" name="Group 129"/>
          <p:cNvGrpSpPr>
            <a:grpSpLocks/>
          </p:cNvGrpSpPr>
          <p:nvPr/>
        </p:nvGrpSpPr>
        <p:grpSpPr bwMode="auto">
          <a:xfrm>
            <a:off x="6858000" y="2057400"/>
            <a:ext cx="1371600" cy="457200"/>
            <a:chOff x="4320" y="2448"/>
            <a:chExt cx="864" cy="288"/>
          </a:xfrm>
        </p:grpSpPr>
        <p:sp>
          <p:nvSpPr>
            <p:cNvPr id="110722" name="Line 130"/>
            <p:cNvSpPr>
              <a:spLocks noChangeShapeType="1"/>
            </p:cNvSpPr>
            <p:nvPr/>
          </p:nvSpPr>
          <p:spPr bwMode="auto">
            <a:xfrm>
              <a:off x="4320" y="2592"/>
              <a:ext cx="288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723" name="Rectangle 131"/>
            <p:cNvSpPr>
              <a:spLocks noChangeArrowheads="1"/>
            </p:cNvSpPr>
            <p:nvPr/>
          </p:nvSpPr>
          <p:spPr bwMode="auto">
            <a:xfrm>
              <a:off x="4608" y="2640"/>
              <a:ext cx="576" cy="9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724" name="Rectangle 132"/>
            <p:cNvSpPr>
              <a:spLocks noChangeArrowheads="1"/>
            </p:cNvSpPr>
            <p:nvPr/>
          </p:nvSpPr>
          <p:spPr bwMode="auto">
            <a:xfrm>
              <a:off x="4608" y="2544"/>
              <a:ext cx="57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725" name="Rectangle 133"/>
            <p:cNvSpPr>
              <a:spLocks noChangeArrowheads="1"/>
            </p:cNvSpPr>
            <p:nvPr/>
          </p:nvSpPr>
          <p:spPr bwMode="auto">
            <a:xfrm>
              <a:off x="4608" y="2448"/>
              <a:ext cx="576" cy="9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0726" name="Line 134"/>
          <p:cNvSpPr>
            <a:spLocks noChangeShapeType="1"/>
          </p:cNvSpPr>
          <p:nvPr/>
        </p:nvSpPr>
        <p:spPr bwMode="auto">
          <a:xfrm>
            <a:off x="6858000" y="2057400"/>
            <a:ext cx="457200" cy="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727" name="Line 135"/>
          <p:cNvSpPr>
            <a:spLocks noChangeShapeType="1"/>
          </p:cNvSpPr>
          <p:nvPr/>
        </p:nvSpPr>
        <p:spPr bwMode="auto">
          <a:xfrm>
            <a:off x="5486400" y="2057400"/>
            <a:ext cx="457200" cy="0"/>
          </a:xfrm>
          <a:prstGeom prst="line">
            <a:avLst/>
          </a:prstGeom>
          <a:noFill/>
          <a:ln w="31750">
            <a:solidFill>
              <a:schemeClr val="hlink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9" name="Line 27"/>
          <p:cNvSpPr>
            <a:spLocks noChangeShapeType="1"/>
          </p:cNvSpPr>
          <p:nvPr/>
        </p:nvSpPr>
        <p:spPr bwMode="auto">
          <a:xfrm>
            <a:off x="4572000" y="3429000"/>
            <a:ext cx="38862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1FFDD"/>
              </a:solidFill>
            </a:endParaRPr>
          </a:p>
        </p:txBody>
      </p:sp>
      <p:grpSp>
        <p:nvGrpSpPr>
          <p:cNvPr id="110649" name="Group 57"/>
          <p:cNvGrpSpPr>
            <a:grpSpLocks/>
          </p:cNvGrpSpPr>
          <p:nvPr/>
        </p:nvGrpSpPr>
        <p:grpSpPr bwMode="auto">
          <a:xfrm>
            <a:off x="4175125" y="1676400"/>
            <a:ext cx="4206875" cy="3581400"/>
            <a:chOff x="2630" y="1056"/>
            <a:chExt cx="2650" cy="2256"/>
          </a:xfrm>
        </p:grpSpPr>
        <p:sp>
          <p:nvSpPr>
            <p:cNvPr id="110650" name="Line 58"/>
            <p:cNvSpPr>
              <a:spLocks noChangeShapeType="1"/>
            </p:cNvSpPr>
            <p:nvPr/>
          </p:nvSpPr>
          <p:spPr bwMode="auto">
            <a:xfrm flipV="1">
              <a:off x="2880" y="1056"/>
              <a:ext cx="0" cy="2256"/>
            </a:xfrm>
            <a:prstGeom prst="line">
              <a:avLst/>
            </a:prstGeom>
            <a:noFill/>
            <a:ln w="31750">
              <a:solidFill>
                <a:schemeClr val="tx2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51" name="Line 59"/>
            <p:cNvSpPr>
              <a:spLocks noChangeShapeType="1"/>
            </p:cNvSpPr>
            <p:nvPr/>
          </p:nvSpPr>
          <p:spPr bwMode="auto">
            <a:xfrm>
              <a:off x="2736" y="3024"/>
              <a:ext cx="2544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52" name="Text Box 60"/>
            <p:cNvSpPr txBox="1">
              <a:spLocks noChangeArrowheads="1"/>
            </p:cNvSpPr>
            <p:nvPr/>
          </p:nvSpPr>
          <p:spPr bwMode="auto">
            <a:xfrm>
              <a:off x="2880" y="3072"/>
              <a:ext cx="5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FFFFCC"/>
                  </a:solidFill>
                  <a:latin typeface="Helvetica" charset="0"/>
                </a:rPr>
                <a:t>50 km</a:t>
              </a:r>
            </a:p>
          </p:txBody>
        </p:sp>
        <p:sp>
          <p:nvSpPr>
            <p:cNvPr id="110653" name="Text Box 61"/>
            <p:cNvSpPr txBox="1">
              <a:spLocks noChangeArrowheads="1"/>
            </p:cNvSpPr>
            <p:nvPr/>
          </p:nvSpPr>
          <p:spPr bwMode="auto">
            <a:xfrm>
              <a:off x="3744" y="3072"/>
              <a:ext cx="5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FFFFCC"/>
                  </a:solidFill>
                  <a:latin typeface="Helvetica" charset="0"/>
                </a:rPr>
                <a:t>15 km</a:t>
              </a:r>
            </a:p>
          </p:txBody>
        </p:sp>
        <p:sp>
          <p:nvSpPr>
            <p:cNvPr id="110654" name="Text Box 62"/>
            <p:cNvSpPr txBox="1">
              <a:spLocks noChangeArrowheads="1"/>
            </p:cNvSpPr>
            <p:nvPr/>
          </p:nvSpPr>
          <p:spPr bwMode="auto">
            <a:xfrm>
              <a:off x="4608" y="3072"/>
              <a:ext cx="5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rgbClr val="FFFFCC"/>
                  </a:solidFill>
                  <a:latin typeface="Helvetica" charset="0"/>
                </a:rPr>
                <a:t>5 km</a:t>
              </a:r>
            </a:p>
          </p:txBody>
        </p:sp>
        <p:sp>
          <p:nvSpPr>
            <p:cNvPr id="110655" name="Text Box 63"/>
            <p:cNvSpPr txBox="1">
              <a:spLocks noChangeArrowheads="1"/>
            </p:cNvSpPr>
            <p:nvPr/>
          </p:nvSpPr>
          <p:spPr bwMode="auto">
            <a:xfrm rot="16200000">
              <a:off x="2448" y="1824"/>
              <a:ext cx="5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>
                  <a:solidFill>
                    <a:srgbClr val="FFFFCC"/>
                  </a:solidFill>
                  <a:latin typeface="Helvetica" charset="0"/>
                </a:rPr>
                <a:t>time</a:t>
              </a:r>
            </a:p>
          </p:txBody>
        </p:sp>
      </p:grpSp>
      <p:sp>
        <p:nvSpPr>
          <p:cNvPr id="110690" name="Line 98"/>
          <p:cNvSpPr>
            <a:spLocks noChangeShapeType="1"/>
          </p:cNvSpPr>
          <p:nvPr/>
        </p:nvSpPr>
        <p:spPr bwMode="auto">
          <a:xfrm>
            <a:off x="4572000" y="2057400"/>
            <a:ext cx="38862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0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10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0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0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10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10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10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0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10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10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10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0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1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10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10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1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1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10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10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10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10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10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10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10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10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11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11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10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110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1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11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11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9" grpId="0" animBg="1"/>
      <p:bldP spid="110614" grpId="0" animBg="1"/>
      <p:bldP spid="110620" grpId="0"/>
      <p:bldP spid="110620" grpId="1"/>
      <p:bldP spid="110621" grpId="0"/>
      <p:bldP spid="110621" grpId="1"/>
      <p:bldP spid="110622" grpId="0"/>
      <p:bldP spid="110622" grpId="1"/>
      <p:bldP spid="110623" grpId="0"/>
      <p:bldP spid="110623" grpId="1"/>
      <p:bldP spid="110624" grpId="0"/>
      <p:bldP spid="110624" grpId="1"/>
      <p:bldP spid="110678" grpId="0" animBg="1"/>
      <p:bldP spid="110687" grpId="0" animBg="1"/>
      <p:bldP spid="110688" grpId="0" animBg="1"/>
      <p:bldP spid="110688" grpId="1" animBg="1"/>
      <p:bldP spid="110689" grpId="0" animBg="1"/>
      <p:bldP spid="110691" grpId="0" animBg="1"/>
      <p:bldP spid="110708" grpId="0" animBg="1"/>
      <p:bldP spid="110717" grpId="0" animBg="1"/>
      <p:bldP spid="110726" grpId="0" animBg="1"/>
      <p:bldP spid="110727" grpId="0" animBg="1"/>
      <p:bldP spid="110619" grpId="0" animBg="1"/>
      <p:bldP spid="11069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21" name="Picture 25" descr="mww3_test_05_cm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19225"/>
            <a:ext cx="45339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</a:t>
            </a: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5486400" y="1524000"/>
            <a:ext cx="29718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latin typeface="Helvetica" charset="0"/>
              </a:rPr>
              <a:t>Hurricane moving to the right at 5m/s with circular domains and Tolman and </a:t>
            </a:r>
            <a:r>
              <a:rPr lang="en-US" sz="2000" dirty="0" err="1">
                <a:solidFill>
                  <a:srgbClr val="FFFFCC"/>
                </a:solidFill>
                <a:latin typeface="Helvetica" charset="0"/>
              </a:rPr>
              <a:t>Alves</a:t>
            </a:r>
            <a:r>
              <a:rPr lang="en-US" sz="2000" dirty="0">
                <a:solidFill>
                  <a:srgbClr val="FFFFCC"/>
                </a:solidFill>
                <a:latin typeface="Helvetica" charset="0"/>
              </a:rPr>
              <a:t> (2005) moving grid approach.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FFFF"/>
                </a:solidFill>
                <a:latin typeface="Helvetica" charset="0"/>
              </a:rPr>
              <a:t>   </a:t>
            </a:r>
            <a:r>
              <a:rPr lang="en-US" sz="2000" dirty="0">
                <a:solidFill>
                  <a:schemeClr val="hlink"/>
                </a:solidFill>
                <a:latin typeface="Helvetica" charset="0"/>
              </a:rPr>
              <a:t>composite of grids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FFFF"/>
                </a:solidFill>
                <a:latin typeface="Helvetica" charset="0"/>
              </a:rPr>
              <a:t>   multi-grid model</a:t>
            </a:r>
          </a:p>
          <a:p>
            <a:pPr>
              <a:spcBef>
                <a:spcPct val="50000"/>
              </a:spcBef>
            </a:pPr>
            <a:endParaRPr lang="en-US" sz="2000" dirty="0">
              <a:solidFill>
                <a:srgbClr val="00FFFF"/>
              </a:solidFill>
              <a:latin typeface="Helvetica" charset="0"/>
            </a:endParaRPr>
          </a:p>
        </p:txBody>
      </p:sp>
      <p:pic>
        <p:nvPicPr>
          <p:cNvPr id="106522" name="Picture 26" descr="mww3_test_05_cm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19225"/>
            <a:ext cx="45339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57153" y="6096000"/>
            <a:ext cx="6486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+mn-lt"/>
              </a:rPr>
              <a:t>Tolman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and </a:t>
            </a:r>
            <a:r>
              <a:rPr lang="en-US" sz="2000" dirty="0" err="1" smtClean="0">
                <a:latin typeface="+mn-lt"/>
              </a:rPr>
              <a:t>Alves</a:t>
            </a:r>
            <a:r>
              <a:rPr lang="en-US" sz="2000" dirty="0">
                <a:latin typeface="+mn-lt"/>
              </a:rPr>
              <a:t>, 2005</a:t>
            </a:r>
            <a:r>
              <a:rPr lang="en-US" sz="2000" dirty="0" smtClean="0">
                <a:latin typeface="+mn-lt"/>
              </a:rPr>
              <a:t>: </a:t>
            </a:r>
            <a:r>
              <a:rPr lang="en-US" sz="2000" i="1" dirty="0">
                <a:latin typeface="+mn-lt"/>
              </a:rPr>
              <a:t>Ocean Modelling</a:t>
            </a:r>
            <a:r>
              <a:rPr lang="en-US" sz="2000" dirty="0">
                <a:latin typeface="+mn-lt"/>
              </a:rPr>
              <a:t>, </a:t>
            </a:r>
            <a:r>
              <a:rPr lang="en-US" sz="2000" b="1" dirty="0">
                <a:latin typeface="+mn-lt"/>
              </a:rPr>
              <a:t>9</a:t>
            </a:r>
            <a:r>
              <a:rPr lang="en-US" sz="2000" dirty="0">
                <a:latin typeface="+mn-lt"/>
              </a:rPr>
              <a:t>, 305-323.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06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06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This was all about running the model,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But </a:t>
            </a:r>
            <a:r>
              <a:rPr lang="en-US" dirty="0" smtClean="0"/>
              <a:t>if </a:t>
            </a:r>
            <a:r>
              <a:rPr lang="en-US" dirty="0" smtClean="0"/>
              <a:t>you want output too …..</a:t>
            </a:r>
          </a:p>
          <a:p>
            <a:pPr lvl="1"/>
            <a:r>
              <a:rPr lang="en-US" dirty="0" smtClean="0"/>
              <a:t>The model is always providing data at all times for which output is requested.</a:t>
            </a:r>
          </a:p>
          <a:p>
            <a:pPr lvl="2"/>
            <a:r>
              <a:rPr lang="en-US" dirty="0" smtClean="0"/>
              <a:t>Overrides overall time step in </a:t>
            </a:r>
            <a:r>
              <a:rPr lang="en-US" i="1" dirty="0" smtClean="0"/>
              <a:t>ww3_shel</a:t>
            </a:r>
            <a:r>
              <a:rPr lang="en-US" dirty="0" smtClean="0"/>
              <a:t> as needed.</a:t>
            </a:r>
          </a:p>
          <a:p>
            <a:pPr lvl="2"/>
            <a:r>
              <a:rPr lang="en-US" dirty="0" smtClean="0"/>
              <a:t>Ditto impact in </a:t>
            </a:r>
            <a:r>
              <a:rPr lang="en-US" i="1" dirty="0" smtClean="0"/>
              <a:t>ww3_multi</a:t>
            </a:r>
            <a:r>
              <a:rPr lang="en-US" dirty="0" smtClean="0"/>
              <a:t>.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r>
              <a:rPr lang="en-US" dirty="0" smtClean="0"/>
              <a:t>Pitfall:</a:t>
            </a:r>
          </a:p>
          <a:p>
            <a:pPr lvl="1"/>
            <a:r>
              <a:rPr lang="en-US" dirty="0" smtClean="0"/>
              <a:t>In example input files a single restart file is asked for at a single time.</a:t>
            </a:r>
          </a:p>
          <a:p>
            <a:pPr lvl="2"/>
            <a:r>
              <a:rPr lang="en-US" dirty="0" smtClean="0"/>
              <a:t>Interval is set at 1 second.</a:t>
            </a:r>
          </a:p>
          <a:p>
            <a:pPr lvl="2"/>
            <a:r>
              <a:rPr lang="en-US" dirty="0" smtClean="0"/>
              <a:t>Some folks changed the interval without changing the increment ……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5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" charset="0"/>
              </a:rPr>
              <a:t>Outline</a:t>
            </a:r>
            <a:endParaRPr lang="en-US" dirty="0">
              <a:latin typeface="Helvetica" charset="0"/>
            </a:endParaRPr>
          </a:p>
        </p:txBody>
      </p:sp>
      <p:sp>
        <p:nvSpPr>
          <p:cNvPr id="3075" name="Rectangle 1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charset="0"/>
              </a:rPr>
              <a:t>Covered in this lecture</a:t>
            </a:r>
            <a:r>
              <a:rPr lang="en-US" dirty="0" smtClean="0">
                <a:latin typeface="Helvetica" charset="0"/>
              </a:rPr>
              <a:t>:</a:t>
            </a:r>
            <a:endParaRPr lang="en-US" dirty="0">
              <a:latin typeface="Helvetica" charset="0"/>
            </a:endParaRPr>
          </a:p>
          <a:p>
            <a:pPr lvl="1" eaLnBrk="1" hangingPunct="1"/>
            <a:endParaRPr lang="en-US" dirty="0" smtClean="0">
              <a:latin typeface="Helvetica" charset="0"/>
            </a:endParaRPr>
          </a:p>
          <a:p>
            <a:pPr lvl="1" eaLnBrk="1" hangingPunct="1"/>
            <a:r>
              <a:rPr lang="en-US" dirty="0" smtClean="0">
                <a:latin typeface="Helvetica" charset="0"/>
              </a:rPr>
              <a:t>Basic time steps per grid.</a:t>
            </a:r>
          </a:p>
          <a:p>
            <a:pPr lvl="2" eaLnBrk="1" hangingPunct="1"/>
            <a:r>
              <a:rPr lang="en-US" dirty="0" smtClean="0">
                <a:latin typeface="Helvetica" charset="0"/>
              </a:rPr>
              <a:t>Time steps versus limiter.</a:t>
            </a:r>
          </a:p>
          <a:p>
            <a:pPr lvl="1" eaLnBrk="1" hangingPunct="1"/>
            <a:r>
              <a:rPr lang="en-US" dirty="0" smtClean="0">
                <a:latin typeface="Helvetica" charset="0"/>
              </a:rPr>
              <a:t>Mosaic model runs.</a:t>
            </a:r>
          </a:p>
          <a:p>
            <a:pPr lvl="2" eaLnBrk="1" hangingPunct="1"/>
            <a:r>
              <a:rPr lang="en-US" dirty="0" smtClean="0">
                <a:latin typeface="Helvetica" charset="0"/>
              </a:rPr>
              <a:t>General grid interactions.</a:t>
            </a:r>
          </a:p>
          <a:p>
            <a:pPr lvl="2" eaLnBrk="1" hangingPunct="1"/>
            <a:r>
              <a:rPr lang="en-US" dirty="0" smtClean="0">
                <a:latin typeface="Helvetica" charset="0"/>
              </a:rPr>
              <a:t>Overlapping grids.</a:t>
            </a:r>
          </a:p>
          <a:p>
            <a:pPr lvl="1" eaLnBrk="1" hangingPunct="1"/>
            <a:r>
              <a:rPr lang="en-US" dirty="0" smtClean="0">
                <a:latin typeface="Helvetica" charset="0"/>
              </a:rPr>
              <a:t>Impact of output.</a:t>
            </a:r>
            <a:endParaRPr lang="en-US" dirty="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charset="0"/>
              </a:rPr>
              <a:t>The end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895600" y="59436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dirty="0">
                <a:solidFill>
                  <a:srgbClr val="FFFFCC"/>
                </a:solidFill>
                <a:latin typeface="Helvetica" charset="0"/>
              </a:rPr>
              <a:t>End of </a:t>
            </a:r>
            <a:r>
              <a:rPr lang="en-US" dirty="0" smtClean="0">
                <a:solidFill>
                  <a:srgbClr val="FFFFCC"/>
                </a:solidFill>
                <a:latin typeface="Helvetica" charset="0"/>
              </a:rPr>
              <a:t>lecture</a:t>
            </a:r>
            <a:endParaRPr lang="en-US" dirty="0">
              <a:solidFill>
                <a:srgbClr val="FFFFCC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time stepping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four basic time steps per grid:</a:t>
            </a:r>
          </a:p>
          <a:p>
            <a:endParaRPr lang="en-US" dirty="0"/>
          </a:p>
          <a:p>
            <a:pPr lvl="1"/>
            <a:r>
              <a:rPr lang="en-US" dirty="0" smtClean="0"/>
              <a:t>Overall time step to propagate solution.</a:t>
            </a:r>
          </a:p>
          <a:p>
            <a:pPr lvl="1"/>
            <a:r>
              <a:rPr lang="en-US" dirty="0" smtClean="0"/>
              <a:t>Time step for lowest model frequency in absence of currents to assure stable propagation (CFL).</a:t>
            </a:r>
          </a:p>
          <a:p>
            <a:pPr lvl="1"/>
            <a:r>
              <a:rPr lang="en-US" dirty="0" smtClean="0"/>
              <a:t>Refraction time step.</a:t>
            </a:r>
          </a:p>
          <a:p>
            <a:pPr lvl="1"/>
            <a:r>
              <a:rPr lang="en-US" dirty="0" smtClean="0"/>
              <a:t>Minimum source term time step.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This is the order in the input file,</a:t>
            </a:r>
          </a:p>
          <a:p>
            <a:pPr lvl="1"/>
            <a:r>
              <a:rPr lang="en-US" dirty="0" smtClean="0"/>
              <a:t>But CFL is most important, and therefore discussed first.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Qualitative here only, practical examples are all over the test cases provided with the model.</a:t>
            </a:r>
          </a:p>
        </p:txBody>
      </p:sp>
    </p:spTree>
    <p:extLst>
      <p:ext uri="{BB962C8B-B14F-4D97-AF65-F5344CB8AC3E}">
        <p14:creationId xmlns:p14="http://schemas.microsoft.com/office/powerpoint/2010/main" val="187917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time stepping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CFL time step:</a:t>
            </a:r>
          </a:p>
          <a:p>
            <a:pPr lvl="1"/>
            <a:r>
              <a:rPr lang="en-US" dirty="0" smtClean="0"/>
              <a:t>Only explicit FD propagation schemes are available. </a:t>
            </a:r>
          </a:p>
          <a:p>
            <a:pPr lvl="2"/>
            <a:r>
              <a:rPr lang="en-US" dirty="0" smtClean="0"/>
              <a:t>CFL criterion means that information can only be propagated by discrete number of grid boxes per time step.</a:t>
            </a:r>
          </a:p>
          <a:p>
            <a:pPr lvl="3"/>
            <a:r>
              <a:rPr lang="en-US" dirty="0" smtClean="0"/>
              <a:t>Depends on propagation scheme.</a:t>
            </a:r>
          </a:p>
          <a:p>
            <a:pPr lvl="3"/>
            <a:r>
              <a:rPr lang="en-US" dirty="0" smtClean="0"/>
              <a:t>All schemes available now allow one grid box.</a:t>
            </a:r>
          </a:p>
          <a:p>
            <a:pPr lvl="2"/>
            <a:r>
              <a:rPr lang="en-US" dirty="0" smtClean="0"/>
              <a:t>Violate it and the model will blow up (eventually).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In the code:</a:t>
            </a:r>
          </a:p>
          <a:p>
            <a:pPr lvl="2"/>
            <a:r>
              <a:rPr lang="en-US" dirty="0" smtClean="0"/>
              <a:t>CFL time step adjusted as a function of frequency (longer time steps for higher frequencies).</a:t>
            </a:r>
          </a:p>
          <a:p>
            <a:pPr lvl="2"/>
            <a:r>
              <a:rPr lang="en-US" dirty="0" smtClean="0"/>
              <a:t>CFL time step dynamically adjusted for current velocity:</a:t>
            </a:r>
          </a:p>
          <a:p>
            <a:pPr lvl="3"/>
            <a:r>
              <a:rPr lang="en-US" dirty="0" smtClean="0"/>
              <a:t>Should stay stable, but</a:t>
            </a:r>
          </a:p>
          <a:p>
            <a:pPr lvl="3"/>
            <a:r>
              <a:rPr lang="en-US" dirty="0" smtClean="0"/>
              <a:t>Strong currents may slow down model.</a:t>
            </a:r>
          </a:p>
        </p:txBody>
      </p:sp>
    </p:spTree>
    <p:extLst>
      <p:ext uri="{BB962C8B-B14F-4D97-AF65-F5344CB8AC3E}">
        <p14:creationId xmlns:p14="http://schemas.microsoft.com/office/powerpoint/2010/main" val="420086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time stepping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Overall time step:</a:t>
            </a:r>
          </a:p>
          <a:p>
            <a:pPr lvl="1"/>
            <a:r>
              <a:rPr lang="en-US" dirty="0" smtClean="0"/>
              <a:t>The model allows for larger overall time steps, to acknowledge that the lowest frequency rarely contains information.</a:t>
            </a:r>
          </a:p>
          <a:p>
            <a:pPr lvl="1"/>
            <a:r>
              <a:rPr lang="en-US" dirty="0" smtClean="0"/>
              <a:t>Accuracy requires relatively small factor between CFL time step and overall time step (say 2~3).</a:t>
            </a:r>
          </a:p>
          <a:p>
            <a:pPr lvl="2"/>
            <a:r>
              <a:rPr lang="en-US" dirty="0" smtClean="0"/>
              <a:t>Do not want to propagation information over barely resolved bathymetry in overall time step.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Ratio of overall / CFL time step directs needed overlap between equally ranked grids (more on day 2).</a:t>
            </a:r>
          </a:p>
        </p:txBody>
      </p:sp>
    </p:spTree>
    <p:extLst>
      <p:ext uri="{BB962C8B-B14F-4D97-AF65-F5344CB8AC3E}">
        <p14:creationId xmlns:p14="http://schemas.microsoft.com/office/powerpoint/2010/main" val="19705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time stepping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Refraction time step:</a:t>
            </a:r>
          </a:p>
          <a:p>
            <a:pPr lvl="1"/>
            <a:r>
              <a:rPr lang="en-US" dirty="0" smtClean="0"/>
              <a:t>“Refraction” includes great-circle direction change, depth and current refraction, and current induced wavenumber shifts.</a:t>
            </a:r>
          </a:p>
          <a:p>
            <a:pPr lvl="1"/>
            <a:r>
              <a:rPr lang="en-US" dirty="0" smtClean="0"/>
              <a:t>Refraction due to depth </a:t>
            </a:r>
            <a:r>
              <a:rPr lang="en-US" dirty="0" smtClean="0"/>
              <a:t>and current is </a:t>
            </a:r>
            <a:r>
              <a:rPr lang="en-US" dirty="0" smtClean="0"/>
              <a:t>filtered to assure stable solutions with large local depth changes.</a:t>
            </a:r>
          </a:p>
          <a:p>
            <a:pPr lvl="2"/>
            <a:r>
              <a:rPr lang="en-US" dirty="0" smtClean="0"/>
              <a:t>Filter per frequency.</a:t>
            </a:r>
          </a:p>
          <a:p>
            <a:pPr lvl="2"/>
            <a:r>
              <a:rPr lang="en-US" dirty="0" smtClean="0"/>
              <a:t>Fraction of CFL can be set by user.</a:t>
            </a:r>
          </a:p>
          <a:p>
            <a:pPr lvl="1"/>
            <a:r>
              <a:rPr lang="en-US" dirty="0" smtClean="0"/>
              <a:t>Reducing refraction time step will reduce use of filter.</a:t>
            </a:r>
          </a:p>
          <a:p>
            <a:pPr lvl="2"/>
            <a:r>
              <a:rPr lang="en-US" dirty="0" smtClean="0"/>
              <a:t>May be useful for pre-implementation testing of models.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Generally kept large, but best set at half the overall time step, to avoid numerical wiggles due to alternate orders of computation.</a:t>
            </a:r>
          </a:p>
        </p:txBody>
      </p:sp>
    </p:spTree>
    <p:extLst>
      <p:ext uri="{BB962C8B-B14F-4D97-AF65-F5344CB8AC3E}">
        <p14:creationId xmlns:p14="http://schemas.microsoft.com/office/powerpoint/2010/main" val="84718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time stepping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Minimum source term time step.</a:t>
            </a:r>
          </a:p>
          <a:p>
            <a:endParaRPr lang="en-US" dirty="0"/>
          </a:p>
          <a:p>
            <a:r>
              <a:rPr lang="en-US" dirty="0" smtClean="0"/>
              <a:t>History:</a:t>
            </a:r>
          </a:p>
          <a:p>
            <a:pPr lvl="1"/>
            <a:r>
              <a:rPr lang="en-US" dirty="0" smtClean="0"/>
              <a:t>WAM model used “limiter” to curtail the source term change of the spectrum per time step to assure integration stability for large source term time step.</a:t>
            </a:r>
          </a:p>
          <a:p>
            <a:pPr lvl="1"/>
            <a:r>
              <a:rPr lang="en-US" dirty="0" smtClean="0"/>
              <a:t>This has an impact on the solution, as will be shown below.</a:t>
            </a:r>
          </a:p>
          <a:p>
            <a:pPr lvl="1"/>
            <a:r>
              <a:rPr lang="en-US" dirty="0" smtClean="0"/>
              <a:t>WAM went to non-convergent limiter:</a:t>
            </a:r>
          </a:p>
          <a:p>
            <a:pPr lvl="2"/>
            <a:r>
              <a:rPr lang="en-US" dirty="0" smtClean="0"/>
              <a:t>Minimal impact of </a:t>
            </a:r>
            <a:r>
              <a:rPr lang="en-US" dirty="0" smtClean="0"/>
              <a:t>time </a:t>
            </a:r>
            <a:r>
              <a:rPr lang="en-US" dirty="0" smtClean="0"/>
              <a:t>step on solution, but</a:t>
            </a:r>
          </a:p>
          <a:p>
            <a:pPr lvl="2"/>
            <a:r>
              <a:rPr lang="en-US" dirty="0" smtClean="0"/>
              <a:t>Limiter becomes part of solution.</a:t>
            </a:r>
          </a:p>
          <a:p>
            <a:pPr lvl="3"/>
            <a:r>
              <a:rPr lang="en-US" dirty="0" smtClean="0"/>
              <a:t>OK for engineering application.</a:t>
            </a:r>
          </a:p>
          <a:p>
            <a:pPr lvl="3"/>
            <a:r>
              <a:rPr lang="en-US" dirty="0" smtClean="0"/>
              <a:t>Not good for research, since impact of limiter cannot be split from explicit physics.</a:t>
            </a:r>
            <a:endParaRPr lang="en-US" dirty="0"/>
          </a:p>
          <a:p>
            <a:pPr lvl="1"/>
            <a:r>
              <a:rPr lang="en-US" dirty="0" smtClean="0"/>
              <a:t>SWAN also uses limiters in iterations.</a:t>
            </a:r>
          </a:p>
        </p:txBody>
      </p:sp>
    </p:spTree>
    <p:extLst>
      <p:ext uri="{BB962C8B-B14F-4D97-AF65-F5344CB8AC3E}">
        <p14:creationId xmlns:p14="http://schemas.microsoft.com/office/powerpoint/2010/main" val="297270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time stepping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history (details in manual):</a:t>
            </a:r>
          </a:p>
          <a:p>
            <a:pPr lvl="1"/>
            <a:r>
              <a:rPr lang="en-US" dirty="0" smtClean="0"/>
              <a:t>WAVEWATCH II (not III !):</a:t>
            </a:r>
          </a:p>
          <a:p>
            <a:pPr lvl="2"/>
            <a:r>
              <a:rPr lang="en-US" dirty="0" smtClean="0"/>
              <a:t>Use limiter to dynamically adjust time step to get accurate yet economical source term integration.</a:t>
            </a:r>
          </a:p>
          <a:p>
            <a:pPr lvl="3"/>
            <a:r>
              <a:rPr lang="en-US" dirty="0" smtClean="0"/>
              <a:t>Compare to parametric change.</a:t>
            </a:r>
          </a:p>
          <a:p>
            <a:pPr lvl="3"/>
            <a:r>
              <a:rPr lang="en-US" dirty="0" smtClean="0"/>
              <a:t>Compare to (filtered) relative change.</a:t>
            </a:r>
          </a:p>
          <a:p>
            <a:pPr lvl="3"/>
            <a:r>
              <a:rPr lang="en-US" dirty="0" smtClean="0"/>
              <a:t>Do not apply in tail.</a:t>
            </a:r>
          </a:p>
          <a:p>
            <a:pPr lvl="3"/>
            <a:r>
              <a:rPr lang="en-US" dirty="0" smtClean="0"/>
              <a:t>Apply limiter if computed time step is less to allowed minimum time step.</a:t>
            </a:r>
          </a:p>
          <a:p>
            <a:pPr lvl="2"/>
            <a:r>
              <a:rPr lang="en-US" dirty="0" smtClean="0"/>
              <a:t>Need to know something about limiters as they still are used depending on setup of model.</a:t>
            </a:r>
          </a:p>
          <a:p>
            <a:pPr lvl="1"/>
            <a:r>
              <a:rPr lang="en-US" dirty="0" smtClean="0">
                <a:solidFill>
                  <a:srgbClr val="66FF33"/>
                </a:solidFill>
              </a:rPr>
              <a:t>Smaller</a:t>
            </a:r>
            <a:r>
              <a:rPr lang="en-US" dirty="0" smtClean="0"/>
              <a:t> minimum time step results in </a:t>
            </a:r>
            <a:r>
              <a:rPr lang="en-US" dirty="0" smtClean="0">
                <a:solidFill>
                  <a:srgbClr val="66FF33"/>
                </a:solidFill>
              </a:rPr>
              <a:t>smoother</a:t>
            </a:r>
            <a:r>
              <a:rPr lang="en-US" dirty="0" smtClean="0"/>
              <a:t> model, often in </a:t>
            </a:r>
            <a:r>
              <a:rPr lang="en-US" dirty="0" smtClean="0">
                <a:solidFill>
                  <a:srgbClr val="66FF33"/>
                </a:solidFill>
              </a:rPr>
              <a:t>faster</a:t>
            </a:r>
            <a:r>
              <a:rPr lang="en-US" dirty="0" smtClean="0"/>
              <a:t> model.	</a:t>
            </a:r>
          </a:p>
          <a:p>
            <a:pPr lvl="2"/>
            <a:r>
              <a:rPr lang="en-US" dirty="0" smtClean="0"/>
              <a:t>I generally use 5~60 s.</a:t>
            </a:r>
          </a:p>
          <a:p>
            <a:pPr lvl="3"/>
            <a:endParaRPr lang="en-US" dirty="0"/>
          </a:p>
          <a:p>
            <a:pPr lvl="2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886980" y="5842337"/>
            <a:ext cx="4257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+mn-lt"/>
              </a:rPr>
              <a:t>Tolman </a:t>
            </a:r>
            <a:r>
              <a:rPr lang="en-US" sz="2000" dirty="0">
                <a:latin typeface="+mn-lt"/>
              </a:rPr>
              <a:t>1992</a:t>
            </a:r>
            <a:r>
              <a:rPr lang="en-US" sz="2000" dirty="0" smtClean="0">
                <a:latin typeface="+mn-lt"/>
              </a:rPr>
              <a:t>: </a:t>
            </a:r>
            <a:r>
              <a:rPr lang="en-US" sz="2000" i="1" dirty="0" smtClean="0">
                <a:latin typeface="+mn-lt"/>
              </a:rPr>
              <a:t>JPO</a:t>
            </a:r>
            <a:r>
              <a:rPr lang="en-US" sz="2000" dirty="0" smtClean="0">
                <a:latin typeface="+mn-lt"/>
              </a:rPr>
              <a:t>.</a:t>
            </a:r>
            <a:r>
              <a:rPr lang="en-US" sz="2000" dirty="0">
                <a:latin typeface="+mn-lt"/>
              </a:rPr>
              <a:t>, </a:t>
            </a:r>
            <a:r>
              <a:rPr lang="en-US" sz="2000" b="1" dirty="0">
                <a:latin typeface="+mn-lt"/>
              </a:rPr>
              <a:t>22</a:t>
            </a:r>
            <a:r>
              <a:rPr lang="en-US" sz="2000" dirty="0">
                <a:latin typeface="+mn-lt"/>
              </a:rPr>
              <a:t>, 1095-1111</a:t>
            </a:r>
            <a:r>
              <a:rPr lang="en-US" sz="2000" dirty="0" smtClean="0">
                <a:latin typeface="+mn-lt"/>
              </a:rPr>
              <a:t>.</a:t>
            </a:r>
          </a:p>
          <a:p>
            <a:pPr algn="r"/>
            <a:r>
              <a:rPr lang="en-US" sz="2000" dirty="0" smtClean="0">
                <a:latin typeface="+mn-lt"/>
              </a:rPr>
              <a:t>Tolman 2002: </a:t>
            </a:r>
            <a:r>
              <a:rPr lang="en-US" sz="2000" i="1" dirty="0" smtClean="0">
                <a:latin typeface="+mn-lt"/>
              </a:rPr>
              <a:t>GAOS,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b="1" dirty="0">
                <a:latin typeface="+mn-lt"/>
              </a:rPr>
              <a:t>8</a:t>
            </a:r>
            <a:r>
              <a:rPr lang="en-US" sz="2000" dirty="0">
                <a:latin typeface="+mn-lt"/>
              </a:rPr>
              <a:t>, 67-83.</a:t>
            </a:r>
          </a:p>
          <a:p>
            <a:pPr algn="r"/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723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Limiters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Simple WAM-3 time limited growth test.</a:t>
            </a:r>
          </a:p>
          <a:p>
            <a:pPr lvl="1"/>
            <a:r>
              <a:rPr lang="en-US" dirty="0" smtClean="0"/>
              <a:t>Old convergent limiter.</a:t>
            </a:r>
          </a:p>
          <a:p>
            <a:pPr lvl="1"/>
            <a:r>
              <a:rPr lang="en-US" dirty="0" smtClean="0"/>
              <a:t>Initial growth strongly influenced even for small Δ</a:t>
            </a:r>
            <a:r>
              <a:rPr lang="en-US" i="1" dirty="0" smtClean="0"/>
              <a:t>t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Convergent solution reproduced by dynamic time step.</a:t>
            </a:r>
          </a:p>
          <a:p>
            <a:pPr lvl="1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524000"/>
            <a:ext cx="4953000" cy="3429000"/>
            <a:chOff x="1371600" y="1524000"/>
            <a:chExt cx="6553200" cy="4343400"/>
          </a:xfrm>
        </p:grpSpPr>
        <p:sp>
          <p:nvSpPr>
            <p:cNvPr id="5" name="Rectangle 4"/>
            <p:cNvSpPr/>
            <p:nvPr/>
          </p:nvSpPr>
          <p:spPr>
            <a:xfrm>
              <a:off x="1371600" y="1524000"/>
              <a:ext cx="6553200" cy="434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6" descr="fi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30350" y="1739900"/>
              <a:ext cx="6083300" cy="397510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28600" y="5638800"/>
            <a:ext cx="5155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CC"/>
                </a:solidFill>
                <a:latin typeface="+mn-lt"/>
              </a:rPr>
              <a:t>What about WAM-4 an SWAN approaches?</a:t>
            </a:r>
          </a:p>
          <a:p>
            <a:r>
              <a:rPr lang="en-US" sz="2000" dirty="0" smtClean="0">
                <a:solidFill>
                  <a:srgbClr val="FFFFCC"/>
                </a:solidFill>
                <a:latin typeface="+mn-lt"/>
              </a:rPr>
              <a:t>Good engineering, but good science?</a:t>
            </a:r>
            <a:endParaRPr lang="en-US" sz="2000" dirty="0">
              <a:solidFill>
                <a:srgbClr val="FFFF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061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3366"/>
      </a:dk1>
      <a:lt1>
        <a:srgbClr val="FFFFFF"/>
      </a:lt1>
      <a:dk2>
        <a:srgbClr val="000000"/>
      </a:dk2>
      <a:lt2>
        <a:srgbClr val="808080"/>
      </a:lt2>
      <a:accent1>
        <a:srgbClr val="00CC00"/>
      </a:accent1>
      <a:accent2>
        <a:srgbClr val="FF33CC"/>
      </a:accent2>
      <a:accent3>
        <a:srgbClr val="FFFFFF"/>
      </a:accent3>
      <a:accent4>
        <a:srgbClr val="002A56"/>
      </a:accent4>
      <a:accent5>
        <a:srgbClr val="AAE2AA"/>
      </a:accent5>
      <a:accent6>
        <a:srgbClr val="E72DB9"/>
      </a:accent6>
      <a:hlink>
        <a:srgbClr val="FF0000"/>
      </a:hlink>
      <a:folHlink>
        <a:srgbClr val="3333CC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2077</TotalTime>
  <Words>1247</Words>
  <Application>Microsoft Macintosh PowerPoint</Application>
  <PresentationFormat>On-screen Show (4:3)</PresentationFormat>
  <Paragraphs>189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Time stepping</vt:lpstr>
      <vt:lpstr>Outline</vt:lpstr>
      <vt:lpstr>Basic time stepping</vt:lpstr>
      <vt:lpstr>Basic time stepping</vt:lpstr>
      <vt:lpstr>Basic time stepping</vt:lpstr>
      <vt:lpstr>Basic time stepping</vt:lpstr>
      <vt:lpstr>Basic time stepping</vt:lpstr>
      <vt:lpstr>Basic time stepping</vt:lpstr>
      <vt:lpstr>Limiters </vt:lpstr>
      <vt:lpstr>Limiters </vt:lpstr>
      <vt:lpstr>Limiters </vt:lpstr>
      <vt:lpstr>Mosaic models</vt:lpstr>
      <vt:lpstr>Swell propagation</vt:lpstr>
      <vt:lpstr>Swell propagation</vt:lpstr>
      <vt:lpstr>Swell propagation</vt:lpstr>
      <vt:lpstr>Hurricane </vt:lpstr>
      <vt:lpstr>Hurricane </vt:lpstr>
      <vt:lpstr>Hurricane </vt:lpstr>
      <vt:lpstr>Output</vt:lpstr>
      <vt:lpstr>The end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HTOLMAN</dc:creator>
  <cp:lastModifiedBy>Hendrik Tolman</cp:lastModifiedBy>
  <cp:revision>70</cp:revision>
  <dcterms:created xsi:type="dcterms:W3CDTF">2003-11-12T20:24:23Z</dcterms:created>
  <dcterms:modified xsi:type="dcterms:W3CDTF">2013-02-11T21:39:21Z</dcterms:modified>
</cp:coreProperties>
</file>