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71" r:id="rId9"/>
    <p:sldId id="272" r:id="rId10"/>
    <p:sldId id="273" r:id="rId11"/>
    <p:sldId id="275" r:id="rId12"/>
    <p:sldId id="286" r:id="rId13"/>
    <p:sldId id="277" r:id="rId14"/>
    <p:sldId id="278" r:id="rId15"/>
    <p:sldId id="281" r:id="rId16"/>
    <p:sldId id="282" r:id="rId17"/>
    <p:sldId id="283" r:id="rId18"/>
    <p:sldId id="266" r:id="rId19"/>
    <p:sldId id="287" r:id="rId20"/>
    <p:sldId id="296" r:id="rId21"/>
    <p:sldId id="288" r:id="rId22"/>
    <p:sldId id="291" r:id="rId23"/>
    <p:sldId id="293" r:id="rId24"/>
    <p:sldId id="294" r:id="rId25"/>
    <p:sldId id="295" r:id="rId26"/>
    <p:sldId id="292" r:id="rId27"/>
    <p:sldId id="265" r:id="rId28"/>
    <p:sldId id="25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0CCFF"/>
    <a:srgbClr val="66FF33"/>
    <a:srgbClr val="FF9933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06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12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78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4.xml"/><Relationship Id="rId12" Type="http://schemas.openxmlformats.org/officeDocument/2006/relationships/slide" Target="slides/slide15.xml"/><Relationship Id="rId13" Type="http://schemas.openxmlformats.org/officeDocument/2006/relationships/slide" Target="slides/slide16.xml"/><Relationship Id="rId14" Type="http://schemas.openxmlformats.org/officeDocument/2006/relationships/slide" Target="slides/slide17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8.xml"/><Relationship Id="rId6" Type="http://schemas.openxmlformats.org/officeDocument/2006/relationships/slide" Target="slides/slide9.xml"/><Relationship Id="rId7" Type="http://schemas.openxmlformats.org/officeDocument/2006/relationships/slide" Target="slides/slide10.xml"/><Relationship Id="rId8" Type="http://schemas.openxmlformats.org/officeDocument/2006/relationships/slide" Target="slides/slide11.xml"/><Relationship Id="rId9" Type="http://schemas.openxmlformats.org/officeDocument/2006/relationships/slide" Target="slides/slide12.xml"/><Relationship Id="rId10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E621E1-9FC8-DE45-B585-ED07CFD5B0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9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6FF1E1-5059-D742-B9B6-22AA75CDFD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20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FF1E1-5059-D742-B9B6-22AA75CDFD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2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6200"/>
            <a:ext cx="19240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6197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60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6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8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0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3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Picture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0" y="6583363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Helvetica" pitchFamily="34" charset="0"/>
                <a:ea typeface="+mn-ea"/>
              </a:rPr>
              <a:t>Version </a:t>
            </a:r>
            <a:r>
              <a:rPr lang="en-US" sz="1200" dirty="0" smtClean="0">
                <a:latin typeface="Helvetica" pitchFamily="34" charset="0"/>
                <a:ea typeface="+mn-ea"/>
              </a:rPr>
              <a:t>1.3, Feb.</a:t>
            </a:r>
            <a:r>
              <a:rPr lang="en-US" sz="1200" baseline="0" dirty="0" smtClean="0">
                <a:latin typeface="Helvetica" pitchFamily="34" charset="0"/>
                <a:ea typeface="+mn-ea"/>
              </a:rPr>
              <a:t> </a:t>
            </a:r>
            <a:r>
              <a:rPr lang="en-US" sz="1200" baseline="0" dirty="0" smtClean="0">
                <a:latin typeface="Helvetica" pitchFamily="34" charset="0"/>
                <a:ea typeface="+mn-ea"/>
              </a:rPr>
              <a:t>2013</a:t>
            </a:r>
            <a:endParaRPr lang="en-US" sz="1200" dirty="0">
              <a:latin typeface="Helvetica" pitchFamily="34" charset="0"/>
              <a:ea typeface="+mn-ea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096000" y="65833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 smtClean="0">
                <a:latin typeface="Helvetica" charset="0"/>
              </a:rPr>
              <a:t>Parallel implementation</a:t>
            </a:r>
            <a:r>
              <a:rPr lang="en-US" sz="1200" baseline="0" dirty="0" smtClean="0">
                <a:latin typeface="Helvetica" charset="0"/>
              </a:rPr>
              <a:t> </a:t>
            </a:r>
            <a:fld id="{AC766E71-78FB-4741-A916-ED8EDC38234B}" type="slidenum">
              <a:rPr lang="en-US" sz="1200" smtClean="0">
                <a:latin typeface="Helvetica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r>
              <a:rPr lang="en-US" sz="1200" dirty="0" smtClean="0">
                <a:latin typeface="Helvetica" charset="0"/>
              </a:rPr>
              <a:t>/28</a:t>
            </a:r>
            <a:endParaRPr lang="en-US" sz="1200" dirty="0">
              <a:latin typeface="Helvetica" charset="0"/>
            </a:endParaRPr>
          </a:p>
        </p:txBody>
      </p:sp>
      <p:grpSp>
        <p:nvGrpSpPr>
          <p:cNvPr id="1031" name="Group 35"/>
          <p:cNvGrpSpPr>
            <a:grpSpLocks/>
          </p:cNvGrpSpPr>
          <p:nvPr userDrawn="1"/>
        </p:nvGrpSpPr>
        <p:grpSpPr bwMode="auto">
          <a:xfrm>
            <a:off x="8229600" y="76200"/>
            <a:ext cx="838200" cy="838200"/>
            <a:chOff x="5064" y="984"/>
            <a:chExt cx="528" cy="528"/>
          </a:xfrm>
        </p:grpSpPr>
        <p:sp>
          <p:nvSpPr>
            <p:cNvPr id="1058" name="Oval 34"/>
            <p:cNvSpPr>
              <a:spLocks noChangeArrowheads="1"/>
            </p:cNvSpPr>
            <p:nvPr userDrawn="1"/>
          </p:nvSpPr>
          <p:spPr bwMode="auto">
            <a:xfrm>
              <a:off x="5064" y="984"/>
              <a:ext cx="528" cy="528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pitchFamily="18" charset="0"/>
                <a:ea typeface="+mn-ea"/>
              </a:endParaRPr>
            </a:p>
          </p:txBody>
        </p:sp>
        <p:pic>
          <p:nvPicPr>
            <p:cNvPr id="1033" name="Picture 33" descr="nws_logo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008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>
            <a:off x="3124200" y="6583363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latin typeface="Helvetica" pitchFamily="34" charset="0"/>
                <a:ea typeface="+mn-ea"/>
              </a:rPr>
              <a:t>WW Winter School 2013</a:t>
            </a:r>
            <a:endParaRPr lang="en-US" sz="1200" dirty="0">
              <a:latin typeface="Helvetica" pitchFamily="34" charset="0"/>
              <a:ea typeface="+mn-ea"/>
            </a:endParaRP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5883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Helvetic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 "/>
        <a:defRPr sz="2400">
          <a:solidFill>
            <a:srgbClr val="FFFF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80000"/>
        <a:buFont typeface="Wingdings" charset="0"/>
        <a:buChar char="l"/>
        <a:defRPr sz="2000">
          <a:solidFill>
            <a:srgbClr val="FFFFC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SzPct val="80000"/>
        <a:buFont typeface="Wingdings 3" charset="0"/>
        <a:buChar char=""/>
        <a:defRPr sz="2000">
          <a:solidFill>
            <a:srgbClr val="FFFFCC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Font typeface="Wingdings 3" charset="0"/>
        <a:buChar char=""/>
        <a:defRPr sz="2000">
          <a:solidFill>
            <a:srgbClr val="FFFFCC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charset="0"/>
        <a:buBlip>
          <a:blip r:embed="rId16"/>
        </a:buBlip>
        <a:defRPr sz="2000">
          <a:solidFill>
            <a:srgbClr val="FFFFCC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Blip>
          <a:blip r:embed="rId16"/>
        </a:buBlip>
        <a:defRPr sz="20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 anchor="b" anchorCtr="1"/>
          <a:lstStyle/>
          <a:p>
            <a:pPr algn="ctr" eaLnBrk="1" hangingPunct="1"/>
            <a:r>
              <a:rPr lang="en-US" sz="3200" dirty="0" smtClean="0">
                <a:latin typeface="Helvetica" charset="0"/>
              </a:rPr>
              <a:t>Parallel implementation</a:t>
            </a:r>
            <a:endParaRPr lang="en-US" sz="3200" dirty="0">
              <a:latin typeface="Helvetica" charset="0"/>
            </a:endParaRP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676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Hendrik Tolman</a:t>
            </a:r>
            <a:endParaRPr lang="en-US" sz="2000" dirty="0">
              <a:latin typeface="Helvetica" charset="0"/>
            </a:endParaRP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143000" y="2590800"/>
            <a:ext cx="6858000" cy="76200"/>
          </a:xfrm>
          <a:prstGeom prst="rect">
            <a:avLst/>
          </a:prstGeom>
          <a:solidFill>
            <a:srgbClr val="00FFFF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76200" y="4876562"/>
            <a:ext cx="3962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400" i="1" dirty="0">
              <a:solidFill>
                <a:srgbClr val="FFFFCC"/>
              </a:solidFill>
              <a:latin typeface="Helvetica" charset="0"/>
            </a:endParaRPr>
          </a:p>
          <a:p>
            <a:pPr eaLnBrk="1" hangingPunct="1"/>
            <a:r>
              <a:rPr lang="en-US" sz="1400" i="1" dirty="0" smtClean="0">
                <a:solidFill>
                  <a:srgbClr val="FFFFCC"/>
                </a:solidFill>
                <a:latin typeface="Helvetica" charset="0"/>
              </a:rPr>
              <a:t>The WAVEWATCH III Team + friends</a:t>
            </a:r>
            <a:endParaRPr lang="en-US" sz="1400" i="1" dirty="0">
              <a:solidFill>
                <a:srgbClr val="FFFFCC"/>
              </a:solidFill>
              <a:latin typeface="Helvetica" charset="0"/>
            </a:endParaRPr>
          </a:p>
          <a:p>
            <a:pPr eaLnBrk="1" hangingPunct="1"/>
            <a:r>
              <a:rPr lang="en-US" sz="1400" i="1" dirty="0" smtClean="0">
                <a:solidFill>
                  <a:srgbClr val="FFFFCC"/>
                </a:solidFill>
                <a:latin typeface="Helvetica" charset="0"/>
              </a:rPr>
              <a:t>Marine </a:t>
            </a:r>
            <a:r>
              <a:rPr lang="en-US" sz="1400" i="1" dirty="0">
                <a:solidFill>
                  <a:srgbClr val="FFFFCC"/>
                </a:solidFill>
                <a:latin typeface="Helvetica" charset="0"/>
              </a:rPr>
              <a:t>Modeling and Analysis Branch</a:t>
            </a:r>
          </a:p>
          <a:p>
            <a:pPr eaLnBrk="1" hangingPunct="1"/>
            <a:r>
              <a:rPr lang="en-US" sz="1400" i="1" dirty="0">
                <a:solidFill>
                  <a:srgbClr val="FFFFCC"/>
                </a:solidFill>
                <a:latin typeface="Helvetica" charset="0"/>
              </a:rPr>
              <a:t>NOAA / NWS / NCEP / EMC</a:t>
            </a:r>
          </a:p>
          <a:p>
            <a:pPr eaLnBrk="1" hangingPunct="1"/>
            <a:endParaRPr lang="en-US" sz="1400" i="1" dirty="0">
              <a:solidFill>
                <a:srgbClr val="FFFFCC"/>
              </a:solidFill>
              <a:latin typeface="Helvetica" charset="0"/>
            </a:endParaRPr>
          </a:p>
          <a:p>
            <a:pPr eaLnBrk="1" hangingPunct="1"/>
            <a:r>
              <a:rPr lang="en-US" sz="1400" i="1" dirty="0" smtClean="0">
                <a:solidFill>
                  <a:srgbClr val="FFFFCC"/>
                </a:solidFill>
                <a:latin typeface="Helvetica" charset="0"/>
              </a:rPr>
              <a:t>NCEP.list.WAVEWATCH@NOAA.gov</a:t>
            </a:r>
          </a:p>
          <a:p>
            <a:pPr eaLnBrk="1" hangingPunct="1"/>
            <a:r>
              <a:rPr lang="en-US" sz="1400" i="1" dirty="0" smtClean="0">
                <a:solidFill>
                  <a:srgbClr val="FFFFCC"/>
                </a:solidFill>
                <a:latin typeface="Helvetica" charset="0"/>
              </a:rPr>
              <a:t>NCEP.list.waves@NOAA.gov</a:t>
            </a:r>
            <a:endParaRPr lang="en-US" dirty="0">
              <a:solidFill>
                <a:srgbClr val="FFFF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48400" y="4114800"/>
            <a:ext cx="2743200" cy="2337296"/>
            <a:chOff x="6248400" y="4114800"/>
            <a:chExt cx="2743200" cy="2337296"/>
          </a:xfrm>
        </p:grpSpPr>
        <p:grpSp>
          <p:nvGrpSpPr>
            <p:cNvPr id="2050" name="Group 19"/>
            <p:cNvGrpSpPr>
              <a:grpSpLocks/>
            </p:cNvGrpSpPr>
            <p:nvPr/>
          </p:nvGrpSpPr>
          <p:grpSpPr bwMode="auto">
            <a:xfrm>
              <a:off x="6477000" y="4114800"/>
              <a:ext cx="2362200" cy="1501775"/>
              <a:chOff x="4118" y="3074"/>
              <a:chExt cx="1488" cy="946"/>
            </a:xfrm>
          </p:grpSpPr>
          <p:sp>
            <p:nvSpPr>
              <p:cNvPr id="2055" name="Oval 18"/>
              <p:cNvSpPr>
                <a:spLocks noChangeArrowheads="1"/>
              </p:cNvSpPr>
              <p:nvPr/>
            </p:nvSpPr>
            <p:spPr bwMode="auto">
              <a:xfrm>
                <a:off x="4118" y="3074"/>
                <a:ext cx="1488" cy="946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pic>
            <p:nvPicPr>
              <p:cNvPr id="2056" name="Picture 14" descr="ncep_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3" y="3131"/>
                <a:ext cx="1405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047" y="5994896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715000"/>
              <a:ext cx="274320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ww3_shel</a:t>
            </a: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Time splitting / Fractional steps.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Separate treatment of :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/>
            <a:r>
              <a:rPr lang="en-US" dirty="0" smtClean="0"/>
              <a:t>physics (local),</a:t>
            </a:r>
          </a:p>
          <a:p>
            <a:pPr lvl="1"/>
            <a:r>
              <a:rPr lang="en-US" dirty="0" smtClean="0"/>
              <a:t>local propagation effects (change of direction or frequency),</a:t>
            </a:r>
          </a:p>
          <a:p>
            <a:pPr lvl="1"/>
            <a:r>
              <a:rPr lang="en-US" dirty="0" smtClean="0"/>
              <a:t>spatial propagation.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step consecutively operates on small subsets of data.</a:t>
            </a:r>
          </a:p>
          <a:p>
            <a:endParaRPr lang="en-US" dirty="0" smtClean="0"/>
          </a:p>
          <a:p>
            <a:r>
              <a:rPr lang="en-US" dirty="0" smtClean="0"/>
              <a:t>Entire model in core, memory requirements less than twice that of storing single state.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ww3_shel</a:t>
            </a:r>
            <a:endParaRPr lang="en-US" dirty="0">
              <a:solidFill>
                <a:srgbClr val="00007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70516" y="3200400"/>
            <a:ext cx="3200400" cy="2971800"/>
            <a:chOff x="1270516" y="3200400"/>
            <a:chExt cx="3200400" cy="2971800"/>
          </a:xfrm>
        </p:grpSpPr>
        <p:sp>
          <p:nvSpPr>
            <p:cNvPr id="246" name="Rectangle 245"/>
            <p:cNvSpPr/>
            <p:nvPr/>
          </p:nvSpPr>
          <p:spPr>
            <a:xfrm>
              <a:off x="1270516" y="3200400"/>
              <a:ext cx="32004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276350" y="3200400"/>
              <a:ext cx="2974975" cy="2743200"/>
              <a:chOff x="799" y="1998"/>
              <a:chExt cx="1874" cy="1728"/>
            </a:xfrm>
          </p:grpSpPr>
          <p:grpSp>
            <p:nvGrpSpPr>
              <p:cNvPr id="60423" name="Group 7"/>
              <p:cNvGrpSpPr>
                <a:grpSpLocks/>
              </p:cNvGrpSpPr>
              <p:nvPr/>
            </p:nvGrpSpPr>
            <p:grpSpPr bwMode="auto">
              <a:xfrm>
                <a:off x="799" y="1998"/>
                <a:ext cx="1874" cy="1728"/>
                <a:chOff x="799" y="1998"/>
                <a:chExt cx="1874" cy="1728"/>
              </a:xfrm>
            </p:grpSpPr>
            <p:sp>
              <p:nvSpPr>
                <p:cNvPr id="60424" name="Freeform 8"/>
                <p:cNvSpPr>
                  <a:spLocks noChangeArrowheads="1"/>
                </p:cNvSpPr>
                <p:nvPr/>
              </p:nvSpPr>
              <p:spPr bwMode="auto">
                <a:xfrm>
                  <a:off x="1877" y="2950"/>
                  <a:ext cx="281" cy="281"/>
                </a:xfrm>
                <a:custGeom>
                  <a:avLst/>
                  <a:gdLst>
                    <a:gd name="T0" fmla="*/ 231 w 281"/>
                    <a:gd name="T1" fmla="*/ 21 h 281"/>
                    <a:gd name="T2" fmla="*/ 217 w 281"/>
                    <a:gd name="T3" fmla="*/ 21 h 281"/>
                    <a:gd name="T4" fmla="*/ 195 w 281"/>
                    <a:gd name="T5" fmla="*/ 21 h 281"/>
                    <a:gd name="T6" fmla="*/ 173 w 281"/>
                    <a:gd name="T7" fmla="*/ 14 h 281"/>
                    <a:gd name="T8" fmla="*/ 151 w 281"/>
                    <a:gd name="T9" fmla="*/ 14 h 281"/>
                    <a:gd name="T10" fmla="*/ 137 w 281"/>
                    <a:gd name="T11" fmla="*/ 7 h 281"/>
                    <a:gd name="T12" fmla="*/ 123 w 281"/>
                    <a:gd name="T13" fmla="*/ 0 h 281"/>
                    <a:gd name="T14" fmla="*/ 108 w 281"/>
                    <a:gd name="T15" fmla="*/ 0 h 281"/>
                    <a:gd name="T16" fmla="*/ 93 w 281"/>
                    <a:gd name="T17" fmla="*/ 0 h 281"/>
                    <a:gd name="T18" fmla="*/ 79 w 281"/>
                    <a:gd name="T19" fmla="*/ 0 h 281"/>
                    <a:gd name="T20" fmla="*/ 65 w 281"/>
                    <a:gd name="T21" fmla="*/ 0 h 281"/>
                    <a:gd name="T22" fmla="*/ 50 w 281"/>
                    <a:gd name="T23" fmla="*/ 0 h 281"/>
                    <a:gd name="T24" fmla="*/ 36 w 281"/>
                    <a:gd name="T25" fmla="*/ 0 h 281"/>
                    <a:gd name="T26" fmla="*/ 21 w 281"/>
                    <a:gd name="T27" fmla="*/ 7 h 281"/>
                    <a:gd name="T28" fmla="*/ 7 w 281"/>
                    <a:gd name="T29" fmla="*/ 14 h 281"/>
                    <a:gd name="T30" fmla="*/ 0 w 281"/>
                    <a:gd name="T31" fmla="*/ 29 h 281"/>
                    <a:gd name="T32" fmla="*/ 0 w 281"/>
                    <a:gd name="T33" fmla="*/ 43 h 281"/>
                    <a:gd name="T34" fmla="*/ 0 w 281"/>
                    <a:gd name="T35" fmla="*/ 57 h 281"/>
                    <a:gd name="T36" fmla="*/ 0 w 281"/>
                    <a:gd name="T37" fmla="*/ 72 h 281"/>
                    <a:gd name="T38" fmla="*/ 0 w 281"/>
                    <a:gd name="T39" fmla="*/ 86 h 281"/>
                    <a:gd name="T40" fmla="*/ 0 w 281"/>
                    <a:gd name="T41" fmla="*/ 101 h 281"/>
                    <a:gd name="T42" fmla="*/ 0 w 281"/>
                    <a:gd name="T43" fmla="*/ 115 h 281"/>
                    <a:gd name="T44" fmla="*/ 0 w 281"/>
                    <a:gd name="T45" fmla="*/ 130 h 281"/>
                    <a:gd name="T46" fmla="*/ 0 w 281"/>
                    <a:gd name="T47" fmla="*/ 144 h 281"/>
                    <a:gd name="T48" fmla="*/ 0 w 281"/>
                    <a:gd name="T49" fmla="*/ 158 h 281"/>
                    <a:gd name="T50" fmla="*/ 7 w 281"/>
                    <a:gd name="T51" fmla="*/ 173 h 281"/>
                    <a:gd name="T52" fmla="*/ 14 w 281"/>
                    <a:gd name="T53" fmla="*/ 180 h 281"/>
                    <a:gd name="T54" fmla="*/ 21 w 281"/>
                    <a:gd name="T55" fmla="*/ 187 h 281"/>
                    <a:gd name="T56" fmla="*/ 36 w 281"/>
                    <a:gd name="T57" fmla="*/ 195 h 281"/>
                    <a:gd name="T58" fmla="*/ 43 w 281"/>
                    <a:gd name="T59" fmla="*/ 202 h 281"/>
                    <a:gd name="T60" fmla="*/ 58 w 281"/>
                    <a:gd name="T61" fmla="*/ 202 h 281"/>
                    <a:gd name="T62" fmla="*/ 72 w 281"/>
                    <a:gd name="T63" fmla="*/ 209 h 281"/>
                    <a:gd name="T64" fmla="*/ 79 w 281"/>
                    <a:gd name="T65" fmla="*/ 217 h 281"/>
                    <a:gd name="T66" fmla="*/ 86 w 281"/>
                    <a:gd name="T67" fmla="*/ 223 h 281"/>
                    <a:gd name="T68" fmla="*/ 93 w 281"/>
                    <a:gd name="T69" fmla="*/ 230 h 281"/>
                    <a:gd name="T70" fmla="*/ 101 w 281"/>
                    <a:gd name="T71" fmla="*/ 245 h 281"/>
                    <a:gd name="T72" fmla="*/ 108 w 281"/>
                    <a:gd name="T73" fmla="*/ 252 h 281"/>
                    <a:gd name="T74" fmla="*/ 115 w 281"/>
                    <a:gd name="T75" fmla="*/ 260 h 281"/>
                    <a:gd name="T76" fmla="*/ 123 w 281"/>
                    <a:gd name="T77" fmla="*/ 274 h 281"/>
                    <a:gd name="T78" fmla="*/ 130 w 281"/>
                    <a:gd name="T79" fmla="*/ 281 h 281"/>
                    <a:gd name="T80" fmla="*/ 145 w 281"/>
                    <a:gd name="T81" fmla="*/ 281 h 281"/>
                    <a:gd name="T82" fmla="*/ 158 w 281"/>
                    <a:gd name="T83" fmla="*/ 281 h 281"/>
                    <a:gd name="T84" fmla="*/ 180 w 281"/>
                    <a:gd name="T85" fmla="*/ 274 h 281"/>
                    <a:gd name="T86" fmla="*/ 195 w 281"/>
                    <a:gd name="T87" fmla="*/ 267 h 281"/>
                    <a:gd name="T88" fmla="*/ 202 w 281"/>
                    <a:gd name="T89" fmla="*/ 260 h 281"/>
                    <a:gd name="T90" fmla="*/ 217 w 281"/>
                    <a:gd name="T91" fmla="*/ 252 h 281"/>
                    <a:gd name="T92" fmla="*/ 231 w 281"/>
                    <a:gd name="T93" fmla="*/ 252 h 281"/>
                    <a:gd name="T94" fmla="*/ 238 w 281"/>
                    <a:gd name="T95" fmla="*/ 245 h 281"/>
                    <a:gd name="T96" fmla="*/ 253 w 281"/>
                    <a:gd name="T97" fmla="*/ 238 h 281"/>
                    <a:gd name="T98" fmla="*/ 253 w 281"/>
                    <a:gd name="T99" fmla="*/ 223 h 281"/>
                    <a:gd name="T100" fmla="*/ 260 w 281"/>
                    <a:gd name="T101" fmla="*/ 217 h 281"/>
                    <a:gd name="T102" fmla="*/ 267 w 281"/>
                    <a:gd name="T103" fmla="*/ 209 h 281"/>
                    <a:gd name="T104" fmla="*/ 274 w 281"/>
                    <a:gd name="T105" fmla="*/ 202 h 281"/>
                    <a:gd name="T106" fmla="*/ 274 w 281"/>
                    <a:gd name="T107" fmla="*/ 187 h 281"/>
                    <a:gd name="T108" fmla="*/ 281 w 281"/>
                    <a:gd name="T109" fmla="*/ 180 h 281"/>
                    <a:gd name="T110" fmla="*/ 281 w 281"/>
                    <a:gd name="T111" fmla="*/ 165 h 281"/>
                    <a:gd name="T112" fmla="*/ 281 w 281"/>
                    <a:gd name="T113" fmla="*/ 151 h 281"/>
                    <a:gd name="T114" fmla="*/ 281 w 281"/>
                    <a:gd name="T115" fmla="*/ 137 h 281"/>
                    <a:gd name="T116" fmla="*/ 281 w 281"/>
                    <a:gd name="T117" fmla="*/ 122 h 281"/>
                    <a:gd name="T118" fmla="*/ 281 w 281"/>
                    <a:gd name="T119" fmla="*/ 108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1" h="281">
                      <a:moveTo>
                        <a:pt x="228" y="70"/>
                      </a:moveTo>
                      <a:lnTo>
                        <a:pt x="231" y="21"/>
                      </a:lnTo>
                      <a:lnTo>
                        <a:pt x="223" y="21"/>
                      </a:lnTo>
                      <a:lnTo>
                        <a:pt x="217" y="21"/>
                      </a:lnTo>
                      <a:lnTo>
                        <a:pt x="202" y="21"/>
                      </a:lnTo>
                      <a:lnTo>
                        <a:pt x="195" y="21"/>
                      </a:lnTo>
                      <a:lnTo>
                        <a:pt x="188" y="21"/>
                      </a:lnTo>
                      <a:lnTo>
                        <a:pt x="173" y="14"/>
                      </a:lnTo>
                      <a:lnTo>
                        <a:pt x="158" y="14"/>
                      </a:lnTo>
                      <a:lnTo>
                        <a:pt x="151" y="14"/>
                      </a:lnTo>
                      <a:lnTo>
                        <a:pt x="145" y="7"/>
                      </a:lnTo>
                      <a:lnTo>
                        <a:pt x="137" y="7"/>
                      </a:lnTo>
                      <a:lnTo>
                        <a:pt x="130" y="0"/>
                      </a:lnTo>
                      <a:lnTo>
                        <a:pt x="123" y="0"/>
                      </a:lnTo>
                      <a:lnTo>
                        <a:pt x="115" y="0"/>
                      </a:lnTo>
                      <a:lnTo>
                        <a:pt x="108" y="0"/>
                      </a:lnTo>
                      <a:lnTo>
                        <a:pt x="101" y="0"/>
                      </a:lnTo>
                      <a:lnTo>
                        <a:pt x="93" y="0"/>
                      </a:lnTo>
                      <a:lnTo>
                        <a:pt x="86" y="0"/>
                      </a:lnTo>
                      <a:lnTo>
                        <a:pt x="79" y="0"/>
                      </a:lnTo>
                      <a:lnTo>
                        <a:pt x="72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29" y="7"/>
                      </a:lnTo>
                      <a:lnTo>
                        <a:pt x="21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0" y="65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0" y="115"/>
                      </a:lnTo>
                      <a:lnTo>
                        <a:pt x="0" y="122"/>
                      </a:lnTo>
                      <a:lnTo>
                        <a:pt x="0" y="130"/>
                      </a:lnTo>
                      <a:lnTo>
                        <a:pt x="0" y="137"/>
                      </a:lnTo>
                      <a:lnTo>
                        <a:pt x="0" y="144"/>
                      </a:lnTo>
                      <a:lnTo>
                        <a:pt x="0" y="151"/>
                      </a:lnTo>
                      <a:lnTo>
                        <a:pt x="0" y="158"/>
                      </a:lnTo>
                      <a:lnTo>
                        <a:pt x="7" y="165"/>
                      </a:lnTo>
                      <a:lnTo>
                        <a:pt x="7" y="173"/>
                      </a:lnTo>
                      <a:lnTo>
                        <a:pt x="14" y="173"/>
                      </a:lnTo>
                      <a:lnTo>
                        <a:pt x="14" y="180"/>
                      </a:lnTo>
                      <a:lnTo>
                        <a:pt x="21" y="180"/>
                      </a:lnTo>
                      <a:lnTo>
                        <a:pt x="21" y="187"/>
                      </a:lnTo>
                      <a:lnTo>
                        <a:pt x="29" y="187"/>
                      </a:lnTo>
                      <a:lnTo>
                        <a:pt x="36" y="195"/>
                      </a:lnTo>
                      <a:lnTo>
                        <a:pt x="43" y="195"/>
                      </a:lnTo>
                      <a:lnTo>
                        <a:pt x="43" y="202"/>
                      </a:lnTo>
                      <a:lnTo>
                        <a:pt x="50" y="202"/>
                      </a:lnTo>
                      <a:lnTo>
                        <a:pt x="58" y="202"/>
                      </a:lnTo>
                      <a:lnTo>
                        <a:pt x="65" y="209"/>
                      </a:lnTo>
                      <a:lnTo>
                        <a:pt x="72" y="209"/>
                      </a:lnTo>
                      <a:lnTo>
                        <a:pt x="79" y="209"/>
                      </a:lnTo>
                      <a:lnTo>
                        <a:pt x="79" y="217"/>
                      </a:lnTo>
                      <a:lnTo>
                        <a:pt x="86" y="217"/>
                      </a:lnTo>
                      <a:lnTo>
                        <a:pt x="86" y="223"/>
                      </a:lnTo>
                      <a:lnTo>
                        <a:pt x="93" y="223"/>
                      </a:lnTo>
                      <a:lnTo>
                        <a:pt x="93" y="230"/>
                      </a:lnTo>
                      <a:lnTo>
                        <a:pt x="101" y="238"/>
                      </a:lnTo>
                      <a:lnTo>
                        <a:pt x="101" y="245"/>
                      </a:lnTo>
                      <a:lnTo>
                        <a:pt x="108" y="245"/>
                      </a:lnTo>
                      <a:lnTo>
                        <a:pt x="108" y="252"/>
                      </a:lnTo>
                      <a:lnTo>
                        <a:pt x="108" y="260"/>
                      </a:lnTo>
                      <a:lnTo>
                        <a:pt x="115" y="260"/>
                      </a:lnTo>
                      <a:lnTo>
                        <a:pt x="115" y="267"/>
                      </a:lnTo>
                      <a:lnTo>
                        <a:pt x="123" y="274"/>
                      </a:lnTo>
                      <a:lnTo>
                        <a:pt x="123" y="281"/>
                      </a:lnTo>
                      <a:lnTo>
                        <a:pt x="130" y="281"/>
                      </a:lnTo>
                      <a:lnTo>
                        <a:pt x="137" y="281"/>
                      </a:lnTo>
                      <a:lnTo>
                        <a:pt x="145" y="281"/>
                      </a:lnTo>
                      <a:lnTo>
                        <a:pt x="151" y="281"/>
                      </a:lnTo>
                      <a:lnTo>
                        <a:pt x="158" y="281"/>
                      </a:lnTo>
                      <a:lnTo>
                        <a:pt x="173" y="274"/>
                      </a:lnTo>
                      <a:lnTo>
                        <a:pt x="180" y="274"/>
                      </a:lnTo>
                      <a:lnTo>
                        <a:pt x="188" y="267"/>
                      </a:lnTo>
                      <a:lnTo>
                        <a:pt x="195" y="267"/>
                      </a:lnTo>
                      <a:lnTo>
                        <a:pt x="202" y="267"/>
                      </a:lnTo>
                      <a:lnTo>
                        <a:pt x="202" y="260"/>
                      </a:lnTo>
                      <a:lnTo>
                        <a:pt x="209" y="252"/>
                      </a:lnTo>
                      <a:lnTo>
                        <a:pt x="217" y="252"/>
                      </a:lnTo>
                      <a:lnTo>
                        <a:pt x="223" y="252"/>
                      </a:lnTo>
                      <a:lnTo>
                        <a:pt x="231" y="252"/>
                      </a:lnTo>
                      <a:lnTo>
                        <a:pt x="231" y="245"/>
                      </a:lnTo>
                      <a:lnTo>
                        <a:pt x="238" y="245"/>
                      </a:lnTo>
                      <a:lnTo>
                        <a:pt x="245" y="238"/>
                      </a:lnTo>
                      <a:lnTo>
                        <a:pt x="253" y="238"/>
                      </a:lnTo>
                      <a:lnTo>
                        <a:pt x="253" y="230"/>
                      </a:lnTo>
                      <a:lnTo>
                        <a:pt x="253" y="223"/>
                      </a:lnTo>
                      <a:lnTo>
                        <a:pt x="260" y="223"/>
                      </a:lnTo>
                      <a:lnTo>
                        <a:pt x="260" y="217"/>
                      </a:lnTo>
                      <a:lnTo>
                        <a:pt x="267" y="217"/>
                      </a:lnTo>
                      <a:lnTo>
                        <a:pt x="267" y="209"/>
                      </a:lnTo>
                      <a:lnTo>
                        <a:pt x="274" y="209"/>
                      </a:lnTo>
                      <a:lnTo>
                        <a:pt x="274" y="202"/>
                      </a:lnTo>
                      <a:lnTo>
                        <a:pt x="274" y="195"/>
                      </a:lnTo>
                      <a:lnTo>
                        <a:pt x="274" y="187"/>
                      </a:lnTo>
                      <a:lnTo>
                        <a:pt x="281" y="187"/>
                      </a:lnTo>
                      <a:lnTo>
                        <a:pt x="281" y="180"/>
                      </a:lnTo>
                      <a:lnTo>
                        <a:pt x="281" y="173"/>
                      </a:lnTo>
                      <a:lnTo>
                        <a:pt x="281" y="165"/>
                      </a:lnTo>
                      <a:lnTo>
                        <a:pt x="281" y="158"/>
                      </a:lnTo>
                      <a:lnTo>
                        <a:pt x="281" y="151"/>
                      </a:lnTo>
                      <a:lnTo>
                        <a:pt x="281" y="144"/>
                      </a:lnTo>
                      <a:lnTo>
                        <a:pt x="281" y="137"/>
                      </a:lnTo>
                      <a:lnTo>
                        <a:pt x="281" y="130"/>
                      </a:lnTo>
                      <a:lnTo>
                        <a:pt x="281" y="122"/>
                      </a:lnTo>
                      <a:lnTo>
                        <a:pt x="281" y="115"/>
                      </a:lnTo>
                      <a:lnTo>
                        <a:pt x="281" y="108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60425" name="Freeform 9"/>
                <p:cNvSpPr>
                  <a:spLocks noChangeArrowheads="1"/>
                </p:cNvSpPr>
                <p:nvPr/>
              </p:nvSpPr>
              <p:spPr bwMode="auto">
                <a:xfrm>
                  <a:off x="867" y="2082"/>
                  <a:ext cx="859" cy="1444"/>
                </a:xfrm>
                <a:custGeom>
                  <a:avLst/>
                  <a:gdLst>
                    <a:gd name="T0" fmla="*/ 838 w 859"/>
                    <a:gd name="T1" fmla="*/ 79 h 1444"/>
                    <a:gd name="T2" fmla="*/ 859 w 859"/>
                    <a:gd name="T3" fmla="*/ 151 h 1444"/>
                    <a:gd name="T4" fmla="*/ 859 w 859"/>
                    <a:gd name="T5" fmla="*/ 217 h 1444"/>
                    <a:gd name="T6" fmla="*/ 859 w 859"/>
                    <a:gd name="T7" fmla="*/ 282 h 1444"/>
                    <a:gd name="T8" fmla="*/ 838 w 859"/>
                    <a:gd name="T9" fmla="*/ 346 h 1444"/>
                    <a:gd name="T10" fmla="*/ 794 w 859"/>
                    <a:gd name="T11" fmla="*/ 382 h 1444"/>
                    <a:gd name="T12" fmla="*/ 736 w 859"/>
                    <a:gd name="T13" fmla="*/ 404 h 1444"/>
                    <a:gd name="T14" fmla="*/ 671 w 859"/>
                    <a:gd name="T15" fmla="*/ 419 h 1444"/>
                    <a:gd name="T16" fmla="*/ 606 w 859"/>
                    <a:gd name="T17" fmla="*/ 441 h 1444"/>
                    <a:gd name="T18" fmla="*/ 548 w 859"/>
                    <a:gd name="T19" fmla="*/ 484 h 1444"/>
                    <a:gd name="T20" fmla="*/ 505 w 859"/>
                    <a:gd name="T21" fmla="*/ 541 h 1444"/>
                    <a:gd name="T22" fmla="*/ 483 w 859"/>
                    <a:gd name="T23" fmla="*/ 592 h 1444"/>
                    <a:gd name="T24" fmla="*/ 461 w 859"/>
                    <a:gd name="T25" fmla="*/ 643 h 1444"/>
                    <a:gd name="T26" fmla="*/ 448 w 859"/>
                    <a:gd name="T27" fmla="*/ 693 h 1444"/>
                    <a:gd name="T28" fmla="*/ 440 w 859"/>
                    <a:gd name="T29" fmla="*/ 751 h 1444"/>
                    <a:gd name="T30" fmla="*/ 440 w 859"/>
                    <a:gd name="T31" fmla="*/ 816 h 1444"/>
                    <a:gd name="T32" fmla="*/ 440 w 859"/>
                    <a:gd name="T33" fmla="*/ 888 h 1444"/>
                    <a:gd name="T34" fmla="*/ 440 w 859"/>
                    <a:gd name="T35" fmla="*/ 953 h 1444"/>
                    <a:gd name="T36" fmla="*/ 426 w 859"/>
                    <a:gd name="T37" fmla="*/ 1011 h 1444"/>
                    <a:gd name="T38" fmla="*/ 411 w 859"/>
                    <a:gd name="T39" fmla="*/ 1075 h 1444"/>
                    <a:gd name="T40" fmla="*/ 375 w 859"/>
                    <a:gd name="T41" fmla="*/ 1119 h 1444"/>
                    <a:gd name="T42" fmla="*/ 317 w 859"/>
                    <a:gd name="T43" fmla="*/ 1169 h 1444"/>
                    <a:gd name="T44" fmla="*/ 281 w 859"/>
                    <a:gd name="T45" fmla="*/ 1206 h 1444"/>
                    <a:gd name="T46" fmla="*/ 245 w 859"/>
                    <a:gd name="T47" fmla="*/ 1242 h 1444"/>
                    <a:gd name="T48" fmla="*/ 209 w 859"/>
                    <a:gd name="T49" fmla="*/ 1278 h 1444"/>
                    <a:gd name="T50" fmla="*/ 166 w 859"/>
                    <a:gd name="T51" fmla="*/ 1307 h 1444"/>
                    <a:gd name="T52" fmla="*/ 123 w 859"/>
                    <a:gd name="T53" fmla="*/ 1350 h 1444"/>
                    <a:gd name="T54" fmla="*/ 79 w 859"/>
                    <a:gd name="T55" fmla="*/ 1379 h 1444"/>
                    <a:gd name="T56" fmla="*/ 43 w 859"/>
                    <a:gd name="T57" fmla="*/ 1415 h 1444"/>
                    <a:gd name="T58" fmla="*/ 21 w 859"/>
                    <a:gd name="T59" fmla="*/ 1422 h 1444"/>
                    <a:gd name="T60" fmla="*/ 21 w 859"/>
                    <a:gd name="T61" fmla="*/ 1357 h 1444"/>
                    <a:gd name="T62" fmla="*/ 28 w 859"/>
                    <a:gd name="T63" fmla="*/ 1285 h 1444"/>
                    <a:gd name="T64" fmla="*/ 28 w 859"/>
                    <a:gd name="T65" fmla="*/ 1220 h 1444"/>
                    <a:gd name="T66" fmla="*/ 28 w 859"/>
                    <a:gd name="T67" fmla="*/ 1155 h 1444"/>
                    <a:gd name="T68" fmla="*/ 28 w 859"/>
                    <a:gd name="T69" fmla="*/ 1090 h 1444"/>
                    <a:gd name="T70" fmla="*/ 28 w 859"/>
                    <a:gd name="T71" fmla="*/ 1011 h 1444"/>
                    <a:gd name="T72" fmla="*/ 28 w 859"/>
                    <a:gd name="T73" fmla="*/ 931 h 1444"/>
                    <a:gd name="T74" fmla="*/ 21 w 859"/>
                    <a:gd name="T75" fmla="*/ 866 h 1444"/>
                    <a:gd name="T76" fmla="*/ 21 w 859"/>
                    <a:gd name="T77" fmla="*/ 794 h 1444"/>
                    <a:gd name="T78" fmla="*/ 7 w 859"/>
                    <a:gd name="T79" fmla="*/ 729 h 1444"/>
                    <a:gd name="T80" fmla="*/ 0 w 859"/>
                    <a:gd name="T81" fmla="*/ 671 h 1444"/>
                    <a:gd name="T82" fmla="*/ 0 w 859"/>
                    <a:gd name="T83" fmla="*/ 607 h 1444"/>
                    <a:gd name="T84" fmla="*/ 0 w 859"/>
                    <a:gd name="T85" fmla="*/ 535 h 1444"/>
                    <a:gd name="T86" fmla="*/ 0 w 859"/>
                    <a:gd name="T87" fmla="*/ 469 h 1444"/>
                    <a:gd name="T88" fmla="*/ 0 w 859"/>
                    <a:gd name="T89" fmla="*/ 397 h 1444"/>
                    <a:gd name="T90" fmla="*/ 7 w 859"/>
                    <a:gd name="T91" fmla="*/ 339 h 1444"/>
                    <a:gd name="T92" fmla="*/ 14 w 859"/>
                    <a:gd name="T93" fmla="*/ 274 h 1444"/>
                    <a:gd name="T94" fmla="*/ 14 w 859"/>
                    <a:gd name="T95" fmla="*/ 210 h 1444"/>
                    <a:gd name="T96" fmla="*/ 21 w 859"/>
                    <a:gd name="T97" fmla="*/ 138 h 1444"/>
                    <a:gd name="T98" fmla="*/ 21 w 859"/>
                    <a:gd name="T99" fmla="*/ 73 h 1444"/>
                    <a:gd name="T100" fmla="*/ 43 w 859"/>
                    <a:gd name="T101" fmla="*/ 22 h 1444"/>
                    <a:gd name="T102" fmla="*/ 115 w 859"/>
                    <a:gd name="T103" fmla="*/ 0 h 1444"/>
                    <a:gd name="T104" fmla="*/ 188 w 859"/>
                    <a:gd name="T105" fmla="*/ 0 h 1444"/>
                    <a:gd name="T106" fmla="*/ 281 w 859"/>
                    <a:gd name="T107" fmla="*/ 0 h 1444"/>
                    <a:gd name="T108" fmla="*/ 389 w 859"/>
                    <a:gd name="T109" fmla="*/ 0 h 1444"/>
                    <a:gd name="T110" fmla="*/ 491 w 859"/>
                    <a:gd name="T111" fmla="*/ 7 h 1444"/>
                    <a:gd name="T112" fmla="*/ 606 w 859"/>
                    <a:gd name="T113" fmla="*/ 7 h 1444"/>
                    <a:gd name="T114" fmla="*/ 693 w 859"/>
                    <a:gd name="T115" fmla="*/ 7 h 1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59" h="1444">
                      <a:moveTo>
                        <a:pt x="740" y="46"/>
                      </a:moveTo>
                      <a:lnTo>
                        <a:pt x="765" y="0"/>
                      </a:lnTo>
                      <a:lnTo>
                        <a:pt x="772" y="7"/>
                      </a:lnTo>
                      <a:lnTo>
                        <a:pt x="801" y="36"/>
                      </a:lnTo>
                      <a:lnTo>
                        <a:pt x="816" y="43"/>
                      </a:lnTo>
                      <a:lnTo>
                        <a:pt x="823" y="58"/>
                      </a:lnTo>
                      <a:lnTo>
                        <a:pt x="823" y="65"/>
                      </a:lnTo>
                      <a:lnTo>
                        <a:pt x="829" y="73"/>
                      </a:lnTo>
                      <a:lnTo>
                        <a:pt x="838" y="79"/>
                      </a:lnTo>
                      <a:lnTo>
                        <a:pt x="838" y="86"/>
                      </a:lnTo>
                      <a:lnTo>
                        <a:pt x="838" y="94"/>
                      </a:lnTo>
                      <a:lnTo>
                        <a:pt x="844" y="101"/>
                      </a:lnTo>
                      <a:lnTo>
                        <a:pt x="844" y="108"/>
                      </a:lnTo>
                      <a:lnTo>
                        <a:pt x="844" y="116"/>
                      </a:lnTo>
                      <a:lnTo>
                        <a:pt x="844" y="123"/>
                      </a:lnTo>
                      <a:lnTo>
                        <a:pt x="851" y="138"/>
                      </a:lnTo>
                      <a:lnTo>
                        <a:pt x="851" y="145"/>
                      </a:lnTo>
                      <a:lnTo>
                        <a:pt x="859" y="151"/>
                      </a:lnTo>
                      <a:lnTo>
                        <a:pt x="859" y="159"/>
                      </a:lnTo>
                      <a:lnTo>
                        <a:pt x="859" y="166"/>
                      </a:lnTo>
                      <a:lnTo>
                        <a:pt x="859" y="173"/>
                      </a:lnTo>
                      <a:lnTo>
                        <a:pt x="859" y="181"/>
                      </a:lnTo>
                      <a:lnTo>
                        <a:pt x="859" y="188"/>
                      </a:lnTo>
                      <a:lnTo>
                        <a:pt x="859" y="195"/>
                      </a:lnTo>
                      <a:lnTo>
                        <a:pt x="859" y="202"/>
                      </a:lnTo>
                      <a:lnTo>
                        <a:pt x="859" y="210"/>
                      </a:lnTo>
                      <a:lnTo>
                        <a:pt x="859" y="217"/>
                      </a:lnTo>
                      <a:lnTo>
                        <a:pt x="859" y="224"/>
                      </a:lnTo>
                      <a:lnTo>
                        <a:pt x="859" y="231"/>
                      </a:lnTo>
                      <a:lnTo>
                        <a:pt x="859" y="238"/>
                      </a:lnTo>
                      <a:lnTo>
                        <a:pt x="859" y="246"/>
                      </a:lnTo>
                      <a:lnTo>
                        <a:pt x="859" y="253"/>
                      </a:lnTo>
                      <a:lnTo>
                        <a:pt x="859" y="260"/>
                      </a:lnTo>
                      <a:lnTo>
                        <a:pt x="859" y="267"/>
                      </a:lnTo>
                      <a:lnTo>
                        <a:pt x="859" y="274"/>
                      </a:lnTo>
                      <a:lnTo>
                        <a:pt x="859" y="282"/>
                      </a:lnTo>
                      <a:lnTo>
                        <a:pt x="851" y="289"/>
                      </a:lnTo>
                      <a:lnTo>
                        <a:pt x="851" y="296"/>
                      </a:lnTo>
                      <a:lnTo>
                        <a:pt x="851" y="303"/>
                      </a:lnTo>
                      <a:lnTo>
                        <a:pt x="844" y="310"/>
                      </a:lnTo>
                      <a:lnTo>
                        <a:pt x="844" y="318"/>
                      </a:lnTo>
                      <a:lnTo>
                        <a:pt x="844" y="325"/>
                      </a:lnTo>
                      <a:lnTo>
                        <a:pt x="838" y="332"/>
                      </a:lnTo>
                      <a:lnTo>
                        <a:pt x="838" y="339"/>
                      </a:lnTo>
                      <a:lnTo>
                        <a:pt x="838" y="346"/>
                      </a:lnTo>
                      <a:lnTo>
                        <a:pt x="829" y="346"/>
                      </a:lnTo>
                      <a:lnTo>
                        <a:pt x="829" y="354"/>
                      </a:lnTo>
                      <a:lnTo>
                        <a:pt x="823" y="354"/>
                      </a:lnTo>
                      <a:lnTo>
                        <a:pt x="823" y="361"/>
                      </a:lnTo>
                      <a:lnTo>
                        <a:pt x="823" y="368"/>
                      </a:lnTo>
                      <a:lnTo>
                        <a:pt x="816" y="368"/>
                      </a:lnTo>
                      <a:lnTo>
                        <a:pt x="808" y="376"/>
                      </a:lnTo>
                      <a:lnTo>
                        <a:pt x="801" y="376"/>
                      </a:lnTo>
                      <a:lnTo>
                        <a:pt x="794" y="382"/>
                      </a:lnTo>
                      <a:lnTo>
                        <a:pt x="786" y="382"/>
                      </a:lnTo>
                      <a:lnTo>
                        <a:pt x="779" y="382"/>
                      </a:lnTo>
                      <a:lnTo>
                        <a:pt x="779" y="390"/>
                      </a:lnTo>
                      <a:lnTo>
                        <a:pt x="772" y="390"/>
                      </a:lnTo>
                      <a:lnTo>
                        <a:pt x="765" y="390"/>
                      </a:lnTo>
                      <a:lnTo>
                        <a:pt x="757" y="397"/>
                      </a:lnTo>
                      <a:lnTo>
                        <a:pt x="751" y="397"/>
                      </a:lnTo>
                      <a:lnTo>
                        <a:pt x="743" y="404"/>
                      </a:lnTo>
                      <a:lnTo>
                        <a:pt x="736" y="404"/>
                      </a:lnTo>
                      <a:lnTo>
                        <a:pt x="721" y="404"/>
                      </a:lnTo>
                      <a:lnTo>
                        <a:pt x="714" y="411"/>
                      </a:lnTo>
                      <a:lnTo>
                        <a:pt x="707" y="411"/>
                      </a:lnTo>
                      <a:lnTo>
                        <a:pt x="700" y="411"/>
                      </a:lnTo>
                      <a:lnTo>
                        <a:pt x="693" y="411"/>
                      </a:lnTo>
                      <a:lnTo>
                        <a:pt x="685" y="411"/>
                      </a:lnTo>
                      <a:lnTo>
                        <a:pt x="678" y="411"/>
                      </a:lnTo>
                      <a:lnTo>
                        <a:pt x="678" y="419"/>
                      </a:lnTo>
                      <a:lnTo>
                        <a:pt x="671" y="419"/>
                      </a:lnTo>
                      <a:lnTo>
                        <a:pt x="664" y="419"/>
                      </a:lnTo>
                      <a:lnTo>
                        <a:pt x="657" y="426"/>
                      </a:lnTo>
                      <a:lnTo>
                        <a:pt x="649" y="426"/>
                      </a:lnTo>
                      <a:lnTo>
                        <a:pt x="642" y="426"/>
                      </a:lnTo>
                      <a:lnTo>
                        <a:pt x="635" y="433"/>
                      </a:lnTo>
                      <a:lnTo>
                        <a:pt x="628" y="433"/>
                      </a:lnTo>
                      <a:lnTo>
                        <a:pt x="621" y="433"/>
                      </a:lnTo>
                      <a:lnTo>
                        <a:pt x="613" y="441"/>
                      </a:lnTo>
                      <a:lnTo>
                        <a:pt x="606" y="441"/>
                      </a:lnTo>
                      <a:lnTo>
                        <a:pt x="599" y="441"/>
                      </a:lnTo>
                      <a:lnTo>
                        <a:pt x="592" y="441"/>
                      </a:lnTo>
                      <a:lnTo>
                        <a:pt x="592" y="448"/>
                      </a:lnTo>
                      <a:lnTo>
                        <a:pt x="585" y="448"/>
                      </a:lnTo>
                      <a:lnTo>
                        <a:pt x="577" y="454"/>
                      </a:lnTo>
                      <a:lnTo>
                        <a:pt x="570" y="463"/>
                      </a:lnTo>
                      <a:lnTo>
                        <a:pt x="563" y="469"/>
                      </a:lnTo>
                      <a:lnTo>
                        <a:pt x="556" y="476"/>
                      </a:lnTo>
                      <a:lnTo>
                        <a:pt x="548" y="484"/>
                      </a:lnTo>
                      <a:lnTo>
                        <a:pt x="548" y="491"/>
                      </a:lnTo>
                      <a:lnTo>
                        <a:pt x="541" y="491"/>
                      </a:lnTo>
                      <a:lnTo>
                        <a:pt x="534" y="498"/>
                      </a:lnTo>
                      <a:lnTo>
                        <a:pt x="526" y="506"/>
                      </a:lnTo>
                      <a:lnTo>
                        <a:pt x="526" y="513"/>
                      </a:lnTo>
                      <a:lnTo>
                        <a:pt x="520" y="520"/>
                      </a:lnTo>
                      <a:lnTo>
                        <a:pt x="513" y="527"/>
                      </a:lnTo>
                      <a:lnTo>
                        <a:pt x="513" y="535"/>
                      </a:lnTo>
                      <a:lnTo>
                        <a:pt x="505" y="541"/>
                      </a:lnTo>
                      <a:lnTo>
                        <a:pt x="505" y="549"/>
                      </a:lnTo>
                      <a:lnTo>
                        <a:pt x="498" y="549"/>
                      </a:lnTo>
                      <a:lnTo>
                        <a:pt x="498" y="556"/>
                      </a:lnTo>
                      <a:lnTo>
                        <a:pt x="491" y="563"/>
                      </a:lnTo>
                      <a:lnTo>
                        <a:pt x="491" y="571"/>
                      </a:lnTo>
                      <a:lnTo>
                        <a:pt x="491" y="578"/>
                      </a:lnTo>
                      <a:lnTo>
                        <a:pt x="483" y="578"/>
                      </a:lnTo>
                      <a:lnTo>
                        <a:pt x="483" y="585"/>
                      </a:lnTo>
                      <a:lnTo>
                        <a:pt x="483" y="592"/>
                      </a:lnTo>
                      <a:lnTo>
                        <a:pt x="476" y="599"/>
                      </a:lnTo>
                      <a:lnTo>
                        <a:pt x="476" y="607"/>
                      </a:lnTo>
                      <a:lnTo>
                        <a:pt x="476" y="614"/>
                      </a:lnTo>
                      <a:lnTo>
                        <a:pt x="469" y="614"/>
                      </a:lnTo>
                      <a:lnTo>
                        <a:pt x="469" y="621"/>
                      </a:lnTo>
                      <a:lnTo>
                        <a:pt x="469" y="628"/>
                      </a:lnTo>
                      <a:lnTo>
                        <a:pt x="469" y="635"/>
                      </a:lnTo>
                      <a:lnTo>
                        <a:pt x="461" y="635"/>
                      </a:lnTo>
                      <a:lnTo>
                        <a:pt x="461" y="643"/>
                      </a:lnTo>
                      <a:lnTo>
                        <a:pt x="461" y="650"/>
                      </a:lnTo>
                      <a:lnTo>
                        <a:pt x="454" y="650"/>
                      </a:lnTo>
                      <a:lnTo>
                        <a:pt x="454" y="657"/>
                      </a:lnTo>
                      <a:lnTo>
                        <a:pt x="454" y="664"/>
                      </a:lnTo>
                      <a:lnTo>
                        <a:pt x="454" y="671"/>
                      </a:lnTo>
                      <a:lnTo>
                        <a:pt x="454" y="679"/>
                      </a:lnTo>
                      <a:lnTo>
                        <a:pt x="448" y="679"/>
                      </a:lnTo>
                      <a:lnTo>
                        <a:pt x="448" y="686"/>
                      </a:lnTo>
                      <a:lnTo>
                        <a:pt x="448" y="693"/>
                      </a:lnTo>
                      <a:lnTo>
                        <a:pt x="448" y="700"/>
                      </a:lnTo>
                      <a:lnTo>
                        <a:pt x="448" y="707"/>
                      </a:lnTo>
                      <a:lnTo>
                        <a:pt x="448" y="715"/>
                      </a:lnTo>
                      <a:lnTo>
                        <a:pt x="448" y="722"/>
                      </a:lnTo>
                      <a:lnTo>
                        <a:pt x="448" y="729"/>
                      </a:lnTo>
                      <a:lnTo>
                        <a:pt x="440" y="729"/>
                      </a:lnTo>
                      <a:lnTo>
                        <a:pt x="440" y="736"/>
                      </a:lnTo>
                      <a:lnTo>
                        <a:pt x="440" y="744"/>
                      </a:lnTo>
                      <a:lnTo>
                        <a:pt x="440" y="751"/>
                      </a:lnTo>
                      <a:lnTo>
                        <a:pt x="440" y="758"/>
                      </a:lnTo>
                      <a:lnTo>
                        <a:pt x="440" y="766"/>
                      </a:lnTo>
                      <a:lnTo>
                        <a:pt x="440" y="772"/>
                      </a:lnTo>
                      <a:lnTo>
                        <a:pt x="440" y="779"/>
                      </a:lnTo>
                      <a:lnTo>
                        <a:pt x="440" y="787"/>
                      </a:lnTo>
                      <a:lnTo>
                        <a:pt x="440" y="794"/>
                      </a:lnTo>
                      <a:lnTo>
                        <a:pt x="440" y="801"/>
                      </a:lnTo>
                      <a:lnTo>
                        <a:pt x="440" y="809"/>
                      </a:lnTo>
                      <a:lnTo>
                        <a:pt x="440" y="816"/>
                      </a:lnTo>
                      <a:lnTo>
                        <a:pt x="440" y="823"/>
                      </a:lnTo>
                      <a:lnTo>
                        <a:pt x="440" y="831"/>
                      </a:lnTo>
                      <a:lnTo>
                        <a:pt x="440" y="844"/>
                      </a:lnTo>
                      <a:lnTo>
                        <a:pt x="440" y="852"/>
                      </a:lnTo>
                      <a:lnTo>
                        <a:pt x="440" y="859"/>
                      </a:lnTo>
                      <a:lnTo>
                        <a:pt x="440" y="866"/>
                      </a:lnTo>
                      <a:lnTo>
                        <a:pt x="440" y="874"/>
                      </a:lnTo>
                      <a:lnTo>
                        <a:pt x="440" y="881"/>
                      </a:lnTo>
                      <a:lnTo>
                        <a:pt x="440" y="888"/>
                      </a:lnTo>
                      <a:lnTo>
                        <a:pt x="440" y="896"/>
                      </a:lnTo>
                      <a:lnTo>
                        <a:pt x="440" y="903"/>
                      </a:lnTo>
                      <a:lnTo>
                        <a:pt x="440" y="910"/>
                      </a:lnTo>
                      <a:lnTo>
                        <a:pt x="440" y="917"/>
                      </a:lnTo>
                      <a:lnTo>
                        <a:pt x="440" y="924"/>
                      </a:lnTo>
                      <a:lnTo>
                        <a:pt x="440" y="931"/>
                      </a:lnTo>
                      <a:lnTo>
                        <a:pt x="440" y="939"/>
                      </a:lnTo>
                      <a:lnTo>
                        <a:pt x="440" y="946"/>
                      </a:lnTo>
                      <a:lnTo>
                        <a:pt x="440" y="953"/>
                      </a:lnTo>
                      <a:lnTo>
                        <a:pt x="440" y="960"/>
                      </a:lnTo>
                      <a:lnTo>
                        <a:pt x="440" y="968"/>
                      </a:lnTo>
                      <a:lnTo>
                        <a:pt x="433" y="975"/>
                      </a:lnTo>
                      <a:lnTo>
                        <a:pt x="433" y="982"/>
                      </a:lnTo>
                      <a:lnTo>
                        <a:pt x="433" y="989"/>
                      </a:lnTo>
                      <a:lnTo>
                        <a:pt x="433" y="996"/>
                      </a:lnTo>
                      <a:lnTo>
                        <a:pt x="433" y="1003"/>
                      </a:lnTo>
                      <a:lnTo>
                        <a:pt x="426" y="1003"/>
                      </a:lnTo>
                      <a:lnTo>
                        <a:pt x="426" y="1011"/>
                      </a:lnTo>
                      <a:lnTo>
                        <a:pt x="426" y="1018"/>
                      </a:lnTo>
                      <a:lnTo>
                        <a:pt x="426" y="1025"/>
                      </a:lnTo>
                      <a:lnTo>
                        <a:pt x="418" y="1032"/>
                      </a:lnTo>
                      <a:lnTo>
                        <a:pt x="418" y="1040"/>
                      </a:lnTo>
                      <a:lnTo>
                        <a:pt x="418" y="1047"/>
                      </a:lnTo>
                      <a:lnTo>
                        <a:pt x="418" y="1054"/>
                      </a:lnTo>
                      <a:lnTo>
                        <a:pt x="411" y="1061"/>
                      </a:lnTo>
                      <a:lnTo>
                        <a:pt x="411" y="1068"/>
                      </a:lnTo>
                      <a:lnTo>
                        <a:pt x="411" y="1075"/>
                      </a:lnTo>
                      <a:lnTo>
                        <a:pt x="404" y="1075"/>
                      </a:lnTo>
                      <a:lnTo>
                        <a:pt x="404" y="1083"/>
                      </a:lnTo>
                      <a:lnTo>
                        <a:pt x="397" y="1090"/>
                      </a:lnTo>
                      <a:lnTo>
                        <a:pt x="397" y="1097"/>
                      </a:lnTo>
                      <a:lnTo>
                        <a:pt x="389" y="1097"/>
                      </a:lnTo>
                      <a:lnTo>
                        <a:pt x="389" y="1104"/>
                      </a:lnTo>
                      <a:lnTo>
                        <a:pt x="382" y="1112"/>
                      </a:lnTo>
                      <a:lnTo>
                        <a:pt x="375" y="1112"/>
                      </a:lnTo>
                      <a:lnTo>
                        <a:pt x="375" y="1119"/>
                      </a:lnTo>
                      <a:lnTo>
                        <a:pt x="368" y="1126"/>
                      </a:lnTo>
                      <a:lnTo>
                        <a:pt x="361" y="1134"/>
                      </a:lnTo>
                      <a:lnTo>
                        <a:pt x="353" y="1140"/>
                      </a:lnTo>
                      <a:lnTo>
                        <a:pt x="346" y="1147"/>
                      </a:lnTo>
                      <a:lnTo>
                        <a:pt x="339" y="1147"/>
                      </a:lnTo>
                      <a:lnTo>
                        <a:pt x="332" y="1155"/>
                      </a:lnTo>
                      <a:lnTo>
                        <a:pt x="332" y="1162"/>
                      </a:lnTo>
                      <a:lnTo>
                        <a:pt x="325" y="1162"/>
                      </a:lnTo>
                      <a:lnTo>
                        <a:pt x="317" y="1169"/>
                      </a:lnTo>
                      <a:lnTo>
                        <a:pt x="317" y="1177"/>
                      </a:lnTo>
                      <a:lnTo>
                        <a:pt x="310" y="1177"/>
                      </a:lnTo>
                      <a:lnTo>
                        <a:pt x="310" y="1184"/>
                      </a:lnTo>
                      <a:lnTo>
                        <a:pt x="303" y="1184"/>
                      </a:lnTo>
                      <a:lnTo>
                        <a:pt x="303" y="1191"/>
                      </a:lnTo>
                      <a:lnTo>
                        <a:pt x="296" y="1191"/>
                      </a:lnTo>
                      <a:lnTo>
                        <a:pt x="296" y="1199"/>
                      </a:lnTo>
                      <a:lnTo>
                        <a:pt x="289" y="1206"/>
                      </a:lnTo>
                      <a:lnTo>
                        <a:pt x="281" y="1206"/>
                      </a:lnTo>
                      <a:lnTo>
                        <a:pt x="281" y="1212"/>
                      </a:lnTo>
                      <a:lnTo>
                        <a:pt x="274" y="1212"/>
                      </a:lnTo>
                      <a:lnTo>
                        <a:pt x="274" y="1220"/>
                      </a:lnTo>
                      <a:lnTo>
                        <a:pt x="267" y="1220"/>
                      </a:lnTo>
                      <a:lnTo>
                        <a:pt x="267" y="1227"/>
                      </a:lnTo>
                      <a:lnTo>
                        <a:pt x="260" y="1227"/>
                      </a:lnTo>
                      <a:lnTo>
                        <a:pt x="260" y="1234"/>
                      </a:lnTo>
                      <a:lnTo>
                        <a:pt x="253" y="1234"/>
                      </a:lnTo>
                      <a:lnTo>
                        <a:pt x="245" y="1242"/>
                      </a:lnTo>
                      <a:lnTo>
                        <a:pt x="238" y="1249"/>
                      </a:lnTo>
                      <a:lnTo>
                        <a:pt x="231" y="1249"/>
                      </a:lnTo>
                      <a:lnTo>
                        <a:pt x="231" y="1256"/>
                      </a:lnTo>
                      <a:lnTo>
                        <a:pt x="223" y="1256"/>
                      </a:lnTo>
                      <a:lnTo>
                        <a:pt x="223" y="1264"/>
                      </a:lnTo>
                      <a:lnTo>
                        <a:pt x="217" y="1264"/>
                      </a:lnTo>
                      <a:lnTo>
                        <a:pt x="217" y="1271"/>
                      </a:lnTo>
                      <a:lnTo>
                        <a:pt x="209" y="1271"/>
                      </a:lnTo>
                      <a:lnTo>
                        <a:pt x="209" y="1278"/>
                      </a:lnTo>
                      <a:lnTo>
                        <a:pt x="202" y="1278"/>
                      </a:lnTo>
                      <a:lnTo>
                        <a:pt x="195" y="1285"/>
                      </a:lnTo>
                      <a:lnTo>
                        <a:pt x="188" y="1285"/>
                      </a:lnTo>
                      <a:lnTo>
                        <a:pt x="188" y="1292"/>
                      </a:lnTo>
                      <a:lnTo>
                        <a:pt x="180" y="1292"/>
                      </a:lnTo>
                      <a:lnTo>
                        <a:pt x="180" y="1299"/>
                      </a:lnTo>
                      <a:lnTo>
                        <a:pt x="173" y="1299"/>
                      </a:lnTo>
                      <a:lnTo>
                        <a:pt x="173" y="1307"/>
                      </a:lnTo>
                      <a:lnTo>
                        <a:pt x="166" y="1307"/>
                      </a:lnTo>
                      <a:lnTo>
                        <a:pt x="158" y="1307"/>
                      </a:lnTo>
                      <a:lnTo>
                        <a:pt x="158" y="1314"/>
                      </a:lnTo>
                      <a:lnTo>
                        <a:pt x="151" y="1321"/>
                      </a:lnTo>
                      <a:lnTo>
                        <a:pt x="145" y="1328"/>
                      </a:lnTo>
                      <a:lnTo>
                        <a:pt x="137" y="1328"/>
                      </a:lnTo>
                      <a:lnTo>
                        <a:pt x="137" y="1336"/>
                      </a:lnTo>
                      <a:lnTo>
                        <a:pt x="130" y="1336"/>
                      </a:lnTo>
                      <a:lnTo>
                        <a:pt x="130" y="1343"/>
                      </a:lnTo>
                      <a:lnTo>
                        <a:pt x="123" y="1350"/>
                      </a:lnTo>
                      <a:lnTo>
                        <a:pt x="115" y="1350"/>
                      </a:lnTo>
                      <a:lnTo>
                        <a:pt x="115" y="1357"/>
                      </a:lnTo>
                      <a:lnTo>
                        <a:pt x="108" y="1357"/>
                      </a:lnTo>
                      <a:lnTo>
                        <a:pt x="101" y="1364"/>
                      </a:lnTo>
                      <a:lnTo>
                        <a:pt x="93" y="1364"/>
                      </a:lnTo>
                      <a:lnTo>
                        <a:pt x="93" y="1372"/>
                      </a:lnTo>
                      <a:lnTo>
                        <a:pt x="86" y="1372"/>
                      </a:lnTo>
                      <a:lnTo>
                        <a:pt x="86" y="1379"/>
                      </a:lnTo>
                      <a:lnTo>
                        <a:pt x="79" y="1379"/>
                      </a:lnTo>
                      <a:lnTo>
                        <a:pt x="79" y="1386"/>
                      </a:lnTo>
                      <a:lnTo>
                        <a:pt x="72" y="1386"/>
                      </a:lnTo>
                      <a:lnTo>
                        <a:pt x="72" y="1393"/>
                      </a:lnTo>
                      <a:lnTo>
                        <a:pt x="65" y="1393"/>
                      </a:lnTo>
                      <a:lnTo>
                        <a:pt x="65" y="1400"/>
                      </a:lnTo>
                      <a:lnTo>
                        <a:pt x="58" y="1400"/>
                      </a:lnTo>
                      <a:lnTo>
                        <a:pt x="58" y="1408"/>
                      </a:lnTo>
                      <a:lnTo>
                        <a:pt x="50" y="1408"/>
                      </a:lnTo>
                      <a:lnTo>
                        <a:pt x="43" y="1415"/>
                      </a:lnTo>
                      <a:lnTo>
                        <a:pt x="43" y="1422"/>
                      </a:lnTo>
                      <a:lnTo>
                        <a:pt x="36" y="1429"/>
                      </a:lnTo>
                      <a:lnTo>
                        <a:pt x="36" y="1437"/>
                      </a:lnTo>
                      <a:lnTo>
                        <a:pt x="28" y="1437"/>
                      </a:lnTo>
                      <a:lnTo>
                        <a:pt x="28" y="1444"/>
                      </a:lnTo>
                      <a:lnTo>
                        <a:pt x="21" y="1444"/>
                      </a:lnTo>
                      <a:lnTo>
                        <a:pt x="21" y="1437"/>
                      </a:lnTo>
                      <a:lnTo>
                        <a:pt x="21" y="1429"/>
                      </a:lnTo>
                      <a:lnTo>
                        <a:pt x="21" y="1422"/>
                      </a:lnTo>
                      <a:lnTo>
                        <a:pt x="21" y="1415"/>
                      </a:lnTo>
                      <a:lnTo>
                        <a:pt x="21" y="1408"/>
                      </a:lnTo>
                      <a:lnTo>
                        <a:pt x="21" y="1400"/>
                      </a:lnTo>
                      <a:lnTo>
                        <a:pt x="21" y="1393"/>
                      </a:lnTo>
                      <a:lnTo>
                        <a:pt x="21" y="1386"/>
                      </a:lnTo>
                      <a:lnTo>
                        <a:pt x="21" y="1379"/>
                      </a:lnTo>
                      <a:lnTo>
                        <a:pt x="21" y="1372"/>
                      </a:lnTo>
                      <a:lnTo>
                        <a:pt x="21" y="1364"/>
                      </a:lnTo>
                      <a:lnTo>
                        <a:pt x="21" y="1357"/>
                      </a:lnTo>
                      <a:lnTo>
                        <a:pt x="21" y="1350"/>
                      </a:lnTo>
                      <a:lnTo>
                        <a:pt x="21" y="1343"/>
                      </a:lnTo>
                      <a:lnTo>
                        <a:pt x="21" y="1336"/>
                      </a:lnTo>
                      <a:lnTo>
                        <a:pt x="21" y="1328"/>
                      </a:lnTo>
                      <a:lnTo>
                        <a:pt x="21" y="1321"/>
                      </a:lnTo>
                      <a:lnTo>
                        <a:pt x="21" y="1307"/>
                      </a:lnTo>
                      <a:lnTo>
                        <a:pt x="28" y="1299"/>
                      </a:lnTo>
                      <a:lnTo>
                        <a:pt x="28" y="1292"/>
                      </a:lnTo>
                      <a:lnTo>
                        <a:pt x="28" y="1285"/>
                      </a:lnTo>
                      <a:lnTo>
                        <a:pt x="28" y="1278"/>
                      </a:lnTo>
                      <a:lnTo>
                        <a:pt x="28" y="1271"/>
                      </a:lnTo>
                      <a:lnTo>
                        <a:pt x="28" y="1264"/>
                      </a:lnTo>
                      <a:lnTo>
                        <a:pt x="28" y="1256"/>
                      </a:lnTo>
                      <a:lnTo>
                        <a:pt x="28" y="1249"/>
                      </a:lnTo>
                      <a:lnTo>
                        <a:pt x="28" y="1242"/>
                      </a:lnTo>
                      <a:lnTo>
                        <a:pt x="28" y="1234"/>
                      </a:lnTo>
                      <a:lnTo>
                        <a:pt x="28" y="1227"/>
                      </a:lnTo>
                      <a:lnTo>
                        <a:pt x="28" y="1220"/>
                      </a:lnTo>
                      <a:lnTo>
                        <a:pt x="28" y="1212"/>
                      </a:lnTo>
                      <a:lnTo>
                        <a:pt x="28" y="1206"/>
                      </a:lnTo>
                      <a:lnTo>
                        <a:pt x="28" y="1199"/>
                      </a:lnTo>
                      <a:lnTo>
                        <a:pt x="28" y="1191"/>
                      </a:lnTo>
                      <a:lnTo>
                        <a:pt x="28" y="1184"/>
                      </a:lnTo>
                      <a:lnTo>
                        <a:pt x="28" y="1177"/>
                      </a:lnTo>
                      <a:lnTo>
                        <a:pt x="28" y="1169"/>
                      </a:lnTo>
                      <a:lnTo>
                        <a:pt x="28" y="1162"/>
                      </a:lnTo>
                      <a:lnTo>
                        <a:pt x="28" y="1155"/>
                      </a:lnTo>
                      <a:lnTo>
                        <a:pt x="28" y="1147"/>
                      </a:lnTo>
                      <a:lnTo>
                        <a:pt x="28" y="1140"/>
                      </a:lnTo>
                      <a:lnTo>
                        <a:pt x="28" y="1134"/>
                      </a:lnTo>
                      <a:lnTo>
                        <a:pt x="28" y="1126"/>
                      </a:lnTo>
                      <a:lnTo>
                        <a:pt x="28" y="1119"/>
                      </a:lnTo>
                      <a:lnTo>
                        <a:pt x="28" y="1112"/>
                      </a:lnTo>
                      <a:lnTo>
                        <a:pt x="28" y="1104"/>
                      </a:lnTo>
                      <a:lnTo>
                        <a:pt x="28" y="1097"/>
                      </a:lnTo>
                      <a:lnTo>
                        <a:pt x="28" y="1090"/>
                      </a:lnTo>
                      <a:lnTo>
                        <a:pt x="28" y="1083"/>
                      </a:lnTo>
                      <a:lnTo>
                        <a:pt x="28" y="1075"/>
                      </a:lnTo>
                      <a:lnTo>
                        <a:pt x="28" y="1061"/>
                      </a:lnTo>
                      <a:lnTo>
                        <a:pt x="28" y="1054"/>
                      </a:lnTo>
                      <a:lnTo>
                        <a:pt x="28" y="1047"/>
                      </a:lnTo>
                      <a:lnTo>
                        <a:pt x="28" y="1032"/>
                      </a:lnTo>
                      <a:lnTo>
                        <a:pt x="28" y="1025"/>
                      </a:lnTo>
                      <a:lnTo>
                        <a:pt x="28" y="1018"/>
                      </a:lnTo>
                      <a:lnTo>
                        <a:pt x="28" y="1011"/>
                      </a:lnTo>
                      <a:lnTo>
                        <a:pt x="28" y="1003"/>
                      </a:lnTo>
                      <a:lnTo>
                        <a:pt x="28" y="989"/>
                      </a:lnTo>
                      <a:lnTo>
                        <a:pt x="28" y="982"/>
                      </a:lnTo>
                      <a:lnTo>
                        <a:pt x="28" y="968"/>
                      </a:lnTo>
                      <a:lnTo>
                        <a:pt x="28" y="960"/>
                      </a:lnTo>
                      <a:lnTo>
                        <a:pt x="28" y="953"/>
                      </a:lnTo>
                      <a:lnTo>
                        <a:pt x="28" y="946"/>
                      </a:lnTo>
                      <a:lnTo>
                        <a:pt x="28" y="939"/>
                      </a:lnTo>
                      <a:lnTo>
                        <a:pt x="28" y="931"/>
                      </a:lnTo>
                      <a:lnTo>
                        <a:pt x="28" y="924"/>
                      </a:lnTo>
                      <a:lnTo>
                        <a:pt x="28" y="917"/>
                      </a:lnTo>
                      <a:lnTo>
                        <a:pt x="28" y="910"/>
                      </a:lnTo>
                      <a:lnTo>
                        <a:pt x="28" y="903"/>
                      </a:lnTo>
                      <a:lnTo>
                        <a:pt x="28" y="896"/>
                      </a:lnTo>
                      <a:lnTo>
                        <a:pt x="28" y="888"/>
                      </a:lnTo>
                      <a:lnTo>
                        <a:pt x="28" y="881"/>
                      </a:lnTo>
                      <a:lnTo>
                        <a:pt x="28" y="874"/>
                      </a:lnTo>
                      <a:lnTo>
                        <a:pt x="21" y="866"/>
                      </a:lnTo>
                      <a:lnTo>
                        <a:pt x="21" y="852"/>
                      </a:lnTo>
                      <a:lnTo>
                        <a:pt x="21" y="844"/>
                      </a:lnTo>
                      <a:lnTo>
                        <a:pt x="21" y="838"/>
                      </a:lnTo>
                      <a:lnTo>
                        <a:pt x="21" y="831"/>
                      </a:lnTo>
                      <a:lnTo>
                        <a:pt x="21" y="823"/>
                      </a:lnTo>
                      <a:lnTo>
                        <a:pt x="21" y="816"/>
                      </a:lnTo>
                      <a:lnTo>
                        <a:pt x="21" y="809"/>
                      </a:lnTo>
                      <a:lnTo>
                        <a:pt x="21" y="801"/>
                      </a:lnTo>
                      <a:lnTo>
                        <a:pt x="21" y="794"/>
                      </a:lnTo>
                      <a:lnTo>
                        <a:pt x="21" y="787"/>
                      </a:lnTo>
                      <a:lnTo>
                        <a:pt x="14" y="779"/>
                      </a:lnTo>
                      <a:lnTo>
                        <a:pt x="14" y="772"/>
                      </a:lnTo>
                      <a:lnTo>
                        <a:pt x="14" y="766"/>
                      </a:lnTo>
                      <a:lnTo>
                        <a:pt x="14" y="758"/>
                      </a:lnTo>
                      <a:lnTo>
                        <a:pt x="14" y="751"/>
                      </a:lnTo>
                      <a:lnTo>
                        <a:pt x="14" y="744"/>
                      </a:lnTo>
                      <a:lnTo>
                        <a:pt x="14" y="736"/>
                      </a:lnTo>
                      <a:lnTo>
                        <a:pt x="7" y="729"/>
                      </a:lnTo>
                      <a:lnTo>
                        <a:pt x="7" y="722"/>
                      </a:lnTo>
                      <a:lnTo>
                        <a:pt x="7" y="715"/>
                      </a:lnTo>
                      <a:lnTo>
                        <a:pt x="7" y="707"/>
                      </a:lnTo>
                      <a:lnTo>
                        <a:pt x="7" y="700"/>
                      </a:lnTo>
                      <a:lnTo>
                        <a:pt x="7" y="693"/>
                      </a:lnTo>
                      <a:lnTo>
                        <a:pt x="7" y="686"/>
                      </a:lnTo>
                      <a:lnTo>
                        <a:pt x="7" y="679"/>
                      </a:lnTo>
                      <a:lnTo>
                        <a:pt x="0" y="679"/>
                      </a:lnTo>
                      <a:lnTo>
                        <a:pt x="0" y="671"/>
                      </a:lnTo>
                      <a:lnTo>
                        <a:pt x="0" y="664"/>
                      </a:lnTo>
                      <a:lnTo>
                        <a:pt x="0" y="657"/>
                      </a:lnTo>
                      <a:lnTo>
                        <a:pt x="0" y="650"/>
                      </a:lnTo>
                      <a:lnTo>
                        <a:pt x="0" y="643"/>
                      </a:lnTo>
                      <a:lnTo>
                        <a:pt x="0" y="635"/>
                      </a:lnTo>
                      <a:lnTo>
                        <a:pt x="0" y="628"/>
                      </a:lnTo>
                      <a:lnTo>
                        <a:pt x="0" y="621"/>
                      </a:lnTo>
                      <a:lnTo>
                        <a:pt x="0" y="614"/>
                      </a:lnTo>
                      <a:lnTo>
                        <a:pt x="0" y="607"/>
                      </a:lnTo>
                      <a:lnTo>
                        <a:pt x="0" y="599"/>
                      </a:lnTo>
                      <a:lnTo>
                        <a:pt x="0" y="592"/>
                      </a:lnTo>
                      <a:lnTo>
                        <a:pt x="0" y="585"/>
                      </a:lnTo>
                      <a:lnTo>
                        <a:pt x="0" y="578"/>
                      </a:lnTo>
                      <a:lnTo>
                        <a:pt x="0" y="571"/>
                      </a:lnTo>
                      <a:lnTo>
                        <a:pt x="0" y="563"/>
                      </a:lnTo>
                      <a:lnTo>
                        <a:pt x="0" y="556"/>
                      </a:lnTo>
                      <a:lnTo>
                        <a:pt x="0" y="541"/>
                      </a:lnTo>
                      <a:lnTo>
                        <a:pt x="0" y="535"/>
                      </a:lnTo>
                      <a:lnTo>
                        <a:pt x="0" y="527"/>
                      </a:lnTo>
                      <a:lnTo>
                        <a:pt x="0" y="520"/>
                      </a:lnTo>
                      <a:lnTo>
                        <a:pt x="0" y="513"/>
                      </a:lnTo>
                      <a:lnTo>
                        <a:pt x="0" y="506"/>
                      </a:lnTo>
                      <a:lnTo>
                        <a:pt x="0" y="498"/>
                      </a:lnTo>
                      <a:lnTo>
                        <a:pt x="0" y="491"/>
                      </a:lnTo>
                      <a:lnTo>
                        <a:pt x="0" y="484"/>
                      </a:lnTo>
                      <a:lnTo>
                        <a:pt x="0" y="476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0" y="454"/>
                      </a:lnTo>
                      <a:lnTo>
                        <a:pt x="0" y="441"/>
                      </a:lnTo>
                      <a:lnTo>
                        <a:pt x="0" y="433"/>
                      </a:lnTo>
                      <a:lnTo>
                        <a:pt x="0" y="426"/>
                      </a:lnTo>
                      <a:lnTo>
                        <a:pt x="0" y="419"/>
                      </a:lnTo>
                      <a:lnTo>
                        <a:pt x="0" y="411"/>
                      </a:lnTo>
                      <a:lnTo>
                        <a:pt x="0" y="404"/>
                      </a:lnTo>
                      <a:lnTo>
                        <a:pt x="0" y="397"/>
                      </a:lnTo>
                      <a:lnTo>
                        <a:pt x="0" y="390"/>
                      </a:lnTo>
                      <a:lnTo>
                        <a:pt x="0" y="382"/>
                      </a:lnTo>
                      <a:lnTo>
                        <a:pt x="0" y="376"/>
                      </a:lnTo>
                      <a:lnTo>
                        <a:pt x="7" y="376"/>
                      </a:lnTo>
                      <a:lnTo>
                        <a:pt x="7" y="368"/>
                      </a:lnTo>
                      <a:lnTo>
                        <a:pt x="7" y="361"/>
                      </a:lnTo>
                      <a:lnTo>
                        <a:pt x="7" y="354"/>
                      </a:lnTo>
                      <a:lnTo>
                        <a:pt x="7" y="346"/>
                      </a:lnTo>
                      <a:lnTo>
                        <a:pt x="7" y="339"/>
                      </a:lnTo>
                      <a:lnTo>
                        <a:pt x="7" y="332"/>
                      </a:lnTo>
                      <a:lnTo>
                        <a:pt x="7" y="325"/>
                      </a:lnTo>
                      <a:lnTo>
                        <a:pt x="7" y="318"/>
                      </a:lnTo>
                      <a:lnTo>
                        <a:pt x="7" y="310"/>
                      </a:lnTo>
                      <a:lnTo>
                        <a:pt x="7" y="303"/>
                      </a:lnTo>
                      <a:lnTo>
                        <a:pt x="7" y="296"/>
                      </a:lnTo>
                      <a:lnTo>
                        <a:pt x="7" y="289"/>
                      </a:lnTo>
                      <a:lnTo>
                        <a:pt x="7" y="282"/>
                      </a:lnTo>
                      <a:lnTo>
                        <a:pt x="14" y="274"/>
                      </a:lnTo>
                      <a:lnTo>
                        <a:pt x="14" y="267"/>
                      </a:lnTo>
                      <a:lnTo>
                        <a:pt x="14" y="260"/>
                      </a:lnTo>
                      <a:lnTo>
                        <a:pt x="14" y="253"/>
                      </a:lnTo>
                      <a:lnTo>
                        <a:pt x="14" y="246"/>
                      </a:lnTo>
                      <a:lnTo>
                        <a:pt x="14" y="238"/>
                      </a:lnTo>
                      <a:lnTo>
                        <a:pt x="14" y="231"/>
                      </a:lnTo>
                      <a:lnTo>
                        <a:pt x="14" y="224"/>
                      </a:lnTo>
                      <a:lnTo>
                        <a:pt x="14" y="217"/>
                      </a:lnTo>
                      <a:lnTo>
                        <a:pt x="14" y="210"/>
                      </a:lnTo>
                      <a:lnTo>
                        <a:pt x="14" y="202"/>
                      </a:lnTo>
                      <a:lnTo>
                        <a:pt x="14" y="195"/>
                      </a:lnTo>
                      <a:lnTo>
                        <a:pt x="21" y="188"/>
                      </a:lnTo>
                      <a:lnTo>
                        <a:pt x="21" y="181"/>
                      </a:lnTo>
                      <a:lnTo>
                        <a:pt x="21" y="173"/>
                      </a:lnTo>
                      <a:lnTo>
                        <a:pt x="21" y="159"/>
                      </a:lnTo>
                      <a:lnTo>
                        <a:pt x="21" y="151"/>
                      </a:lnTo>
                      <a:lnTo>
                        <a:pt x="21" y="145"/>
                      </a:lnTo>
                      <a:lnTo>
                        <a:pt x="21" y="138"/>
                      </a:lnTo>
                      <a:lnTo>
                        <a:pt x="21" y="130"/>
                      </a:lnTo>
                      <a:lnTo>
                        <a:pt x="21" y="123"/>
                      </a:lnTo>
                      <a:lnTo>
                        <a:pt x="21" y="116"/>
                      </a:lnTo>
                      <a:lnTo>
                        <a:pt x="21" y="108"/>
                      </a:lnTo>
                      <a:lnTo>
                        <a:pt x="21" y="101"/>
                      </a:lnTo>
                      <a:lnTo>
                        <a:pt x="21" y="94"/>
                      </a:lnTo>
                      <a:lnTo>
                        <a:pt x="21" y="86"/>
                      </a:lnTo>
                      <a:lnTo>
                        <a:pt x="21" y="79"/>
                      </a:lnTo>
                      <a:lnTo>
                        <a:pt x="21" y="73"/>
                      </a:lnTo>
                      <a:lnTo>
                        <a:pt x="21" y="65"/>
                      </a:lnTo>
                      <a:lnTo>
                        <a:pt x="21" y="58"/>
                      </a:lnTo>
                      <a:lnTo>
                        <a:pt x="21" y="51"/>
                      </a:lnTo>
                      <a:lnTo>
                        <a:pt x="21" y="43"/>
                      </a:lnTo>
                      <a:lnTo>
                        <a:pt x="21" y="36"/>
                      </a:lnTo>
                      <a:lnTo>
                        <a:pt x="21" y="29"/>
                      </a:lnTo>
                      <a:lnTo>
                        <a:pt x="21" y="22"/>
                      </a:lnTo>
                      <a:lnTo>
                        <a:pt x="36" y="22"/>
                      </a:lnTo>
                      <a:lnTo>
                        <a:pt x="43" y="22"/>
                      </a:lnTo>
                      <a:lnTo>
                        <a:pt x="50" y="14"/>
                      </a:lnTo>
                      <a:lnTo>
                        <a:pt x="58" y="14"/>
                      </a:lnTo>
                      <a:lnTo>
                        <a:pt x="72" y="7"/>
                      </a:lnTo>
                      <a:lnTo>
                        <a:pt x="79" y="7"/>
                      </a:lnTo>
                      <a:lnTo>
                        <a:pt x="86" y="7"/>
                      </a:lnTo>
                      <a:lnTo>
                        <a:pt x="93" y="7"/>
                      </a:lnTo>
                      <a:lnTo>
                        <a:pt x="101" y="7"/>
                      </a:lnTo>
                      <a:lnTo>
                        <a:pt x="108" y="0"/>
                      </a:lnTo>
                      <a:lnTo>
                        <a:pt x="115" y="0"/>
                      </a:lnTo>
                      <a:lnTo>
                        <a:pt x="123" y="0"/>
                      </a:lnTo>
                      <a:lnTo>
                        <a:pt x="137" y="0"/>
                      </a:lnTo>
                      <a:lnTo>
                        <a:pt x="145" y="0"/>
                      </a:lnTo>
                      <a:lnTo>
                        <a:pt x="151" y="0"/>
                      </a:lnTo>
                      <a:lnTo>
                        <a:pt x="158" y="0"/>
                      </a:lnTo>
                      <a:lnTo>
                        <a:pt x="166" y="0"/>
                      </a:lnTo>
                      <a:lnTo>
                        <a:pt x="173" y="0"/>
                      </a:lnTo>
                      <a:lnTo>
                        <a:pt x="180" y="0"/>
                      </a:lnTo>
                      <a:lnTo>
                        <a:pt x="188" y="0"/>
                      </a:lnTo>
                      <a:lnTo>
                        <a:pt x="195" y="0"/>
                      </a:lnTo>
                      <a:lnTo>
                        <a:pt x="202" y="0"/>
                      </a:lnTo>
                      <a:lnTo>
                        <a:pt x="217" y="0"/>
                      </a:lnTo>
                      <a:lnTo>
                        <a:pt x="223" y="0"/>
                      </a:lnTo>
                      <a:lnTo>
                        <a:pt x="238" y="0"/>
                      </a:lnTo>
                      <a:lnTo>
                        <a:pt x="245" y="0"/>
                      </a:lnTo>
                      <a:lnTo>
                        <a:pt x="260" y="0"/>
                      </a:lnTo>
                      <a:lnTo>
                        <a:pt x="267" y="0"/>
                      </a:lnTo>
                      <a:lnTo>
                        <a:pt x="281" y="0"/>
                      </a:lnTo>
                      <a:lnTo>
                        <a:pt x="289" y="0"/>
                      </a:lnTo>
                      <a:lnTo>
                        <a:pt x="296" y="0"/>
                      </a:lnTo>
                      <a:lnTo>
                        <a:pt x="303" y="0"/>
                      </a:lnTo>
                      <a:lnTo>
                        <a:pt x="317" y="0"/>
                      </a:lnTo>
                      <a:lnTo>
                        <a:pt x="325" y="0"/>
                      </a:lnTo>
                      <a:lnTo>
                        <a:pt x="339" y="0"/>
                      </a:lnTo>
                      <a:lnTo>
                        <a:pt x="353" y="0"/>
                      </a:lnTo>
                      <a:lnTo>
                        <a:pt x="375" y="0"/>
                      </a:lnTo>
                      <a:lnTo>
                        <a:pt x="389" y="0"/>
                      </a:lnTo>
                      <a:lnTo>
                        <a:pt x="397" y="0"/>
                      </a:lnTo>
                      <a:lnTo>
                        <a:pt x="411" y="0"/>
                      </a:lnTo>
                      <a:lnTo>
                        <a:pt x="426" y="0"/>
                      </a:lnTo>
                      <a:lnTo>
                        <a:pt x="440" y="0"/>
                      </a:lnTo>
                      <a:lnTo>
                        <a:pt x="454" y="7"/>
                      </a:lnTo>
                      <a:lnTo>
                        <a:pt x="469" y="7"/>
                      </a:lnTo>
                      <a:lnTo>
                        <a:pt x="476" y="7"/>
                      </a:lnTo>
                      <a:lnTo>
                        <a:pt x="483" y="7"/>
                      </a:lnTo>
                      <a:lnTo>
                        <a:pt x="491" y="7"/>
                      </a:lnTo>
                      <a:lnTo>
                        <a:pt x="505" y="7"/>
                      </a:lnTo>
                      <a:lnTo>
                        <a:pt x="520" y="7"/>
                      </a:lnTo>
                      <a:lnTo>
                        <a:pt x="534" y="7"/>
                      </a:lnTo>
                      <a:lnTo>
                        <a:pt x="556" y="7"/>
                      </a:lnTo>
                      <a:lnTo>
                        <a:pt x="563" y="7"/>
                      </a:lnTo>
                      <a:lnTo>
                        <a:pt x="585" y="7"/>
                      </a:lnTo>
                      <a:lnTo>
                        <a:pt x="592" y="7"/>
                      </a:lnTo>
                      <a:lnTo>
                        <a:pt x="599" y="7"/>
                      </a:lnTo>
                      <a:lnTo>
                        <a:pt x="606" y="7"/>
                      </a:lnTo>
                      <a:lnTo>
                        <a:pt x="613" y="7"/>
                      </a:lnTo>
                      <a:lnTo>
                        <a:pt x="621" y="7"/>
                      </a:lnTo>
                      <a:lnTo>
                        <a:pt x="628" y="7"/>
                      </a:lnTo>
                      <a:lnTo>
                        <a:pt x="642" y="7"/>
                      </a:lnTo>
                      <a:lnTo>
                        <a:pt x="657" y="7"/>
                      </a:lnTo>
                      <a:lnTo>
                        <a:pt x="664" y="7"/>
                      </a:lnTo>
                      <a:lnTo>
                        <a:pt x="678" y="7"/>
                      </a:lnTo>
                      <a:lnTo>
                        <a:pt x="685" y="7"/>
                      </a:lnTo>
                      <a:lnTo>
                        <a:pt x="693" y="7"/>
                      </a:lnTo>
                      <a:lnTo>
                        <a:pt x="693" y="14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grpSp>
              <p:nvGrpSpPr>
                <p:cNvPr id="60426" name="Group 10"/>
                <p:cNvGrpSpPr>
                  <a:grpSpLocks/>
                </p:cNvGrpSpPr>
                <p:nvPr/>
              </p:nvGrpSpPr>
              <p:grpSpPr bwMode="auto">
                <a:xfrm>
                  <a:off x="944" y="2142"/>
                  <a:ext cx="1729" cy="1584"/>
                  <a:chOff x="944" y="2142"/>
                  <a:chExt cx="1729" cy="1584"/>
                </a:xfrm>
              </p:grpSpPr>
              <p:sp>
                <p:nvSpPr>
                  <p:cNvPr id="6042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2142"/>
                    <a:ext cx="1726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2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2431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2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2287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2575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2719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2862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44" y="3005"/>
                    <a:ext cx="1726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3294"/>
                    <a:ext cx="1726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3150"/>
                    <a:ext cx="1726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3438"/>
                    <a:ext cx="1726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3582"/>
                    <a:ext cx="1726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3724"/>
                    <a:ext cx="1726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3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73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529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385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241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096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953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809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665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377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4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5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089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45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45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0452" name="Freeform 36"/>
                <p:cNvSpPr>
                  <a:spLocks noChangeArrowheads="1"/>
                </p:cNvSpPr>
                <p:nvPr/>
              </p:nvSpPr>
              <p:spPr bwMode="auto">
                <a:xfrm>
                  <a:off x="944" y="300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</a:path>
                  </a:pathLst>
                </a:custGeom>
                <a:solidFill>
                  <a:schemeClr val="accent1"/>
                </a:solidFill>
                <a:ln w="1">
                  <a:solidFill>
                    <a:srgbClr val="00007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60453" name="Rectangle 37"/>
                <p:cNvSpPr>
                  <a:spLocks noChangeArrowheads="1"/>
                </p:cNvSpPr>
                <p:nvPr/>
              </p:nvSpPr>
              <p:spPr bwMode="auto">
                <a:xfrm rot="10800000">
                  <a:off x="799" y="1998"/>
                  <a:ext cx="1872" cy="1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54" name="Rectangle 38"/>
                <p:cNvSpPr>
                  <a:spLocks noChangeArrowheads="1"/>
                </p:cNvSpPr>
                <p:nvPr/>
              </p:nvSpPr>
              <p:spPr bwMode="auto">
                <a:xfrm rot="10800000">
                  <a:off x="800" y="2142"/>
                  <a:ext cx="144" cy="15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55" name="Rectangle 39"/>
                <p:cNvSpPr>
                  <a:spLocks noChangeArrowheads="1"/>
                </p:cNvSpPr>
                <p:nvPr/>
              </p:nvSpPr>
              <p:spPr bwMode="auto">
                <a:xfrm rot="10800000">
                  <a:off x="944" y="2142"/>
                  <a:ext cx="1728" cy="1584"/>
                </a:xfrm>
                <a:prstGeom prst="rect">
                  <a:avLst/>
                </a:prstGeom>
                <a:noFill/>
                <a:ln w="25400">
                  <a:solidFill>
                    <a:srgbClr val="00007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0456" name="Group 40"/>
              <p:cNvGrpSpPr>
                <a:grpSpLocks/>
              </p:cNvGrpSpPr>
              <p:nvPr/>
            </p:nvGrpSpPr>
            <p:grpSpPr bwMode="auto">
              <a:xfrm>
                <a:off x="1068" y="2271"/>
                <a:ext cx="1480" cy="1332"/>
                <a:chOff x="1068" y="2271"/>
                <a:chExt cx="1480" cy="1332"/>
              </a:xfrm>
            </p:grpSpPr>
            <p:sp>
              <p:nvSpPr>
                <p:cNvPr id="60457" name="Oval 41"/>
                <p:cNvSpPr>
                  <a:spLocks noChangeArrowheads="1"/>
                </p:cNvSpPr>
                <p:nvPr/>
              </p:nvSpPr>
              <p:spPr bwMode="auto">
                <a:xfrm>
                  <a:off x="1500" y="2559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58" name="Oval 42"/>
                <p:cNvSpPr>
                  <a:spLocks noChangeArrowheads="1"/>
                </p:cNvSpPr>
                <p:nvPr/>
              </p:nvSpPr>
              <p:spPr bwMode="auto">
                <a:xfrm>
                  <a:off x="1644" y="2559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59" name="Oval 43"/>
                <p:cNvSpPr>
                  <a:spLocks noChangeArrowheads="1"/>
                </p:cNvSpPr>
                <p:nvPr/>
              </p:nvSpPr>
              <p:spPr bwMode="auto">
                <a:xfrm>
                  <a:off x="1788" y="2559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0" name="Oval 44"/>
                <p:cNvSpPr>
                  <a:spLocks noChangeArrowheads="1"/>
                </p:cNvSpPr>
                <p:nvPr/>
              </p:nvSpPr>
              <p:spPr bwMode="auto">
                <a:xfrm>
                  <a:off x="1932" y="2559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1" name="Oval 45"/>
                <p:cNvSpPr>
                  <a:spLocks noChangeArrowheads="1"/>
                </p:cNvSpPr>
                <p:nvPr/>
              </p:nvSpPr>
              <p:spPr bwMode="auto">
                <a:xfrm>
                  <a:off x="2076" y="2559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2" name="Oval 46"/>
                <p:cNvSpPr>
                  <a:spLocks noChangeArrowheads="1"/>
                </p:cNvSpPr>
                <p:nvPr/>
              </p:nvSpPr>
              <p:spPr bwMode="auto">
                <a:xfrm>
                  <a:off x="2220" y="2559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3" name="Oval 47"/>
                <p:cNvSpPr>
                  <a:spLocks noChangeArrowheads="1"/>
                </p:cNvSpPr>
                <p:nvPr/>
              </p:nvSpPr>
              <p:spPr bwMode="auto">
                <a:xfrm>
                  <a:off x="2364" y="2559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4" name="Oval 48"/>
                <p:cNvSpPr>
                  <a:spLocks noChangeArrowheads="1"/>
                </p:cNvSpPr>
                <p:nvPr/>
              </p:nvSpPr>
              <p:spPr bwMode="auto">
                <a:xfrm>
                  <a:off x="1356" y="2703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5" name="Oval 49"/>
                <p:cNvSpPr>
                  <a:spLocks noChangeArrowheads="1"/>
                </p:cNvSpPr>
                <p:nvPr/>
              </p:nvSpPr>
              <p:spPr bwMode="auto">
                <a:xfrm>
                  <a:off x="1500" y="2703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6" name="Oval 50"/>
                <p:cNvSpPr>
                  <a:spLocks noChangeArrowheads="1"/>
                </p:cNvSpPr>
                <p:nvPr/>
              </p:nvSpPr>
              <p:spPr bwMode="auto">
                <a:xfrm>
                  <a:off x="1644" y="2703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7" name="Oval 51"/>
                <p:cNvSpPr>
                  <a:spLocks noChangeArrowheads="1"/>
                </p:cNvSpPr>
                <p:nvPr/>
              </p:nvSpPr>
              <p:spPr bwMode="auto">
                <a:xfrm>
                  <a:off x="1788" y="2703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8" name="Oval 52"/>
                <p:cNvSpPr>
                  <a:spLocks noChangeArrowheads="1"/>
                </p:cNvSpPr>
                <p:nvPr/>
              </p:nvSpPr>
              <p:spPr bwMode="auto">
                <a:xfrm>
                  <a:off x="1932" y="2703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69" name="Oval 53"/>
                <p:cNvSpPr>
                  <a:spLocks noChangeArrowheads="1"/>
                </p:cNvSpPr>
                <p:nvPr/>
              </p:nvSpPr>
              <p:spPr bwMode="auto">
                <a:xfrm>
                  <a:off x="2076" y="2703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0" name="Oval 54"/>
                <p:cNvSpPr>
                  <a:spLocks noChangeArrowheads="1"/>
                </p:cNvSpPr>
                <p:nvPr/>
              </p:nvSpPr>
              <p:spPr bwMode="auto">
                <a:xfrm>
                  <a:off x="2220" y="2703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1" name="Oval 55"/>
                <p:cNvSpPr>
                  <a:spLocks noChangeArrowheads="1"/>
                </p:cNvSpPr>
                <p:nvPr/>
              </p:nvSpPr>
              <p:spPr bwMode="auto">
                <a:xfrm>
                  <a:off x="2364" y="2703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2" name="Oval 56"/>
                <p:cNvSpPr>
                  <a:spLocks noChangeArrowheads="1"/>
                </p:cNvSpPr>
                <p:nvPr/>
              </p:nvSpPr>
              <p:spPr bwMode="auto">
                <a:xfrm>
                  <a:off x="1356" y="2847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3" name="Oval 57"/>
                <p:cNvSpPr>
                  <a:spLocks noChangeArrowheads="1"/>
                </p:cNvSpPr>
                <p:nvPr/>
              </p:nvSpPr>
              <p:spPr bwMode="auto">
                <a:xfrm>
                  <a:off x="1500" y="2847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4" name="Oval 58"/>
                <p:cNvSpPr>
                  <a:spLocks noChangeArrowheads="1"/>
                </p:cNvSpPr>
                <p:nvPr/>
              </p:nvSpPr>
              <p:spPr bwMode="auto">
                <a:xfrm>
                  <a:off x="1644" y="2847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5" name="Oval 59"/>
                <p:cNvSpPr>
                  <a:spLocks noChangeArrowheads="1"/>
                </p:cNvSpPr>
                <p:nvPr/>
              </p:nvSpPr>
              <p:spPr bwMode="auto">
                <a:xfrm>
                  <a:off x="1788" y="2847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6" name="Oval 60"/>
                <p:cNvSpPr>
                  <a:spLocks noChangeArrowheads="1"/>
                </p:cNvSpPr>
                <p:nvPr/>
              </p:nvSpPr>
              <p:spPr bwMode="auto">
                <a:xfrm>
                  <a:off x="1932" y="2847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7" name="Oval 61"/>
                <p:cNvSpPr>
                  <a:spLocks noChangeArrowheads="1"/>
                </p:cNvSpPr>
                <p:nvPr/>
              </p:nvSpPr>
              <p:spPr bwMode="auto">
                <a:xfrm>
                  <a:off x="2076" y="2847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8" name="Oval 62"/>
                <p:cNvSpPr>
                  <a:spLocks noChangeArrowheads="1"/>
                </p:cNvSpPr>
                <p:nvPr/>
              </p:nvSpPr>
              <p:spPr bwMode="auto">
                <a:xfrm>
                  <a:off x="2220" y="2847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79" name="Oval 63"/>
                <p:cNvSpPr>
                  <a:spLocks noChangeArrowheads="1"/>
                </p:cNvSpPr>
                <p:nvPr/>
              </p:nvSpPr>
              <p:spPr bwMode="auto">
                <a:xfrm>
                  <a:off x="2364" y="2847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0" name="Oval 64"/>
                <p:cNvSpPr>
                  <a:spLocks noChangeArrowheads="1"/>
                </p:cNvSpPr>
                <p:nvPr/>
              </p:nvSpPr>
              <p:spPr bwMode="auto">
                <a:xfrm>
                  <a:off x="1356" y="2991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1" name="Oval 65"/>
                <p:cNvSpPr>
                  <a:spLocks noChangeArrowheads="1"/>
                </p:cNvSpPr>
                <p:nvPr/>
              </p:nvSpPr>
              <p:spPr bwMode="auto">
                <a:xfrm>
                  <a:off x="1500" y="2991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2" name="Oval 66"/>
                <p:cNvSpPr>
                  <a:spLocks noChangeArrowheads="1"/>
                </p:cNvSpPr>
                <p:nvPr/>
              </p:nvSpPr>
              <p:spPr bwMode="auto">
                <a:xfrm>
                  <a:off x="1644" y="2991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3" name="Oval 67"/>
                <p:cNvSpPr>
                  <a:spLocks noChangeArrowheads="1"/>
                </p:cNvSpPr>
                <p:nvPr/>
              </p:nvSpPr>
              <p:spPr bwMode="auto">
                <a:xfrm>
                  <a:off x="1788" y="2991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4" name="Oval 68"/>
                <p:cNvSpPr>
                  <a:spLocks noChangeArrowheads="1"/>
                </p:cNvSpPr>
                <p:nvPr/>
              </p:nvSpPr>
              <p:spPr bwMode="auto">
                <a:xfrm>
                  <a:off x="2220" y="2991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5" name="Oval 69"/>
                <p:cNvSpPr>
                  <a:spLocks noChangeArrowheads="1"/>
                </p:cNvSpPr>
                <p:nvPr/>
              </p:nvSpPr>
              <p:spPr bwMode="auto">
                <a:xfrm>
                  <a:off x="2364" y="2991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6" name="Oval 70"/>
                <p:cNvSpPr>
                  <a:spLocks noChangeArrowheads="1"/>
                </p:cNvSpPr>
                <p:nvPr/>
              </p:nvSpPr>
              <p:spPr bwMode="auto">
                <a:xfrm>
                  <a:off x="1356" y="3135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7" name="Oval 71"/>
                <p:cNvSpPr>
                  <a:spLocks noChangeArrowheads="1"/>
                </p:cNvSpPr>
                <p:nvPr/>
              </p:nvSpPr>
              <p:spPr bwMode="auto">
                <a:xfrm>
                  <a:off x="1500" y="3135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8" name="Oval 72"/>
                <p:cNvSpPr>
                  <a:spLocks noChangeArrowheads="1"/>
                </p:cNvSpPr>
                <p:nvPr/>
              </p:nvSpPr>
              <p:spPr bwMode="auto">
                <a:xfrm>
                  <a:off x="1644" y="3135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89" name="Oval 73"/>
                <p:cNvSpPr>
                  <a:spLocks noChangeArrowheads="1"/>
                </p:cNvSpPr>
                <p:nvPr/>
              </p:nvSpPr>
              <p:spPr bwMode="auto">
                <a:xfrm>
                  <a:off x="1788" y="3135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0" name="Oval 74"/>
                <p:cNvSpPr>
                  <a:spLocks noChangeArrowheads="1"/>
                </p:cNvSpPr>
                <p:nvPr/>
              </p:nvSpPr>
              <p:spPr bwMode="auto">
                <a:xfrm>
                  <a:off x="2220" y="3135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1" name="Oval 75"/>
                <p:cNvSpPr>
                  <a:spLocks noChangeArrowheads="1"/>
                </p:cNvSpPr>
                <p:nvPr/>
              </p:nvSpPr>
              <p:spPr bwMode="auto">
                <a:xfrm>
                  <a:off x="2364" y="3135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2" name="Oval 76"/>
                <p:cNvSpPr>
                  <a:spLocks noChangeArrowheads="1"/>
                </p:cNvSpPr>
                <p:nvPr/>
              </p:nvSpPr>
              <p:spPr bwMode="auto">
                <a:xfrm>
                  <a:off x="1356" y="3279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3" name="Oval 77"/>
                <p:cNvSpPr>
                  <a:spLocks noChangeArrowheads="1"/>
                </p:cNvSpPr>
                <p:nvPr/>
              </p:nvSpPr>
              <p:spPr bwMode="auto">
                <a:xfrm>
                  <a:off x="1500" y="3279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4" name="Oval 78"/>
                <p:cNvSpPr>
                  <a:spLocks noChangeArrowheads="1"/>
                </p:cNvSpPr>
                <p:nvPr/>
              </p:nvSpPr>
              <p:spPr bwMode="auto">
                <a:xfrm>
                  <a:off x="1644" y="3279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5" name="Oval 79"/>
                <p:cNvSpPr>
                  <a:spLocks noChangeArrowheads="1"/>
                </p:cNvSpPr>
                <p:nvPr/>
              </p:nvSpPr>
              <p:spPr bwMode="auto">
                <a:xfrm>
                  <a:off x="1788" y="3279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6" name="Oval 80"/>
                <p:cNvSpPr>
                  <a:spLocks noChangeArrowheads="1"/>
                </p:cNvSpPr>
                <p:nvPr/>
              </p:nvSpPr>
              <p:spPr bwMode="auto">
                <a:xfrm>
                  <a:off x="1932" y="3279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7" name="Oval 81"/>
                <p:cNvSpPr>
                  <a:spLocks noChangeArrowheads="1"/>
                </p:cNvSpPr>
                <p:nvPr/>
              </p:nvSpPr>
              <p:spPr bwMode="auto">
                <a:xfrm>
                  <a:off x="2076" y="3279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8" name="Oval 82"/>
                <p:cNvSpPr>
                  <a:spLocks noChangeArrowheads="1"/>
                </p:cNvSpPr>
                <p:nvPr/>
              </p:nvSpPr>
              <p:spPr bwMode="auto">
                <a:xfrm>
                  <a:off x="2220" y="3279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499" name="Oval 83"/>
                <p:cNvSpPr>
                  <a:spLocks noChangeArrowheads="1"/>
                </p:cNvSpPr>
                <p:nvPr/>
              </p:nvSpPr>
              <p:spPr bwMode="auto">
                <a:xfrm>
                  <a:off x="2364" y="3279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0" name="Oval 84"/>
                <p:cNvSpPr>
                  <a:spLocks noChangeArrowheads="1"/>
                </p:cNvSpPr>
                <p:nvPr/>
              </p:nvSpPr>
              <p:spPr bwMode="auto">
                <a:xfrm>
                  <a:off x="1788" y="2415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1" name="Oval 85"/>
                <p:cNvSpPr>
                  <a:spLocks noChangeArrowheads="1"/>
                </p:cNvSpPr>
                <p:nvPr/>
              </p:nvSpPr>
              <p:spPr bwMode="auto">
                <a:xfrm>
                  <a:off x="1932" y="2415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2" name="Oval 86"/>
                <p:cNvSpPr>
                  <a:spLocks noChangeArrowheads="1"/>
                </p:cNvSpPr>
                <p:nvPr/>
              </p:nvSpPr>
              <p:spPr bwMode="auto">
                <a:xfrm>
                  <a:off x="2076" y="2415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3" name="Oval 87"/>
                <p:cNvSpPr>
                  <a:spLocks noChangeArrowheads="1"/>
                </p:cNvSpPr>
                <p:nvPr/>
              </p:nvSpPr>
              <p:spPr bwMode="auto">
                <a:xfrm>
                  <a:off x="2220" y="2415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4" name="Oval 88"/>
                <p:cNvSpPr>
                  <a:spLocks noChangeArrowheads="1"/>
                </p:cNvSpPr>
                <p:nvPr/>
              </p:nvSpPr>
              <p:spPr bwMode="auto">
                <a:xfrm>
                  <a:off x="2364" y="2415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5" name="Oval 89"/>
                <p:cNvSpPr>
                  <a:spLocks noChangeArrowheads="1"/>
                </p:cNvSpPr>
                <p:nvPr/>
              </p:nvSpPr>
              <p:spPr bwMode="auto">
                <a:xfrm>
                  <a:off x="1788" y="2271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6" name="Oval 90"/>
                <p:cNvSpPr>
                  <a:spLocks noChangeArrowheads="1"/>
                </p:cNvSpPr>
                <p:nvPr/>
              </p:nvSpPr>
              <p:spPr bwMode="auto">
                <a:xfrm>
                  <a:off x="1932" y="2271"/>
                  <a:ext cx="40" cy="3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7" name="Oval 91"/>
                <p:cNvSpPr>
                  <a:spLocks noChangeArrowheads="1"/>
                </p:cNvSpPr>
                <p:nvPr/>
              </p:nvSpPr>
              <p:spPr bwMode="auto">
                <a:xfrm>
                  <a:off x="2076" y="2271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8" name="Oval 92"/>
                <p:cNvSpPr>
                  <a:spLocks noChangeArrowheads="1"/>
                </p:cNvSpPr>
                <p:nvPr/>
              </p:nvSpPr>
              <p:spPr bwMode="auto">
                <a:xfrm>
                  <a:off x="2220" y="2271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09" name="Oval 93"/>
                <p:cNvSpPr>
                  <a:spLocks noChangeArrowheads="1"/>
                </p:cNvSpPr>
                <p:nvPr/>
              </p:nvSpPr>
              <p:spPr bwMode="auto">
                <a:xfrm>
                  <a:off x="2364" y="2271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0" name="Oval 94"/>
                <p:cNvSpPr>
                  <a:spLocks noChangeArrowheads="1"/>
                </p:cNvSpPr>
                <p:nvPr/>
              </p:nvSpPr>
              <p:spPr bwMode="auto">
                <a:xfrm>
                  <a:off x="1356" y="3423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1" name="Oval 95"/>
                <p:cNvSpPr>
                  <a:spLocks noChangeArrowheads="1"/>
                </p:cNvSpPr>
                <p:nvPr/>
              </p:nvSpPr>
              <p:spPr bwMode="auto">
                <a:xfrm>
                  <a:off x="1500" y="3423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2" name="Oval 96"/>
                <p:cNvSpPr>
                  <a:spLocks noChangeArrowheads="1"/>
                </p:cNvSpPr>
                <p:nvPr/>
              </p:nvSpPr>
              <p:spPr bwMode="auto">
                <a:xfrm>
                  <a:off x="1644" y="3423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3" name="Oval 97"/>
                <p:cNvSpPr>
                  <a:spLocks noChangeArrowheads="1"/>
                </p:cNvSpPr>
                <p:nvPr/>
              </p:nvSpPr>
              <p:spPr bwMode="auto">
                <a:xfrm>
                  <a:off x="1788" y="3423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4" name="Oval 98"/>
                <p:cNvSpPr>
                  <a:spLocks noChangeArrowheads="1"/>
                </p:cNvSpPr>
                <p:nvPr/>
              </p:nvSpPr>
              <p:spPr bwMode="auto">
                <a:xfrm>
                  <a:off x="1932" y="3423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5" name="Oval 99"/>
                <p:cNvSpPr>
                  <a:spLocks noChangeArrowheads="1"/>
                </p:cNvSpPr>
                <p:nvPr/>
              </p:nvSpPr>
              <p:spPr bwMode="auto">
                <a:xfrm>
                  <a:off x="2076" y="3423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6" name="Oval 100"/>
                <p:cNvSpPr>
                  <a:spLocks noChangeArrowheads="1"/>
                </p:cNvSpPr>
                <p:nvPr/>
              </p:nvSpPr>
              <p:spPr bwMode="auto">
                <a:xfrm>
                  <a:off x="2220" y="3423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7" name="Oval 101"/>
                <p:cNvSpPr>
                  <a:spLocks noChangeArrowheads="1"/>
                </p:cNvSpPr>
                <p:nvPr/>
              </p:nvSpPr>
              <p:spPr bwMode="auto">
                <a:xfrm>
                  <a:off x="2364" y="3423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8" name="Oval 102"/>
                <p:cNvSpPr>
                  <a:spLocks noChangeArrowheads="1"/>
                </p:cNvSpPr>
                <p:nvPr/>
              </p:nvSpPr>
              <p:spPr bwMode="auto">
                <a:xfrm>
                  <a:off x="1356" y="3567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19" name="Oval 103"/>
                <p:cNvSpPr>
                  <a:spLocks noChangeArrowheads="1"/>
                </p:cNvSpPr>
                <p:nvPr/>
              </p:nvSpPr>
              <p:spPr bwMode="auto">
                <a:xfrm>
                  <a:off x="1500" y="3567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0" name="Oval 104"/>
                <p:cNvSpPr>
                  <a:spLocks noChangeArrowheads="1"/>
                </p:cNvSpPr>
                <p:nvPr/>
              </p:nvSpPr>
              <p:spPr bwMode="auto">
                <a:xfrm>
                  <a:off x="1644" y="3567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1" name="Oval 105"/>
                <p:cNvSpPr>
                  <a:spLocks noChangeArrowheads="1"/>
                </p:cNvSpPr>
                <p:nvPr/>
              </p:nvSpPr>
              <p:spPr bwMode="auto">
                <a:xfrm>
                  <a:off x="1788" y="3567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2" name="Oval 106"/>
                <p:cNvSpPr>
                  <a:spLocks noChangeArrowheads="1"/>
                </p:cNvSpPr>
                <p:nvPr/>
              </p:nvSpPr>
              <p:spPr bwMode="auto">
                <a:xfrm>
                  <a:off x="1932" y="3567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3" name="Oval 107"/>
                <p:cNvSpPr>
                  <a:spLocks noChangeArrowheads="1"/>
                </p:cNvSpPr>
                <p:nvPr/>
              </p:nvSpPr>
              <p:spPr bwMode="auto">
                <a:xfrm>
                  <a:off x="2076" y="3567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4" name="Oval 108"/>
                <p:cNvSpPr>
                  <a:spLocks noChangeArrowheads="1"/>
                </p:cNvSpPr>
                <p:nvPr/>
              </p:nvSpPr>
              <p:spPr bwMode="auto">
                <a:xfrm>
                  <a:off x="2220" y="3567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5" name="Oval 109"/>
                <p:cNvSpPr>
                  <a:spLocks noChangeArrowheads="1"/>
                </p:cNvSpPr>
                <p:nvPr/>
              </p:nvSpPr>
              <p:spPr bwMode="auto">
                <a:xfrm>
                  <a:off x="2364" y="3567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6" name="Oval 110"/>
                <p:cNvSpPr>
                  <a:spLocks noChangeArrowheads="1"/>
                </p:cNvSpPr>
                <p:nvPr/>
              </p:nvSpPr>
              <p:spPr bwMode="auto">
                <a:xfrm>
                  <a:off x="1212" y="3279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7" name="Oval 111"/>
                <p:cNvSpPr>
                  <a:spLocks noChangeArrowheads="1"/>
                </p:cNvSpPr>
                <p:nvPr/>
              </p:nvSpPr>
              <p:spPr bwMode="auto">
                <a:xfrm>
                  <a:off x="1068" y="3423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8" name="Oval 112"/>
                <p:cNvSpPr>
                  <a:spLocks noChangeArrowheads="1"/>
                </p:cNvSpPr>
                <p:nvPr/>
              </p:nvSpPr>
              <p:spPr bwMode="auto">
                <a:xfrm>
                  <a:off x="1212" y="3423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29" name="Oval 113"/>
                <p:cNvSpPr>
                  <a:spLocks noChangeArrowheads="1"/>
                </p:cNvSpPr>
                <p:nvPr/>
              </p:nvSpPr>
              <p:spPr bwMode="auto">
                <a:xfrm>
                  <a:off x="1068" y="3567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0" name="Oval 114"/>
                <p:cNvSpPr>
                  <a:spLocks noChangeArrowheads="1"/>
                </p:cNvSpPr>
                <p:nvPr/>
              </p:nvSpPr>
              <p:spPr bwMode="auto">
                <a:xfrm>
                  <a:off x="1212" y="3567"/>
                  <a:ext cx="40" cy="36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1" name="Oval 115"/>
                <p:cNvSpPr>
                  <a:spLocks noChangeArrowheads="1"/>
                </p:cNvSpPr>
                <p:nvPr/>
              </p:nvSpPr>
              <p:spPr bwMode="auto">
                <a:xfrm>
                  <a:off x="2508" y="2559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2" name="Oval 116"/>
                <p:cNvSpPr>
                  <a:spLocks noChangeArrowheads="1"/>
                </p:cNvSpPr>
                <p:nvPr/>
              </p:nvSpPr>
              <p:spPr bwMode="auto">
                <a:xfrm>
                  <a:off x="2508" y="2703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3" name="Oval 117"/>
                <p:cNvSpPr>
                  <a:spLocks noChangeArrowheads="1"/>
                </p:cNvSpPr>
                <p:nvPr/>
              </p:nvSpPr>
              <p:spPr bwMode="auto">
                <a:xfrm>
                  <a:off x="2508" y="2847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4" name="Oval 118"/>
                <p:cNvSpPr>
                  <a:spLocks noChangeArrowheads="1"/>
                </p:cNvSpPr>
                <p:nvPr/>
              </p:nvSpPr>
              <p:spPr bwMode="auto">
                <a:xfrm>
                  <a:off x="2508" y="2991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5" name="Oval 119"/>
                <p:cNvSpPr>
                  <a:spLocks noChangeArrowheads="1"/>
                </p:cNvSpPr>
                <p:nvPr/>
              </p:nvSpPr>
              <p:spPr bwMode="auto">
                <a:xfrm>
                  <a:off x="2508" y="3135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6" name="Oval 120"/>
                <p:cNvSpPr>
                  <a:spLocks noChangeArrowheads="1"/>
                </p:cNvSpPr>
                <p:nvPr/>
              </p:nvSpPr>
              <p:spPr bwMode="auto">
                <a:xfrm>
                  <a:off x="2508" y="3279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7" name="Oval 121"/>
                <p:cNvSpPr>
                  <a:spLocks noChangeArrowheads="1"/>
                </p:cNvSpPr>
                <p:nvPr/>
              </p:nvSpPr>
              <p:spPr bwMode="auto">
                <a:xfrm>
                  <a:off x="2508" y="2415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8" name="Oval 122"/>
                <p:cNvSpPr>
                  <a:spLocks noChangeArrowheads="1"/>
                </p:cNvSpPr>
                <p:nvPr/>
              </p:nvSpPr>
              <p:spPr bwMode="auto">
                <a:xfrm>
                  <a:off x="2508" y="2271"/>
                  <a:ext cx="40" cy="3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39" name="Oval 123"/>
                <p:cNvSpPr>
                  <a:spLocks noChangeArrowheads="1"/>
                </p:cNvSpPr>
                <p:nvPr/>
              </p:nvSpPr>
              <p:spPr bwMode="auto">
                <a:xfrm>
                  <a:off x="2508" y="3423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40" name="Oval 124"/>
                <p:cNvSpPr>
                  <a:spLocks noChangeArrowheads="1"/>
                </p:cNvSpPr>
                <p:nvPr/>
              </p:nvSpPr>
              <p:spPr bwMode="auto">
                <a:xfrm>
                  <a:off x="2508" y="3567"/>
                  <a:ext cx="40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4678363" y="3200400"/>
            <a:ext cx="3208724" cy="2971800"/>
            <a:chOff x="4678363" y="3200400"/>
            <a:chExt cx="3208724" cy="2971800"/>
          </a:xfrm>
        </p:grpSpPr>
        <p:sp>
          <p:nvSpPr>
            <p:cNvPr id="247" name="Rectangle 246"/>
            <p:cNvSpPr/>
            <p:nvPr/>
          </p:nvSpPr>
          <p:spPr>
            <a:xfrm>
              <a:off x="4686687" y="3200400"/>
              <a:ext cx="32004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541" name="Group 125"/>
            <p:cNvGrpSpPr>
              <a:grpSpLocks/>
            </p:cNvGrpSpPr>
            <p:nvPr/>
          </p:nvGrpSpPr>
          <p:grpSpPr bwMode="auto">
            <a:xfrm>
              <a:off x="4678363" y="3200400"/>
              <a:ext cx="2973387" cy="2743200"/>
              <a:chOff x="2942" y="1998"/>
              <a:chExt cx="1873" cy="1728"/>
            </a:xfrm>
          </p:grpSpPr>
          <p:grpSp>
            <p:nvGrpSpPr>
              <p:cNvPr id="60542" name="Group 126"/>
              <p:cNvGrpSpPr>
                <a:grpSpLocks/>
              </p:cNvGrpSpPr>
              <p:nvPr/>
            </p:nvGrpSpPr>
            <p:grpSpPr bwMode="auto">
              <a:xfrm>
                <a:off x="2942" y="1998"/>
                <a:ext cx="1873" cy="1728"/>
                <a:chOff x="2942" y="1998"/>
                <a:chExt cx="1873" cy="1728"/>
              </a:xfrm>
            </p:grpSpPr>
            <p:sp>
              <p:nvSpPr>
                <p:cNvPr id="60543" name="Freeform 127"/>
                <p:cNvSpPr>
                  <a:spLocks noChangeArrowheads="1"/>
                </p:cNvSpPr>
                <p:nvPr/>
              </p:nvSpPr>
              <p:spPr bwMode="auto">
                <a:xfrm>
                  <a:off x="4019" y="2950"/>
                  <a:ext cx="281" cy="281"/>
                </a:xfrm>
                <a:custGeom>
                  <a:avLst/>
                  <a:gdLst>
                    <a:gd name="T0" fmla="*/ 231 w 281"/>
                    <a:gd name="T1" fmla="*/ 21 h 281"/>
                    <a:gd name="T2" fmla="*/ 217 w 281"/>
                    <a:gd name="T3" fmla="*/ 21 h 281"/>
                    <a:gd name="T4" fmla="*/ 195 w 281"/>
                    <a:gd name="T5" fmla="*/ 21 h 281"/>
                    <a:gd name="T6" fmla="*/ 173 w 281"/>
                    <a:gd name="T7" fmla="*/ 14 h 281"/>
                    <a:gd name="T8" fmla="*/ 151 w 281"/>
                    <a:gd name="T9" fmla="*/ 14 h 281"/>
                    <a:gd name="T10" fmla="*/ 137 w 281"/>
                    <a:gd name="T11" fmla="*/ 7 h 281"/>
                    <a:gd name="T12" fmla="*/ 123 w 281"/>
                    <a:gd name="T13" fmla="*/ 0 h 281"/>
                    <a:gd name="T14" fmla="*/ 108 w 281"/>
                    <a:gd name="T15" fmla="*/ 0 h 281"/>
                    <a:gd name="T16" fmla="*/ 93 w 281"/>
                    <a:gd name="T17" fmla="*/ 0 h 281"/>
                    <a:gd name="T18" fmla="*/ 79 w 281"/>
                    <a:gd name="T19" fmla="*/ 0 h 281"/>
                    <a:gd name="T20" fmla="*/ 65 w 281"/>
                    <a:gd name="T21" fmla="*/ 0 h 281"/>
                    <a:gd name="T22" fmla="*/ 50 w 281"/>
                    <a:gd name="T23" fmla="*/ 0 h 281"/>
                    <a:gd name="T24" fmla="*/ 36 w 281"/>
                    <a:gd name="T25" fmla="*/ 0 h 281"/>
                    <a:gd name="T26" fmla="*/ 21 w 281"/>
                    <a:gd name="T27" fmla="*/ 7 h 281"/>
                    <a:gd name="T28" fmla="*/ 7 w 281"/>
                    <a:gd name="T29" fmla="*/ 14 h 281"/>
                    <a:gd name="T30" fmla="*/ 0 w 281"/>
                    <a:gd name="T31" fmla="*/ 29 h 281"/>
                    <a:gd name="T32" fmla="*/ 0 w 281"/>
                    <a:gd name="T33" fmla="*/ 43 h 281"/>
                    <a:gd name="T34" fmla="*/ 0 w 281"/>
                    <a:gd name="T35" fmla="*/ 57 h 281"/>
                    <a:gd name="T36" fmla="*/ 0 w 281"/>
                    <a:gd name="T37" fmla="*/ 72 h 281"/>
                    <a:gd name="T38" fmla="*/ 0 w 281"/>
                    <a:gd name="T39" fmla="*/ 86 h 281"/>
                    <a:gd name="T40" fmla="*/ 0 w 281"/>
                    <a:gd name="T41" fmla="*/ 101 h 281"/>
                    <a:gd name="T42" fmla="*/ 0 w 281"/>
                    <a:gd name="T43" fmla="*/ 115 h 281"/>
                    <a:gd name="T44" fmla="*/ 0 w 281"/>
                    <a:gd name="T45" fmla="*/ 130 h 281"/>
                    <a:gd name="T46" fmla="*/ 0 w 281"/>
                    <a:gd name="T47" fmla="*/ 144 h 281"/>
                    <a:gd name="T48" fmla="*/ 0 w 281"/>
                    <a:gd name="T49" fmla="*/ 158 h 281"/>
                    <a:gd name="T50" fmla="*/ 7 w 281"/>
                    <a:gd name="T51" fmla="*/ 173 h 281"/>
                    <a:gd name="T52" fmla="*/ 14 w 281"/>
                    <a:gd name="T53" fmla="*/ 180 h 281"/>
                    <a:gd name="T54" fmla="*/ 21 w 281"/>
                    <a:gd name="T55" fmla="*/ 187 h 281"/>
                    <a:gd name="T56" fmla="*/ 36 w 281"/>
                    <a:gd name="T57" fmla="*/ 195 h 281"/>
                    <a:gd name="T58" fmla="*/ 43 w 281"/>
                    <a:gd name="T59" fmla="*/ 202 h 281"/>
                    <a:gd name="T60" fmla="*/ 58 w 281"/>
                    <a:gd name="T61" fmla="*/ 202 h 281"/>
                    <a:gd name="T62" fmla="*/ 72 w 281"/>
                    <a:gd name="T63" fmla="*/ 209 h 281"/>
                    <a:gd name="T64" fmla="*/ 79 w 281"/>
                    <a:gd name="T65" fmla="*/ 217 h 281"/>
                    <a:gd name="T66" fmla="*/ 86 w 281"/>
                    <a:gd name="T67" fmla="*/ 223 h 281"/>
                    <a:gd name="T68" fmla="*/ 93 w 281"/>
                    <a:gd name="T69" fmla="*/ 230 h 281"/>
                    <a:gd name="T70" fmla="*/ 101 w 281"/>
                    <a:gd name="T71" fmla="*/ 245 h 281"/>
                    <a:gd name="T72" fmla="*/ 108 w 281"/>
                    <a:gd name="T73" fmla="*/ 252 h 281"/>
                    <a:gd name="T74" fmla="*/ 115 w 281"/>
                    <a:gd name="T75" fmla="*/ 260 h 281"/>
                    <a:gd name="T76" fmla="*/ 123 w 281"/>
                    <a:gd name="T77" fmla="*/ 274 h 281"/>
                    <a:gd name="T78" fmla="*/ 130 w 281"/>
                    <a:gd name="T79" fmla="*/ 281 h 281"/>
                    <a:gd name="T80" fmla="*/ 145 w 281"/>
                    <a:gd name="T81" fmla="*/ 281 h 281"/>
                    <a:gd name="T82" fmla="*/ 158 w 281"/>
                    <a:gd name="T83" fmla="*/ 281 h 281"/>
                    <a:gd name="T84" fmla="*/ 180 w 281"/>
                    <a:gd name="T85" fmla="*/ 274 h 281"/>
                    <a:gd name="T86" fmla="*/ 195 w 281"/>
                    <a:gd name="T87" fmla="*/ 267 h 281"/>
                    <a:gd name="T88" fmla="*/ 202 w 281"/>
                    <a:gd name="T89" fmla="*/ 260 h 281"/>
                    <a:gd name="T90" fmla="*/ 217 w 281"/>
                    <a:gd name="T91" fmla="*/ 252 h 281"/>
                    <a:gd name="T92" fmla="*/ 231 w 281"/>
                    <a:gd name="T93" fmla="*/ 252 h 281"/>
                    <a:gd name="T94" fmla="*/ 238 w 281"/>
                    <a:gd name="T95" fmla="*/ 245 h 281"/>
                    <a:gd name="T96" fmla="*/ 253 w 281"/>
                    <a:gd name="T97" fmla="*/ 238 h 281"/>
                    <a:gd name="T98" fmla="*/ 253 w 281"/>
                    <a:gd name="T99" fmla="*/ 223 h 281"/>
                    <a:gd name="T100" fmla="*/ 260 w 281"/>
                    <a:gd name="T101" fmla="*/ 217 h 281"/>
                    <a:gd name="T102" fmla="*/ 267 w 281"/>
                    <a:gd name="T103" fmla="*/ 209 h 281"/>
                    <a:gd name="T104" fmla="*/ 274 w 281"/>
                    <a:gd name="T105" fmla="*/ 202 h 281"/>
                    <a:gd name="T106" fmla="*/ 274 w 281"/>
                    <a:gd name="T107" fmla="*/ 187 h 281"/>
                    <a:gd name="T108" fmla="*/ 281 w 281"/>
                    <a:gd name="T109" fmla="*/ 180 h 281"/>
                    <a:gd name="T110" fmla="*/ 281 w 281"/>
                    <a:gd name="T111" fmla="*/ 165 h 281"/>
                    <a:gd name="T112" fmla="*/ 281 w 281"/>
                    <a:gd name="T113" fmla="*/ 151 h 281"/>
                    <a:gd name="T114" fmla="*/ 281 w 281"/>
                    <a:gd name="T115" fmla="*/ 137 h 281"/>
                    <a:gd name="T116" fmla="*/ 281 w 281"/>
                    <a:gd name="T117" fmla="*/ 122 h 281"/>
                    <a:gd name="T118" fmla="*/ 281 w 281"/>
                    <a:gd name="T119" fmla="*/ 108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1" h="281">
                      <a:moveTo>
                        <a:pt x="228" y="70"/>
                      </a:moveTo>
                      <a:lnTo>
                        <a:pt x="231" y="21"/>
                      </a:lnTo>
                      <a:lnTo>
                        <a:pt x="223" y="21"/>
                      </a:lnTo>
                      <a:lnTo>
                        <a:pt x="217" y="21"/>
                      </a:lnTo>
                      <a:lnTo>
                        <a:pt x="202" y="21"/>
                      </a:lnTo>
                      <a:lnTo>
                        <a:pt x="195" y="21"/>
                      </a:lnTo>
                      <a:lnTo>
                        <a:pt x="188" y="21"/>
                      </a:lnTo>
                      <a:lnTo>
                        <a:pt x="173" y="14"/>
                      </a:lnTo>
                      <a:lnTo>
                        <a:pt x="158" y="14"/>
                      </a:lnTo>
                      <a:lnTo>
                        <a:pt x="151" y="14"/>
                      </a:lnTo>
                      <a:lnTo>
                        <a:pt x="145" y="7"/>
                      </a:lnTo>
                      <a:lnTo>
                        <a:pt x="137" y="7"/>
                      </a:lnTo>
                      <a:lnTo>
                        <a:pt x="130" y="0"/>
                      </a:lnTo>
                      <a:lnTo>
                        <a:pt x="123" y="0"/>
                      </a:lnTo>
                      <a:lnTo>
                        <a:pt x="115" y="0"/>
                      </a:lnTo>
                      <a:lnTo>
                        <a:pt x="108" y="0"/>
                      </a:lnTo>
                      <a:lnTo>
                        <a:pt x="101" y="0"/>
                      </a:lnTo>
                      <a:lnTo>
                        <a:pt x="93" y="0"/>
                      </a:lnTo>
                      <a:lnTo>
                        <a:pt x="86" y="0"/>
                      </a:lnTo>
                      <a:lnTo>
                        <a:pt x="79" y="0"/>
                      </a:lnTo>
                      <a:lnTo>
                        <a:pt x="72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29" y="7"/>
                      </a:lnTo>
                      <a:lnTo>
                        <a:pt x="21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0" y="65"/>
                      </a:lnTo>
                      <a:lnTo>
                        <a:pt x="0" y="72"/>
                      </a:lnTo>
                      <a:lnTo>
                        <a:pt x="0" y="79"/>
                      </a:lnTo>
                      <a:lnTo>
                        <a:pt x="0" y="86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0" y="115"/>
                      </a:lnTo>
                      <a:lnTo>
                        <a:pt x="0" y="122"/>
                      </a:lnTo>
                      <a:lnTo>
                        <a:pt x="0" y="130"/>
                      </a:lnTo>
                      <a:lnTo>
                        <a:pt x="0" y="137"/>
                      </a:lnTo>
                      <a:lnTo>
                        <a:pt x="0" y="144"/>
                      </a:lnTo>
                      <a:lnTo>
                        <a:pt x="0" y="151"/>
                      </a:lnTo>
                      <a:lnTo>
                        <a:pt x="0" y="158"/>
                      </a:lnTo>
                      <a:lnTo>
                        <a:pt x="7" y="165"/>
                      </a:lnTo>
                      <a:lnTo>
                        <a:pt x="7" y="173"/>
                      </a:lnTo>
                      <a:lnTo>
                        <a:pt x="14" y="173"/>
                      </a:lnTo>
                      <a:lnTo>
                        <a:pt x="14" y="180"/>
                      </a:lnTo>
                      <a:lnTo>
                        <a:pt x="21" y="180"/>
                      </a:lnTo>
                      <a:lnTo>
                        <a:pt x="21" y="187"/>
                      </a:lnTo>
                      <a:lnTo>
                        <a:pt x="29" y="187"/>
                      </a:lnTo>
                      <a:lnTo>
                        <a:pt x="36" y="195"/>
                      </a:lnTo>
                      <a:lnTo>
                        <a:pt x="43" y="195"/>
                      </a:lnTo>
                      <a:lnTo>
                        <a:pt x="43" y="202"/>
                      </a:lnTo>
                      <a:lnTo>
                        <a:pt x="50" y="202"/>
                      </a:lnTo>
                      <a:lnTo>
                        <a:pt x="58" y="202"/>
                      </a:lnTo>
                      <a:lnTo>
                        <a:pt x="65" y="209"/>
                      </a:lnTo>
                      <a:lnTo>
                        <a:pt x="72" y="209"/>
                      </a:lnTo>
                      <a:lnTo>
                        <a:pt x="79" y="209"/>
                      </a:lnTo>
                      <a:lnTo>
                        <a:pt x="79" y="217"/>
                      </a:lnTo>
                      <a:lnTo>
                        <a:pt x="86" y="217"/>
                      </a:lnTo>
                      <a:lnTo>
                        <a:pt x="86" y="223"/>
                      </a:lnTo>
                      <a:lnTo>
                        <a:pt x="93" y="223"/>
                      </a:lnTo>
                      <a:lnTo>
                        <a:pt x="93" y="230"/>
                      </a:lnTo>
                      <a:lnTo>
                        <a:pt x="101" y="238"/>
                      </a:lnTo>
                      <a:lnTo>
                        <a:pt x="101" y="245"/>
                      </a:lnTo>
                      <a:lnTo>
                        <a:pt x="108" y="245"/>
                      </a:lnTo>
                      <a:lnTo>
                        <a:pt x="108" y="252"/>
                      </a:lnTo>
                      <a:lnTo>
                        <a:pt x="108" y="260"/>
                      </a:lnTo>
                      <a:lnTo>
                        <a:pt x="115" y="260"/>
                      </a:lnTo>
                      <a:lnTo>
                        <a:pt x="115" y="267"/>
                      </a:lnTo>
                      <a:lnTo>
                        <a:pt x="123" y="274"/>
                      </a:lnTo>
                      <a:lnTo>
                        <a:pt x="123" y="281"/>
                      </a:lnTo>
                      <a:lnTo>
                        <a:pt x="130" y="281"/>
                      </a:lnTo>
                      <a:lnTo>
                        <a:pt x="137" y="281"/>
                      </a:lnTo>
                      <a:lnTo>
                        <a:pt x="145" y="281"/>
                      </a:lnTo>
                      <a:lnTo>
                        <a:pt x="151" y="281"/>
                      </a:lnTo>
                      <a:lnTo>
                        <a:pt x="158" y="281"/>
                      </a:lnTo>
                      <a:lnTo>
                        <a:pt x="173" y="274"/>
                      </a:lnTo>
                      <a:lnTo>
                        <a:pt x="180" y="274"/>
                      </a:lnTo>
                      <a:lnTo>
                        <a:pt x="188" y="267"/>
                      </a:lnTo>
                      <a:lnTo>
                        <a:pt x="195" y="267"/>
                      </a:lnTo>
                      <a:lnTo>
                        <a:pt x="202" y="267"/>
                      </a:lnTo>
                      <a:lnTo>
                        <a:pt x="202" y="260"/>
                      </a:lnTo>
                      <a:lnTo>
                        <a:pt x="209" y="252"/>
                      </a:lnTo>
                      <a:lnTo>
                        <a:pt x="217" y="252"/>
                      </a:lnTo>
                      <a:lnTo>
                        <a:pt x="223" y="252"/>
                      </a:lnTo>
                      <a:lnTo>
                        <a:pt x="231" y="252"/>
                      </a:lnTo>
                      <a:lnTo>
                        <a:pt x="231" y="245"/>
                      </a:lnTo>
                      <a:lnTo>
                        <a:pt x="238" y="245"/>
                      </a:lnTo>
                      <a:lnTo>
                        <a:pt x="245" y="238"/>
                      </a:lnTo>
                      <a:lnTo>
                        <a:pt x="253" y="238"/>
                      </a:lnTo>
                      <a:lnTo>
                        <a:pt x="253" y="230"/>
                      </a:lnTo>
                      <a:lnTo>
                        <a:pt x="253" y="223"/>
                      </a:lnTo>
                      <a:lnTo>
                        <a:pt x="260" y="223"/>
                      </a:lnTo>
                      <a:lnTo>
                        <a:pt x="260" y="217"/>
                      </a:lnTo>
                      <a:lnTo>
                        <a:pt x="267" y="217"/>
                      </a:lnTo>
                      <a:lnTo>
                        <a:pt x="267" y="209"/>
                      </a:lnTo>
                      <a:lnTo>
                        <a:pt x="274" y="209"/>
                      </a:lnTo>
                      <a:lnTo>
                        <a:pt x="274" y="202"/>
                      </a:lnTo>
                      <a:lnTo>
                        <a:pt x="274" y="195"/>
                      </a:lnTo>
                      <a:lnTo>
                        <a:pt x="274" y="187"/>
                      </a:lnTo>
                      <a:lnTo>
                        <a:pt x="281" y="187"/>
                      </a:lnTo>
                      <a:lnTo>
                        <a:pt x="281" y="180"/>
                      </a:lnTo>
                      <a:lnTo>
                        <a:pt x="281" y="173"/>
                      </a:lnTo>
                      <a:lnTo>
                        <a:pt x="281" y="165"/>
                      </a:lnTo>
                      <a:lnTo>
                        <a:pt x="281" y="158"/>
                      </a:lnTo>
                      <a:lnTo>
                        <a:pt x="281" y="151"/>
                      </a:lnTo>
                      <a:lnTo>
                        <a:pt x="281" y="144"/>
                      </a:lnTo>
                      <a:lnTo>
                        <a:pt x="281" y="137"/>
                      </a:lnTo>
                      <a:lnTo>
                        <a:pt x="281" y="130"/>
                      </a:lnTo>
                      <a:lnTo>
                        <a:pt x="281" y="122"/>
                      </a:lnTo>
                      <a:lnTo>
                        <a:pt x="281" y="115"/>
                      </a:lnTo>
                      <a:lnTo>
                        <a:pt x="281" y="108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60544" name="Freeform 128"/>
                <p:cNvSpPr>
                  <a:spLocks noChangeArrowheads="1"/>
                </p:cNvSpPr>
                <p:nvPr/>
              </p:nvSpPr>
              <p:spPr bwMode="auto">
                <a:xfrm>
                  <a:off x="3010" y="2082"/>
                  <a:ext cx="858" cy="1444"/>
                </a:xfrm>
                <a:custGeom>
                  <a:avLst/>
                  <a:gdLst>
                    <a:gd name="T0" fmla="*/ 838 w 859"/>
                    <a:gd name="T1" fmla="*/ 79 h 1444"/>
                    <a:gd name="T2" fmla="*/ 859 w 859"/>
                    <a:gd name="T3" fmla="*/ 151 h 1444"/>
                    <a:gd name="T4" fmla="*/ 859 w 859"/>
                    <a:gd name="T5" fmla="*/ 217 h 1444"/>
                    <a:gd name="T6" fmla="*/ 859 w 859"/>
                    <a:gd name="T7" fmla="*/ 282 h 1444"/>
                    <a:gd name="T8" fmla="*/ 838 w 859"/>
                    <a:gd name="T9" fmla="*/ 346 h 1444"/>
                    <a:gd name="T10" fmla="*/ 794 w 859"/>
                    <a:gd name="T11" fmla="*/ 382 h 1444"/>
                    <a:gd name="T12" fmla="*/ 736 w 859"/>
                    <a:gd name="T13" fmla="*/ 404 h 1444"/>
                    <a:gd name="T14" fmla="*/ 671 w 859"/>
                    <a:gd name="T15" fmla="*/ 419 h 1444"/>
                    <a:gd name="T16" fmla="*/ 606 w 859"/>
                    <a:gd name="T17" fmla="*/ 441 h 1444"/>
                    <a:gd name="T18" fmla="*/ 548 w 859"/>
                    <a:gd name="T19" fmla="*/ 484 h 1444"/>
                    <a:gd name="T20" fmla="*/ 505 w 859"/>
                    <a:gd name="T21" fmla="*/ 541 h 1444"/>
                    <a:gd name="T22" fmla="*/ 483 w 859"/>
                    <a:gd name="T23" fmla="*/ 592 h 1444"/>
                    <a:gd name="T24" fmla="*/ 461 w 859"/>
                    <a:gd name="T25" fmla="*/ 643 h 1444"/>
                    <a:gd name="T26" fmla="*/ 448 w 859"/>
                    <a:gd name="T27" fmla="*/ 693 h 1444"/>
                    <a:gd name="T28" fmla="*/ 440 w 859"/>
                    <a:gd name="T29" fmla="*/ 751 h 1444"/>
                    <a:gd name="T30" fmla="*/ 440 w 859"/>
                    <a:gd name="T31" fmla="*/ 816 h 1444"/>
                    <a:gd name="T32" fmla="*/ 440 w 859"/>
                    <a:gd name="T33" fmla="*/ 888 h 1444"/>
                    <a:gd name="T34" fmla="*/ 440 w 859"/>
                    <a:gd name="T35" fmla="*/ 953 h 1444"/>
                    <a:gd name="T36" fmla="*/ 426 w 859"/>
                    <a:gd name="T37" fmla="*/ 1011 h 1444"/>
                    <a:gd name="T38" fmla="*/ 411 w 859"/>
                    <a:gd name="T39" fmla="*/ 1075 h 1444"/>
                    <a:gd name="T40" fmla="*/ 375 w 859"/>
                    <a:gd name="T41" fmla="*/ 1119 h 1444"/>
                    <a:gd name="T42" fmla="*/ 317 w 859"/>
                    <a:gd name="T43" fmla="*/ 1169 h 1444"/>
                    <a:gd name="T44" fmla="*/ 281 w 859"/>
                    <a:gd name="T45" fmla="*/ 1206 h 1444"/>
                    <a:gd name="T46" fmla="*/ 245 w 859"/>
                    <a:gd name="T47" fmla="*/ 1242 h 1444"/>
                    <a:gd name="T48" fmla="*/ 209 w 859"/>
                    <a:gd name="T49" fmla="*/ 1278 h 1444"/>
                    <a:gd name="T50" fmla="*/ 166 w 859"/>
                    <a:gd name="T51" fmla="*/ 1307 h 1444"/>
                    <a:gd name="T52" fmla="*/ 123 w 859"/>
                    <a:gd name="T53" fmla="*/ 1350 h 1444"/>
                    <a:gd name="T54" fmla="*/ 79 w 859"/>
                    <a:gd name="T55" fmla="*/ 1379 h 1444"/>
                    <a:gd name="T56" fmla="*/ 43 w 859"/>
                    <a:gd name="T57" fmla="*/ 1415 h 1444"/>
                    <a:gd name="T58" fmla="*/ 21 w 859"/>
                    <a:gd name="T59" fmla="*/ 1422 h 1444"/>
                    <a:gd name="T60" fmla="*/ 21 w 859"/>
                    <a:gd name="T61" fmla="*/ 1357 h 1444"/>
                    <a:gd name="T62" fmla="*/ 28 w 859"/>
                    <a:gd name="T63" fmla="*/ 1285 h 1444"/>
                    <a:gd name="T64" fmla="*/ 28 w 859"/>
                    <a:gd name="T65" fmla="*/ 1220 h 1444"/>
                    <a:gd name="T66" fmla="*/ 28 w 859"/>
                    <a:gd name="T67" fmla="*/ 1155 h 1444"/>
                    <a:gd name="T68" fmla="*/ 28 w 859"/>
                    <a:gd name="T69" fmla="*/ 1090 h 1444"/>
                    <a:gd name="T70" fmla="*/ 28 w 859"/>
                    <a:gd name="T71" fmla="*/ 1011 h 1444"/>
                    <a:gd name="T72" fmla="*/ 28 w 859"/>
                    <a:gd name="T73" fmla="*/ 931 h 1444"/>
                    <a:gd name="T74" fmla="*/ 21 w 859"/>
                    <a:gd name="T75" fmla="*/ 866 h 1444"/>
                    <a:gd name="T76" fmla="*/ 21 w 859"/>
                    <a:gd name="T77" fmla="*/ 794 h 1444"/>
                    <a:gd name="T78" fmla="*/ 7 w 859"/>
                    <a:gd name="T79" fmla="*/ 729 h 1444"/>
                    <a:gd name="T80" fmla="*/ 0 w 859"/>
                    <a:gd name="T81" fmla="*/ 671 h 1444"/>
                    <a:gd name="T82" fmla="*/ 0 w 859"/>
                    <a:gd name="T83" fmla="*/ 607 h 1444"/>
                    <a:gd name="T84" fmla="*/ 0 w 859"/>
                    <a:gd name="T85" fmla="*/ 535 h 1444"/>
                    <a:gd name="T86" fmla="*/ 0 w 859"/>
                    <a:gd name="T87" fmla="*/ 469 h 1444"/>
                    <a:gd name="T88" fmla="*/ 0 w 859"/>
                    <a:gd name="T89" fmla="*/ 397 h 1444"/>
                    <a:gd name="T90" fmla="*/ 7 w 859"/>
                    <a:gd name="T91" fmla="*/ 339 h 1444"/>
                    <a:gd name="T92" fmla="*/ 14 w 859"/>
                    <a:gd name="T93" fmla="*/ 274 h 1444"/>
                    <a:gd name="T94" fmla="*/ 14 w 859"/>
                    <a:gd name="T95" fmla="*/ 210 h 1444"/>
                    <a:gd name="T96" fmla="*/ 21 w 859"/>
                    <a:gd name="T97" fmla="*/ 138 h 1444"/>
                    <a:gd name="T98" fmla="*/ 21 w 859"/>
                    <a:gd name="T99" fmla="*/ 73 h 1444"/>
                    <a:gd name="T100" fmla="*/ 43 w 859"/>
                    <a:gd name="T101" fmla="*/ 22 h 1444"/>
                    <a:gd name="T102" fmla="*/ 115 w 859"/>
                    <a:gd name="T103" fmla="*/ 0 h 1444"/>
                    <a:gd name="T104" fmla="*/ 188 w 859"/>
                    <a:gd name="T105" fmla="*/ 0 h 1444"/>
                    <a:gd name="T106" fmla="*/ 281 w 859"/>
                    <a:gd name="T107" fmla="*/ 0 h 1444"/>
                    <a:gd name="T108" fmla="*/ 389 w 859"/>
                    <a:gd name="T109" fmla="*/ 0 h 1444"/>
                    <a:gd name="T110" fmla="*/ 491 w 859"/>
                    <a:gd name="T111" fmla="*/ 7 h 1444"/>
                    <a:gd name="T112" fmla="*/ 606 w 859"/>
                    <a:gd name="T113" fmla="*/ 7 h 1444"/>
                    <a:gd name="T114" fmla="*/ 693 w 859"/>
                    <a:gd name="T115" fmla="*/ 7 h 1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59" h="1444">
                      <a:moveTo>
                        <a:pt x="740" y="46"/>
                      </a:moveTo>
                      <a:lnTo>
                        <a:pt x="765" y="0"/>
                      </a:lnTo>
                      <a:lnTo>
                        <a:pt x="772" y="7"/>
                      </a:lnTo>
                      <a:lnTo>
                        <a:pt x="801" y="36"/>
                      </a:lnTo>
                      <a:lnTo>
                        <a:pt x="816" y="43"/>
                      </a:lnTo>
                      <a:lnTo>
                        <a:pt x="823" y="58"/>
                      </a:lnTo>
                      <a:lnTo>
                        <a:pt x="823" y="65"/>
                      </a:lnTo>
                      <a:lnTo>
                        <a:pt x="829" y="73"/>
                      </a:lnTo>
                      <a:lnTo>
                        <a:pt x="838" y="79"/>
                      </a:lnTo>
                      <a:lnTo>
                        <a:pt x="838" y="86"/>
                      </a:lnTo>
                      <a:lnTo>
                        <a:pt x="838" y="94"/>
                      </a:lnTo>
                      <a:lnTo>
                        <a:pt x="844" y="101"/>
                      </a:lnTo>
                      <a:lnTo>
                        <a:pt x="844" y="108"/>
                      </a:lnTo>
                      <a:lnTo>
                        <a:pt x="844" y="116"/>
                      </a:lnTo>
                      <a:lnTo>
                        <a:pt x="844" y="123"/>
                      </a:lnTo>
                      <a:lnTo>
                        <a:pt x="851" y="138"/>
                      </a:lnTo>
                      <a:lnTo>
                        <a:pt x="851" y="145"/>
                      </a:lnTo>
                      <a:lnTo>
                        <a:pt x="859" y="151"/>
                      </a:lnTo>
                      <a:lnTo>
                        <a:pt x="859" y="159"/>
                      </a:lnTo>
                      <a:lnTo>
                        <a:pt x="859" y="166"/>
                      </a:lnTo>
                      <a:lnTo>
                        <a:pt x="859" y="173"/>
                      </a:lnTo>
                      <a:lnTo>
                        <a:pt x="859" y="181"/>
                      </a:lnTo>
                      <a:lnTo>
                        <a:pt x="859" y="188"/>
                      </a:lnTo>
                      <a:lnTo>
                        <a:pt x="859" y="195"/>
                      </a:lnTo>
                      <a:lnTo>
                        <a:pt x="859" y="202"/>
                      </a:lnTo>
                      <a:lnTo>
                        <a:pt x="859" y="210"/>
                      </a:lnTo>
                      <a:lnTo>
                        <a:pt x="859" y="217"/>
                      </a:lnTo>
                      <a:lnTo>
                        <a:pt x="859" y="224"/>
                      </a:lnTo>
                      <a:lnTo>
                        <a:pt x="859" y="231"/>
                      </a:lnTo>
                      <a:lnTo>
                        <a:pt x="859" y="238"/>
                      </a:lnTo>
                      <a:lnTo>
                        <a:pt x="859" y="246"/>
                      </a:lnTo>
                      <a:lnTo>
                        <a:pt x="859" y="253"/>
                      </a:lnTo>
                      <a:lnTo>
                        <a:pt x="859" y="260"/>
                      </a:lnTo>
                      <a:lnTo>
                        <a:pt x="859" y="267"/>
                      </a:lnTo>
                      <a:lnTo>
                        <a:pt x="859" y="274"/>
                      </a:lnTo>
                      <a:lnTo>
                        <a:pt x="859" y="282"/>
                      </a:lnTo>
                      <a:lnTo>
                        <a:pt x="851" y="289"/>
                      </a:lnTo>
                      <a:lnTo>
                        <a:pt x="851" y="296"/>
                      </a:lnTo>
                      <a:lnTo>
                        <a:pt x="851" y="303"/>
                      </a:lnTo>
                      <a:lnTo>
                        <a:pt x="844" y="310"/>
                      </a:lnTo>
                      <a:lnTo>
                        <a:pt x="844" y="318"/>
                      </a:lnTo>
                      <a:lnTo>
                        <a:pt x="844" y="325"/>
                      </a:lnTo>
                      <a:lnTo>
                        <a:pt x="838" y="332"/>
                      </a:lnTo>
                      <a:lnTo>
                        <a:pt x="838" y="339"/>
                      </a:lnTo>
                      <a:lnTo>
                        <a:pt x="838" y="346"/>
                      </a:lnTo>
                      <a:lnTo>
                        <a:pt x="829" y="346"/>
                      </a:lnTo>
                      <a:lnTo>
                        <a:pt x="829" y="354"/>
                      </a:lnTo>
                      <a:lnTo>
                        <a:pt x="823" y="354"/>
                      </a:lnTo>
                      <a:lnTo>
                        <a:pt x="823" y="361"/>
                      </a:lnTo>
                      <a:lnTo>
                        <a:pt x="823" y="368"/>
                      </a:lnTo>
                      <a:lnTo>
                        <a:pt x="816" y="368"/>
                      </a:lnTo>
                      <a:lnTo>
                        <a:pt x="808" y="376"/>
                      </a:lnTo>
                      <a:lnTo>
                        <a:pt x="801" y="376"/>
                      </a:lnTo>
                      <a:lnTo>
                        <a:pt x="794" y="382"/>
                      </a:lnTo>
                      <a:lnTo>
                        <a:pt x="786" y="382"/>
                      </a:lnTo>
                      <a:lnTo>
                        <a:pt x="779" y="382"/>
                      </a:lnTo>
                      <a:lnTo>
                        <a:pt x="779" y="390"/>
                      </a:lnTo>
                      <a:lnTo>
                        <a:pt x="772" y="390"/>
                      </a:lnTo>
                      <a:lnTo>
                        <a:pt x="765" y="390"/>
                      </a:lnTo>
                      <a:lnTo>
                        <a:pt x="757" y="397"/>
                      </a:lnTo>
                      <a:lnTo>
                        <a:pt x="751" y="397"/>
                      </a:lnTo>
                      <a:lnTo>
                        <a:pt x="743" y="404"/>
                      </a:lnTo>
                      <a:lnTo>
                        <a:pt x="736" y="404"/>
                      </a:lnTo>
                      <a:lnTo>
                        <a:pt x="721" y="404"/>
                      </a:lnTo>
                      <a:lnTo>
                        <a:pt x="714" y="411"/>
                      </a:lnTo>
                      <a:lnTo>
                        <a:pt x="707" y="411"/>
                      </a:lnTo>
                      <a:lnTo>
                        <a:pt x="700" y="411"/>
                      </a:lnTo>
                      <a:lnTo>
                        <a:pt x="693" y="411"/>
                      </a:lnTo>
                      <a:lnTo>
                        <a:pt x="685" y="411"/>
                      </a:lnTo>
                      <a:lnTo>
                        <a:pt x="678" y="411"/>
                      </a:lnTo>
                      <a:lnTo>
                        <a:pt x="678" y="419"/>
                      </a:lnTo>
                      <a:lnTo>
                        <a:pt x="671" y="419"/>
                      </a:lnTo>
                      <a:lnTo>
                        <a:pt x="664" y="419"/>
                      </a:lnTo>
                      <a:lnTo>
                        <a:pt x="657" y="426"/>
                      </a:lnTo>
                      <a:lnTo>
                        <a:pt x="649" y="426"/>
                      </a:lnTo>
                      <a:lnTo>
                        <a:pt x="642" y="426"/>
                      </a:lnTo>
                      <a:lnTo>
                        <a:pt x="635" y="433"/>
                      </a:lnTo>
                      <a:lnTo>
                        <a:pt x="628" y="433"/>
                      </a:lnTo>
                      <a:lnTo>
                        <a:pt x="621" y="433"/>
                      </a:lnTo>
                      <a:lnTo>
                        <a:pt x="613" y="441"/>
                      </a:lnTo>
                      <a:lnTo>
                        <a:pt x="606" y="441"/>
                      </a:lnTo>
                      <a:lnTo>
                        <a:pt x="599" y="441"/>
                      </a:lnTo>
                      <a:lnTo>
                        <a:pt x="592" y="441"/>
                      </a:lnTo>
                      <a:lnTo>
                        <a:pt x="592" y="448"/>
                      </a:lnTo>
                      <a:lnTo>
                        <a:pt x="585" y="448"/>
                      </a:lnTo>
                      <a:lnTo>
                        <a:pt x="577" y="454"/>
                      </a:lnTo>
                      <a:lnTo>
                        <a:pt x="570" y="463"/>
                      </a:lnTo>
                      <a:lnTo>
                        <a:pt x="563" y="469"/>
                      </a:lnTo>
                      <a:lnTo>
                        <a:pt x="556" y="476"/>
                      </a:lnTo>
                      <a:lnTo>
                        <a:pt x="548" y="484"/>
                      </a:lnTo>
                      <a:lnTo>
                        <a:pt x="548" y="491"/>
                      </a:lnTo>
                      <a:lnTo>
                        <a:pt x="541" y="491"/>
                      </a:lnTo>
                      <a:lnTo>
                        <a:pt x="534" y="498"/>
                      </a:lnTo>
                      <a:lnTo>
                        <a:pt x="526" y="506"/>
                      </a:lnTo>
                      <a:lnTo>
                        <a:pt x="526" y="513"/>
                      </a:lnTo>
                      <a:lnTo>
                        <a:pt x="520" y="520"/>
                      </a:lnTo>
                      <a:lnTo>
                        <a:pt x="513" y="527"/>
                      </a:lnTo>
                      <a:lnTo>
                        <a:pt x="513" y="535"/>
                      </a:lnTo>
                      <a:lnTo>
                        <a:pt x="505" y="541"/>
                      </a:lnTo>
                      <a:lnTo>
                        <a:pt x="505" y="549"/>
                      </a:lnTo>
                      <a:lnTo>
                        <a:pt x="498" y="549"/>
                      </a:lnTo>
                      <a:lnTo>
                        <a:pt x="498" y="556"/>
                      </a:lnTo>
                      <a:lnTo>
                        <a:pt x="491" y="563"/>
                      </a:lnTo>
                      <a:lnTo>
                        <a:pt x="491" y="571"/>
                      </a:lnTo>
                      <a:lnTo>
                        <a:pt x="491" y="578"/>
                      </a:lnTo>
                      <a:lnTo>
                        <a:pt x="483" y="578"/>
                      </a:lnTo>
                      <a:lnTo>
                        <a:pt x="483" y="585"/>
                      </a:lnTo>
                      <a:lnTo>
                        <a:pt x="483" y="592"/>
                      </a:lnTo>
                      <a:lnTo>
                        <a:pt x="476" y="599"/>
                      </a:lnTo>
                      <a:lnTo>
                        <a:pt x="476" y="607"/>
                      </a:lnTo>
                      <a:lnTo>
                        <a:pt x="476" y="614"/>
                      </a:lnTo>
                      <a:lnTo>
                        <a:pt x="469" y="614"/>
                      </a:lnTo>
                      <a:lnTo>
                        <a:pt x="469" y="621"/>
                      </a:lnTo>
                      <a:lnTo>
                        <a:pt x="469" y="628"/>
                      </a:lnTo>
                      <a:lnTo>
                        <a:pt x="469" y="635"/>
                      </a:lnTo>
                      <a:lnTo>
                        <a:pt x="461" y="635"/>
                      </a:lnTo>
                      <a:lnTo>
                        <a:pt x="461" y="643"/>
                      </a:lnTo>
                      <a:lnTo>
                        <a:pt x="461" y="650"/>
                      </a:lnTo>
                      <a:lnTo>
                        <a:pt x="454" y="650"/>
                      </a:lnTo>
                      <a:lnTo>
                        <a:pt x="454" y="657"/>
                      </a:lnTo>
                      <a:lnTo>
                        <a:pt x="454" y="664"/>
                      </a:lnTo>
                      <a:lnTo>
                        <a:pt x="454" y="671"/>
                      </a:lnTo>
                      <a:lnTo>
                        <a:pt x="454" y="679"/>
                      </a:lnTo>
                      <a:lnTo>
                        <a:pt x="448" y="679"/>
                      </a:lnTo>
                      <a:lnTo>
                        <a:pt x="448" y="686"/>
                      </a:lnTo>
                      <a:lnTo>
                        <a:pt x="448" y="693"/>
                      </a:lnTo>
                      <a:lnTo>
                        <a:pt x="448" y="700"/>
                      </a:lnTo>
                      <a:lnTo>
                        <a:pt x="448" y="707"/>
                      </a:lnTo>
                      <a:lnTo>
                        <a:pt x="448" y="715"/>
                      </a:lnTo>
                      <a:lnTo>
                        <a:pt x="448" y="722"/>
                      </a:lnTo>
                      <a:lnTo>
                        <a:pt x="448" y="729"/>
                      </a:lnTo>
                      <a:lnTo>
                        <a:pt x="440" y="729"/>
                      </a:lnTo>
                      <a:lnTo>
                        <a:pt x="440" y="736"/>
                      </a:lnTo>
                      <a:lnTo>
                        <a:pt x="440" y="744"/>
                      </a:lnTo>
                      <a:lnTo>
                        <a:pt x="440" y="751"/>
                      </a:lnTo>
                      <a:lnTo>
                        <a:pt x="440" y="758"/>
                      </a:lnTo>
                      <a:lnTo>
                        <a:pt x="440" y="766"/>
                      </a:lnTo>
                      <a:lnTo>
                        <a:pt x="440" y="772"/>
                      </a:lnTo>
                      <a:lnTo>
                        <a:pt x="440" y="779"/>
                      </a:lnTo>
                      <a:lnTo>
                        <a:pt x="440" y="787"/>
                      </a:lnTo>
                      <a:lnTo>
                        <a:pt x="440" y="794"/>
                      </a:lnTo>
                      <a:lnTo>
                        <a:pt x="440" y="801"/>
                      </a:lnTo>
                      <a:lnTo>
                        <a:pt x="440" y="809"/>
                      </a:lnTo>
                      <a:lnTo>
                        <a:pt x="440" y="816"/>
                      </a:lnTo>
                      <a:lnTo>
                        <a:pt x="440" y="823"/>
                      </a:lnTo>
                      <a:lnTo>
                        <a:pt x="440" y="831"/>
                      </a:lnTo>
                      <a:lnTo>
                        <a:pt x="440" y="844"/>
                      </a:lnTo>
                      <a:lnTo>
                        <a:pt x="440" y="852"/>
                      </a:lnTo>
                      <a:lnTo>
                        <a:pt x="440" y="859"/>
                      </a:lnTo>
                      <a:lnTo>
                        <a:pt x="440" y="866"/>
                      </a:lnTo>
                      <a:lnTo>
                        <a:pt x="440" y="874"/>
                      </a:lnTo>
                      <a:lnTo>
                        <a:pt x="440" y="881"/>
                      </a:lnTo>
                      <a:lnTo>
                        <a:pt x="440" y="888"/>
                      </a:lnTo>
                      <a:lnTo>
                        <a:pt x="440" y="896"/>
                      </a:lnTo>
                      <a:lnTo>
                        <a:pt x="440" y="903"/>
                      </a:lnTo>
                      <a:lnTo>
                        <a:pt x="440" y="910"/>
                      </a:lnTo>
                      <a:lnTo>
                        <a:pt x="440" y="917"/>
                      </a:lnTo>
                      <a:lnTo>
                        <a:pt x="440" y="924"/>
                      </a:lnTo>
                      <a:lnTo>
                        <a:pt x="440" y="931"/>
                      </a:lnTo>
                      <a:lnTo>
                        <a:pt x="440" y="939"/>
                      </a:lnTo>
                      <a:lnTo>
                        <a:pt x="440" y="946"/>
                      </a:lnTo>
                      <a:lnTo>
                        <a:pt x="440" y="953"/>
                      </a:lnTo>
                      <a:lnTo>
                        <a:pt x="440" y="960"/>
                      </a:lnTo>
                      <a:lnTo>
                        <a:pt x="440" y="968"/>
                      </a:lnTo>
                      <a:lnTo>
                        <a:pt x="433" y="975"/>
                      </a:lnTo>
                      <a:lnTo>
                        <a:pt x="433" y="982"/>
                      </a:lnTo>
                      <a:lnTo>
                        <a:pt x="433" y="989"/>
                      </a:lnTo>
                      <a:lnTo>
                        <a:pt x="433" y="996"/>
                      </a:lnTo>
                      <a:lnTo>
                        <a:pt x="433" y="1003"/>
                      </a:lnTo>
                      <a:lnTo>
                        <a:pt x="426" y="1003"/>
                      </a:lnTo>
                      <a:lnTo>
                        <a:pt x="426" y="1011"/>
                      </a:lnTo>
                      <a:lnTo>
                        <a:pt x="426" y="1018"/>
                      </a:lnTo>
                      <a:lnTo>
                        <a:pt x="426" y="1025"/>
                      </a:lnTo>
                      <a:lnTo>
                        <a:pt x="418" y="1032"/>
                      </a:lnTo>
                      <a:lnTo>
                        <a:pt x="418" y="1040"/>
                      </a:lnTo>
                      <a:lnTo>
                        <a:pt x="418" y="1047"/>
                      </a:lnTo>
                      <a:lnTo>
                        <a:pt x="418" y="1054"/>
                      </a:lnTo>
                      <a:lnTo>
                        <a:pt x="411" y="1061"/>
                      </a:lnTo>
                      <a:lnTo>
                        <a:pt x="411" y="1068"/>
                      </a:lnTo>
                      <a:lnTo>
                        <a:pt x="411" y="1075"/>
                      </a:lnTo>
                      <a:lnTo>
                        <a:pt x="404" y="1075"/>
                      </a:lnTo>
                      <a:lnTo>
                        <a:pt x="404" y="1083"/>
                      </a:lnTo>
                      <a:lnTo>
                        <a:pt x="397" y="1090"/>
                      </a:lnTo>
                      <a:lnTo>
                        <a:pt x="397" y="1097"/>
                      </a:lnTo>
                      <a:lnTo>
                        <a:pt x="389" y="1097"/>
                      </a:lnTo>
                      <a:lnTo>
                        <a:pt x="389" y="1104"/>
                      </a:lnTo>
                      <a:lnTo>
                        <a:pt x="382" y="1112"/>
                      </a:lnTo>
                      <a:lnTo>
                        <a:pt x="375" y="1112"/>
                      </a:lnTo>
                      <a:lnTo>
                        <a:pt x="375" y="1119"/>
                      </a:lnTo>
                      <a:lnTo>
                        <a:pt x="368" y="1126"/>
                      </a:lnTo>
                      <a:lnTo>
                        <a:pt x="361" y="1134"/>
                      </a:lnTo>
                      <a:lnTo>
                        <a:pt x="353" y="1140"/>
                      </a:lnTo>
                      <a:lnTo>
                        <a:pt x="346" y="1147"/>
                      </a:lnTo>
                      <a:lnTo>
                        <a:pt x="339" y="1147"/>
                      </a:lnTo>
                      <a:lnTo>
                        <a:pt x="332" y="1155"/>
                      </a:lnTo>
                      <a:lnTo>
                        <a:pt x="332" y="1162"/>
                      </a:lnTo>
                      <a:lnTo>
                        <a:pt x="325" y="1162"/>
                      </a:lnTo>
                      <a:lnTo>
                        <a:pt x="317" y="1169"/>
                      </a:lnTo>
                      <a:lnTo>
                        <a:pt x="317" y="1177"/>
                      </a:lnTo>
                      <a:lnTo>
                        <a:pt x="310" y="1177"/>
                      </a:lnTo>
                      <a:lnTo>
                        <a:pt x="310" y="1184"/>
                      </a:lnTo>
                      <a:lnTo>
                        <a:pt x="303" y="1184"/>
                      </a:lnTo>
                      <a:lnTo>
                        <a:pt x="303" y="1191"/>
                      </a:lnTo>
                      <a:lnTo>
                        <a:pt x="296" y="1191"/>
                      </a:lnTo>
                      <a:lnTo>
                        <a:pt x="296" y="1199"/>
                      </a:lnTo>
                      <a:lnTo>
                        <a:pt x="289" y="1206"/>
                      </a:lnTo>
                      <a:lnTo>
                        <a:pt x="281" y="1206"/>
                      </a:lnTo>
                      <a:lnTo>
                        <a:pt x="281" y="1212"/>
                      </a:lnTo>
                      <a:lnTo>
                        <a:pt x="274" y="1212"/>
                      </a:lnTo>
                      <a:lnTo>
                        <a:pt x="274" y="1220"/>
                      </a:lnTo>
                      <a:lnTo>
                        <a:pt x="267" y="1220"/>
                      </a:lnTo>
                      <a:lnTo>
                        <a:pt x="267" y="1227"/>
                      </a:lnTo>
                      <a:lnTo>
                        <a:pt x="260" y="1227"/>
                      </a:lnTo>
                      <a:lnTo>
                        <a:pt x="260" y="1234"/>
                      </a:lnTo>
                      <a:lnTo>
                        <a:pt x="253" y="1234"/>
                      </a:lnTo>
                      <a:lnTo>
                        <a:pt x="245" y="1242"/>
                      </a:lnTo>
                      <a:lnTo>
                        <a:pt x="238" y="1249"/>
                      </a:lnTo>
                      <a:lnTo>
                        <a:pt x="231" y="1249"/>
                      </a:lnTo>
                      <a:lnTo>
                        <a:pt x="231" y="1256"/>
                      </a:lnTo>
                      <a:lnTo>
                        <a:pt x="223" y="1256"/>
                      </a:lnTo>
                      <a:lnTo>
                        <a:pt x="223" y="1264"/>
                      </a:lnTo>
                      <a:lnTo>
                        <a:pt x="217" y="1264"/>
                      </a:lnTo>
                      <a:lnTo>
                        <a:pt x="217" y="1271"/>
                      </a:lnTo>
                      <a:lnTo>
                        <a:pt x="209" y="1271"/>
                      </a:lnTo>
                      <a:lnTo>
                        <a:pt x="209" y="1278"/>
                      </a:lnTo>
                      <a:lnTo>
                        <a:pt x="202" y="1278"/>
                      </a:lnTo>
                      <a:lnTo>
                        <a:pt x="195" y="1285"/>
                      </a:lnTo>
                      <a:lnTo>
                        <a:pt x="188" y="1285"/>
                      </a:lnTo>
                      <a:lnTo>
                        <a:pt x="188" y="1292"/>
                      </a:lnTo>
                      <a:lnTo>
                        <a:pt x="180" y="1292"/>
                      </a:lnTo>
                      <a:lnTo>
                        <a:pt x="180" y="1299"/>
                      </a:lnTo>
                      <a:lnTo>
                        <a:pt x="173" y="1299"/>
                      </a:lnTo>
                      <a:lnTo>
                        <a:pt x="173" y="1307"/>
                      </a:lnTo>
                      <a:lnTo>
                        <a:pt x="166" y="1307"/>
                      </a:lnTo>
                      <a:lnTo>
                        <a:pt x="158" y="1307"/>
                      </a:lnTo>
                      <a:lnTo>
                        <a:pt x="158" y="1314"/>
                      </a:lnTo>
                      <a:lnTo>
                        <a:pt x="151" y="1321"/>
                      </a:lnTo>
                      <a:lnTo>
                        <a:pt x="145" y="1328"/>
                      </a:lnTo>
                      <a:lnTo>
                        <a:pt x="137" y="1328"/>
                      </a:lnTo>
                      <a:lnTo>
                        <a:pt x="137" y="1336"/>
                      </a:lnTo>
                      <a:lnTo>
                        <a:pt x="130" y="1336"/>
                      </a:lnTo>
                      <a:lnTo>
                        <a:pt x="130" y="1343"/>
                      </a:lnTo>
                      <a:lnTo>
                        <a:pt x="123" y="1350"/>
                      </a:lnTo>
                      <a:lnTo>
                        <a:pt x="115" y="1350"/>
                      </a:lnTo>
                      <a:lnTo>
                        <a:pt x="115" y="1357"/>
                      </a:lnTo>
                      <a:lnTo>
                        <a:pt x="108" y="1357"/>
                      </a:lnTo>
                      <a:lnTo>
                        <a:pt x="101" y="1364"/>
                      </a:lnTo>
                      <a:lnTo>
                        <a:pt x="93" y="1364"/>
                      </a:lnTo>
                      <a:lnTo>
                        <a:pt x="93" y="1372"/>
                      </a:lnTo>
                      <a:lnTo>
                        <a:pt x="86" y="1372"/>
                      </a:lnTo>
                      <a:lnTo>
                        <a:pt x="86" y="1379"/>
                      </a:lnTo>
                      <a:lnTo>
                        <a:pt x="79" y="1379"/>
                      </a:lnTo>
                      <a:lnTo>
                        <a:pt x="79" y="1386"/>
                      </a:lnTo>
                      <a:lnTo>
                        <a:pt x="72" y="1386"/>
                      </a:lnTo>
                      <a:lnTo>
                        <a:pt x="72" y="1393"/>
                      </a:lnTo>
                      <a:lnTo>
                        <a:pt x="65" y="1393"/>
                      </a:lnTo>
                      <a:lnTo>
                        <a:pt x="65" y="1400"/>
                      </a:lnTo>
                      <a:lnTo>
                        <a:pt x="58" y="1400"/>
                      </a:lnTo>
                      <a:lnTo>
                        <a:pt x="58" y="1408"/>
                      </a:lnTo>
                      <a:lnTo>
                        <a:pt x="50" y="1408"/>
                      </a:lnTo>
                      <a:lnTo>
                        <a:pt x="43" y="1415"/>
                      </a:lnTo>
                      <a:lnTo>
                        <a:pt x="43" y="1422"/>
                      </a:lnTo>
                      <a:lnTo>
                        <a:pt x="36" y="1429"/>
                      </a:lnTo>
                      <a:lnTo>
                        <a:pt x="36" y="1437"/>
                      </a:lnTo>
                      <a:lnTo>
                        <a:pt x="28" y="1437"/>
                      </a:lnTo>
                      <a:lnTo>
                        <a:pt x="28" y="1444"/>
                      </a:lnTo>
                      <a:lnTo>
                        <a:pt x="21" y="1444"/>
                      </a:lnTo>
                      <a:lnTo>
                        <a:pt x="21" y="1437"/>
                      </a:lnTo>
                      <a:lnTo>
                        <a:pt x="21" y="1429"/>
                      </a:lnTo>
                      <a:lnTo>
                        <a:pt x="21" y="1422"/>
                      </a:lnTo>
                      <a:lnTo>
                        <a:pt x="21" y="1415"/>
                      </a:lnTo>
                      <a:lnTo>
                        <a:pt x="21" y="1408"/>
                      </a:lnTo>
                      <a:lnTo>
                        <a:pt x="21" y="1400"/>
                      </a:lnTo>
                      <a:lnTo>
                        <a:pt x="21" y="1393"/>
                      </a:lnTo>
                      <a:lnTo>
                        <a:pt x="21" y="1386"/>
                      </a:lnTo>
                      <a:lnTo>
                        <a:pt x="21" y="1379"/>
                      </a:lnTo>
                      <a:lnTo>
                        <a:pt x="21" y="1372"/>
                      </a:lnTo>
                      <a:lnTo>
                        <a:pt x="21" y="1364"/>
                      </a:lnTo>
                      <a:lnTo>
                        <a:pt x="21" y="1357"/>
                      </a:lnTo>
                      <a:lnTo>
                        <a:pt x="21" y="1350"/>
                      </a:lnTo>
                      <a:lnTo>
                        <a:pt x="21" y="1343"/>
                      </a:lnTo>
                      <a:lnTo>
                        <a:pt x="21" y="1336"/>
                      </a:lnTo>
                      <a:lnTo>
                        <a:pt x="21" y="1328"/>
                      </a:lnTo>
                      <a:lnTo>
                        <a:pt x="21" y="1321"/>
                      </a:lnTo>
                      <a:lnTo>
                        <a:pt x="21" y="1307"/>
                      </a:lnTo>
                      <a:lnTo>
                        <a:pt x="28" y="1299"/>
                      </a:lnTo>
                      <a:lnTo>
                        <a:pt x="28" y="1292"/>
                      </a:lnTo>
                      <a:lnTo>
                        <a:pt x="28" y="1285"/>
                      </a:lnTo>
                      <a:lnTo>
                        <a:pt x="28" y="1278"/>
                      </a:lnTo>
                      <a:lnTo>
                        <a:pt x="28" y="1271"/>
                      </a:lnTo>
                      <a:lnTo>
                        <a:pt x="28" y="1264"/>
                      </a:lnTo>
                      <a:lnTo>
                        <a:pt x="28" y="1256"/>
                      </a:lnTo>
                      <a:lnTo>
                        <a:pt x="28" y="1249"/>
                      </a:lnTo>
                      <a:lnTo>
                        <a:pt x="28" y="1242"/>
                      </a:lnTo>
                      <a:lnTo>
                        <a:pt x="28" y="1234"/>
                      </a:lnTo>
                      <a:lnTo>
                        <a:pt x="28" y="1227"/>
                      </a:lnTo>
                      <a:lnTo>
                        <a:pt x="28" y="1220"/>
                      </a:lnTo>
                      <a:lnTo>
                        <a:pt x="28" y="1212"/>
                      </a:lnTo>
                      <a:lnTo>
                        <a:pt x="28" y="1206"/>
                      </a:lnTo>
                      <a:lnTo>
                        <a:pt x="28" y="1199"/>
                      </a:lnTo>
                      <a:lnTo>
                        <a:pt x="28" y="1191"/>
                      </a:lnTo>
                      <a:lnTo>
                        <a:pt x="28" y="1184"/>
                      </a:lnTo>
                      <a:lnTo>
                        <a:pt x="28" y="1177"/>
                      </a:lnTo>
                      <a:lnTo>
                        <a:pt x="28" y="1169"/>
                      </a:lnTo>
                      <a:lnTo>
                        <a:pt x="28" y="1162"/>
                      </a:lnTo>
                      <a:lnTo>
                        <a:pt x="28" y="1155"/>
                      </a:lnTo>
                      <a:lnTo>
                        <a:pt x="28" y="1147"/>
                      </a:lnTo>
                      <a:lnTo>
                        <a:pt x="28" y="1140"/>
                      </a:lnTo>
                      <a:lnTo>
                        <a:pt x="28" y="1134"/>
                      </a:lnTo>
                      <a:lnTo>
                        <a:pt x="28" y="1126"/>
                      </a:lnTo>
                      <a:lnTo>
                        <a:pt x="28" y="1119"/>
                      </a:lnTo>
                      <a:lnTo>
                        <a:pt x="28" y="1112"/>
                      </a:lnTo>
                      <a:lnTo>
                        <a:pt x="28" y="1104"/>
                      </a:lnTo>
                      <a:lnTo>
                        <a:pt x="28" y="1097"/>
                      </a:lnTo>
                      <a:lnTo>
                        <a:pt x="28" y="1090"/>
                      </a:lnTo>
                      <a:lnTo>
                        <a:pt x="28" y="1083"/>
                      </a:lnTo>
                      <a:lnTo>
                        <a:pt x="28" y="1075"/>
                      </a:lnTo>
                      <a:lnTo>
                        <a:pt x="28" y="1061"/>
                      </a:lnTo>
                      <a:lnTo>
                        <a:pt x="28" y="1054"/>
                      </a:lnTo>
                      <a:lnTo>
                        <a:pt x="28" y="1047"/>
                      </a:lnTo>
                      <a:lnTo>
                        <a:pt x="28" y="1032"/>
                      </a:lnTo>
                      <a:lnTo>
                        <a:pt x="28" y="1025"/>
                      </a:lnTo>
                      <a:lnTo>
                        <a:pt x="28" y="1018"/>
                      </a:lnTo>
                      <a:lnTo>
                        <a:pt x="28" y="1011"/>
                      </a:lnTo>
                      <a:lnTo>
                        <a:pt x="28" y="1003"/>
                      </a:lnTo>
                      <a:lnTo>
                        <a:pt x="28" y="989"/>
                      </a:lnTo>
                      <a:lnTo>
                        <a:pt x="28" y="982"/>
                      </a:lnTo>
                      <a:lnTo>
                        <a:pt x="28" y="968"/>
                      </a:lnTo>
                      <a:lnTo>
                        <a:pt x="28" y="960"/>
                      </a:lnTo>
                      <a:lnTo>
                        <a:pt x="28" y="953"/>
                      </a:lnTo>
                      <a:lnTo>
                        <a:pt x="28" y="946"/>
                      </a:lnTo>
                      <a:lnTo>
                        <a:pt x="28" y="939"/>
                      </a:lnTo>
                      <a:lnTo>
                        <a:pt x="28" y="931"/>
                      </a:lnTo>
                      <a:lnTo>
                        <a:pt x="28" y="924"/>
                      </a:lnTo>
                      <a:lnTo>
                        <a:pt x="28" y="917"/>
                      </a:lnTo>
                      <a:lnTo>
                        <a:pt x="28" y="910"/>
                      </a:lnTo>
                      <a:lnTo>
                        <a:pt x="28" y="903"/>
                      </a:lnTo>
                      <a:lnTo>
                        <a:pt x="28" y="896"/>
                      </a:lnTo>
                      <a:lnTo>
                        <a:pt x="28" y="888"/>
                      </a:lnTo>
                      <a:lnTo>
                        <a:pt x="28" y="881"/>
                      </a:lnTo>
                      <a:lnTo>
                        <a:pt x="28" y="874"/>
                      </a:lnTo>
                      <a:lnTo>
                        <a:pt x="21" y="866"/>
                      </a:lnTo>
                      <a:lnTo>
                        <a:pt x="21" y="852"/>
                      </a:lnTo>
                      <a:lnTo>
                        <a:pt x="21" y="844"/>
                      </a:lnTo>
                      <a:lnTo>
                        <a:pt x="21" y="838"/>
                      </a:lnTo>
                      <a:lnTo>
                        <a:pt x="21" y="831"/>
                      </a:lnTo>
                      <a:lnTo>
                        <a:pt x="21" y="823"/>
                      </a:lnTo>
                      <a:lnTo>
                        <a:pt x="21" y="816"/>
                      </a:lnTo>
                      <a:lnTo>
                        <a:pt x="21" y="809"/>
                      </a:lnTo>
                      <a:lnTo>
                        <a:pt x="21" y="801"/>
                      </a:lnTo>
                      <a:lnTo>
                        <a:pt x="21" y="794"/>
                      </a:lnTo>
                      <a:lnTo>
                        <a:pt x="21" y="787"/>
                      </a:lnTo>
                      <a:lnTo>
                        <a:pt x="14" y="779"/>
                      </a:lnTo>
                      <a:lnTo>
                        <a:pt x="14" y="772"/>
                      </a:lnTo>
                      <a:lnTo>
                        <a:pt x="14" y="766"/>
                      </a:lnTo>
                      <a:lnTo>
                        <a:pt x="14" y="758"/>
                      </a:lnTo>
                      <a:lnTo>
                        <a:pt x="14" y="751"/>
                      </a:lnTo>
                      <a:lnTo>
                        <a:pt x="14" y="744"/>
                      </a:lnTo>
                      <a:lnTo>
                        <a:pt x="14" y="736"/>
                      </a:lnTo>
                      <a:lnTo>
                        <a:pt x="7" y="729"/>
                      </a:lnTo>
                      <a:lnTo>
                        <a:pt x="7" y="722"/>
                      </a:lnTo>
                      <a:lnTo>
                        <a:pt x="7" y="715"/>
                      </a:lnTo>
                      <a:lnTo>
                        <a:pt x="7" y="707"/>
                      </a:lnTo>
                      <a:lnTo>
                        <a:pt x="7" y="700"/>
                      </a:lnTo>
                      <a:lnTo>
                        <a:pt x="7" y="693"/>
                      </a:lnTo>
                      <a:lnTo>
                        <a:pt x="7" y="686"/>
                      </a:lnTo>
                      <a:lnTo>
                        <a:pt x="7" y="679"/>
                      </a:lnTo>
                      <a:lnTo>
                        <a:pt x="0" y="679"/>
                      </a:lnTo>
                      <a:lnTo>
                        <a:pt x="0" y="671"/>
                      </a:lnTo>
                      <a:lnTo>
                        <a:pt x="0" y="664"/>
                      </a:lnTo>
                      <a:lnTo>
                        <a:pt x="0" y="657"/>
                      </a:lnTo>
                      <a:lnTo>
                        <a:pt x="0" y="650"/>
                      </a:lnTo>
                      <a:lnTo>
                        <a:pt x="0" y="643"/>
                      </a:lnTo>
                      <a:lnTo>
                        <a:pt x="0" y="635"/>
                      </a:lnTo>
                      <a:lnTo>
                        <a:pt x="0" y="628"/>
                      </a:lnTo>
                      <a:lnTo>
                        <a:pt x="0" y="621"/>
                      </a:lnTo>
                      <a:lnTo>
                        <a:pt x="0" y="614"/>
                      </a:lnTo>
                      <a:lnTo>
                        <a:pt x="0" y="607"/>
                      </a:lnTo>
                      <a:lnTo>
                        <a:pt x="0" y="599"/>
                      </a:lnTo>
                      <a:lnTo>
                        <a:pt x="0" y="592"/>
                      </a:lnTo>
                      <a:lnTo>
                        <a:pt x="0" y="585"/>
                      </a:lnTo>
                      <a:lnTo>
                        <a:pt x="0" y="578"/>
                      </a:lnTo>
                      <a:lnTo>
                        <a:pt x="0" y="571"/>
                      </a:lnTo>
                      <a:lnTo>
                        <a:pt x="0" y="563"/>
                      </a:lnTo>
                      <a:lnTo>
                        <a:pt x="0" y="556"/>
                      </a:lnTo>
                      <a:lnTo>
                        <a:pt x="0" y="541"/>
                      </a:lnTo>
                      <a:lnTo>
                        <a:pt x="0" y="535"/>
                      </a:lnTo>
                      <a:lnTo>
                        <a:pt x="0" y="527"/>
                      </a:lnTo>
                      <a:lnTo>
                        <a:pt x="0" y="520"/>
                      </a:lnTo>
                      <a:lnTo>
                        <a:pt x="0" y="513"/>
                      </a:lnTo>
                      <a:lnTo>
                        <a:pt x="0" y="506"/>
                      </a:lnTo>
                      <a:lnTo>
                        <a:pt x="0" y="498"/>
                      </a:lnTo>
                      <a:lnTo>
                        <a:pt x="0" y="491"/>
                      </a:lnTo>
                      <a:lnTo>
                        <a:pt x="0" y="484"/>
                      </a:lnTo>
                      <a:lnTo>
                        <a:pt x="0" y="476"/>
                      </a:lnTo>
                      <a:lnTo>
                        <a:pt x="0" y="469"/>
                      </a:lnTo>
                      <a:lnTo>
                        <a:pt x="0" y="463"/>
                      </a:lnTo>
                      <a:lnTo>
                        <a:pt x="0" y="454"/>
                      </a:lnTo>
                      <a:lnTo>
                        <a:pt x="0" y="441"/>
                      </a:lnTo>
                      <a:lnTo>
                        <a:pt x="0" y="433"/>
                      </a:lnTo>
                      <a:lnTo>
                        <a:pt x="0" y="426"/>
                      </a:lnTo>
                      <a:lnTo>
                        <a:pt x="0" y="419"/>
                      </a:lnTo>
                      <a:lnTo>
                        <a:pt x="0" y="411"/>
                      </a:lnTo>
                      <a:lnTo>
                        <a:pt x="0" y="404"/>
                      </a:lnTo>
                      <a:lnTo>
                        <a:pt x="0" y="397"/>
                      </a:lnTo>
                      <a:lnTo>
                        <a:pt x="0" y="390"/>
                      </a:lnTo>
                      <a:lnTo>
                        <a:pt x="0" y="382"/>
                      </a:lnTo>
                      <a:lnTo>
                        <a:pt x="0" y="376"/>
                      </a:lnTo>
                      <a:lnTo>
                        <a:pt x="7" y="376"/>
                      </a:lnTo>
                      <a:lnTo>
                        <a:pt x="7" y="368"/>
                      </a:lnTo>
                      <a:lnTo>
                        <a:pt x="7" y="361"/>
                      </a:lnTo>
                      <a:lnTo>
                        <a:pt x="7" y="354"/>
                      </a:lnTo>
                      <a:lnTo>
                        <a:pt x="7" y="346"/>
                      </a:lnTo>
                      <a:lnTo>
                        <a:pt x="7" y="339"/>
                      </a:lnTo>
                      <a:lnTo>
                        <a:pt x="7" y="332"/>
                      </a:lnTo>
                      <a:lnTo>
                        <a:pt x="7" y="325"/>
                      </a:lnTo>
                      <a:lnTo>
                        <a:pt x="7" y="318"/>
                      </a:lnTo>
                      <a:lnTo>
                        <a:pt x="7" y="310"/>
                      </a:lnTo>
                      <a:lnTo>
                        <a:pt x="7" y="303"/>
                      </a:lnTo>
                      <a:lnTo>
                        <a:pt x="7" y="296"/>
                      </a:lnTo>
                      <a:lnTo>
                        <a:pt x="7" y="289"/>
                      </a:lnTo>
                      <a:lnTo>
                        <a:pt x="7" y="282"/>
                      </a:lnTo>
                      <a:lnTo>
                        <a:pt x="14" y="274"/>
                      </a:lnTo>
                      <a:lnTo>
                        <a:pt x="14" y="267"/>
                      </a:lnTo>
                      <a:lnTo>
                        <a:pt x="14" y="260"/>
                      </a:lnTo>
                      <a:lnTo>
                        <a:pt x="14" y="253"/>
                      </a:lnTo>
                      <a:lnTo>
                        <a:pt x="14" y="246"/>
                      </a:lnTo>
                      <a:lnTo>
                        <a:pt x="14" y="238"/>
                      </a:lnTo>
                      <a:lnTo>
                        <a:pt x="14" y="231"/>
                      </a:lnTo>
                      <a:lnTo>
                        <a:pt x="14" y="224"/>
                      </a:lnTo>
                      <a:lnTo>
                        <a:pt x="14" y="217"/>
                      </a:lnTo>
                      <a:lnTo>
                        <a:pt x="14" y="210"/>
                      </a:lnTo>
                      <a:lnTo>
                        <a:pt x="14" y="202"/>
                      </a:lnTo>
                      <a:lnTo>
                        <a:pt x="14" y="195"/>
                      </a:lnTo>
                      <a:lnTo>
                        <a:pt x="21" y="188"/>
                      </a:lnTo>
                      <a:lnTo>
                        <a:pt x="21" y="181"/>
                      </a:lnTo>
                      <a:lnTo>
                        <a:pt x="21" y="173"/>
                      </a:lnTo>
                      <a:lnTo>
                        <a:pt x="21" y="159"/>
                      </a:lnTo>
                      <a:lnTo>
                        <a:pt x="21" y="151"/>
                      </a:lnTo>
                      <a:lnTo>
                        <a:pt x="21" y="145"/>
                      </a:lnTo>
                      <a:lnTo>
                        <a:pt x="21" y="138"/>
                      </a:lnTo>
                      <a:lnTo>
                        <a:pt x="21" y="130"/>
                      </a:lnTo>
                      <a:lnTo>
                        <a:pt x="21" y="123"/>
                      </a:lnTo>
                      <a:lnTo>
                        <a:pt x="21" y="116"/>
                      </a:lnTo>
                      <a:lnTo>
                        <a:pt x="21" y="108"/>
                      </a:lnTo>
                      <a:lnTo>
                        <a:pt x="21" y="101"/>
                      </a:lnTo>
                      <a:lnTo>
                        <a:pt x="21" y="94"/>
                      </a:lnTo>
                      <a:lnTo>
                        <a:pt x="21" y="86"/>
                      </a:lnTo>
                      <a:lnTo>
                        <a:pt x="21" y="79"/>
                      </a:lnTo>
                      <a:lnTo>
                        <a:pt x="21" y="73"/>
                      </a:lnTo>
                      <a:lnTo>
                        <a:pt x="21" y="65"/>
                      </a:lnTo>
                      <a:lnTo>
                        <a:pt x="21" y="58"/>
                      </a:lnTo>
                      <a:lnTo>
                        <a:pt x="21" y="51"/>
                      </a:lnTo>
                      <a:lnTo>
                        <a:pt x="21" y="43"/>
                      </a:lnTo>
                      <a:lnTo>
                        <a:pt x="21" y="36"/>
                      </a:lnTo>
                      <a:lnTo>
                        <a:pt x="21" y="29"/>
                      </a:lnTo>
                      <a:lnTo>
                        <a:pt x="21" y="22"/>
                      </a:lnTo>
                      <a:lnTo>
                        <a:pt x="36" y="22"/>
                      </a:lnTo>
                      <a:lnTo>
                        <a:pt x="43" y="22"/>
                      </a:lnTo>
                      <a:lnTo>
                        <a:pt x="50" y="14"/>
                      </a:lnTo>
                      <a:lnTo>
                        <a:pt x="58" y="14"/>
                      </a:lnTo>
                      <a:lnTo>
                        <a:pt x="72" y="7"/>
                      </a:lnTo>
                      <a:lnTo>
                        <a:pt x="79" y="7"/>
                      </a:lnTo>
                      <a:lnTo>
                        <a:pt x="86" y="7"/>
                      </a:lnTo>
                      <a:lnTo>
                        <a:pt x="93" y="7"/>
                      </a:lnTo>
                      <a:lnTo>
                        <a:pt x="101" y="7"/>
                      </a:lnTo>
                      <a:lnTo>
                        <a:pt x="108" y="0"/>
                      </a:lnTo>
                      <a:lnTo>
                        <a:pt x="115" y="0"/>
                      </a:lnTo>
                      <a:lnTo>
                        <a:pt x="123" y="0"/>
                      </a:lnTo>
                      <a:lnTo>
                        <a:pt x="137" y="0"/>
                      </a:lnTo>
                      <a:lnTo>
                        <a:pt x="145" y="0"/>
                      </a:lnTo>
                      <a:lnTo>
                        <a:pt x="151" y="0"/>
                      </a:lnTo>
                      <a:lnTo>
                        <a:pt x="158" y="0"/>
                      </a:lnTo>
                      <a:lnTo>
                        <a:pt x="166" y="0"/>
                      </a:lnTo>
                      <a:lnTo>
                        <a:pt x="173" y="0"/>
                      </a:lnTo>
                      <a:lnTo>
                        <a:pt x="180" y="0"/>
                      </a:lnTo>
                      <a:lnTo>
                        <a:pt x="188" y="0"/>
                      </a:lnTo>
                      <a:lnTo>
                        <a:pt x="195" y="0"/>
                      </a:lnTo>
                      <a:lnTo>
                        <a:pt x="202" y="0"/>
                      </a:lnTo>
                      <a:lnTo>
                        <a:pt x="217" y="0"/>
                      </a:lnTo>
                      <a:lnTo>
                        <a:pt x="223" y="0"/>
                      </a:lnTo>
                      <a:lnTo>
                        <a:pt x="238" y="0"/>
                      </a:lnTo>
                      <a:lnTo>
                        <a:pt x="245" y="0"/>
                      </a:lnTo>
                      <a:lnTo>
                        <a:pt x="260" y="0"/>
                      </a:lnTo>
                      <a:lnTo>
                        <a:pt x="267" y="0"/>
                      </a:lnTo>
                      <a:lnTo>
                        <a:pt x="281" y="0"/>
                      </a:lnTo>
                      <a:lnTo>
                        <a:pt x="289" y="0"/>
                      </a:lnTo>
                      <a:lnTo>
                        <a:pt x="296" y="0"/>
                      </a:lnTo>
                      <a:lnTo>
                        <a:pt x="303" y="0"/>
                      </a:lnTo>
                      <a:lnTo>
                        <a:pt x="317" y="0"/>
                      </a:lnTo>
                      <a:lnTo>
                        <a:pt x="325" y="0"/>
                      </a:lnTo>
                      <a:lnTo>
                        <a:pt x="339" y="0"/>
                      </a:lnTo>
                      <a:lnTo>
                        <a:pt x="353" y="0"/>
                      </a:lnTo>
                      <a:lnTo>
                        <a:pt x="375" y="0"/>
                      </a:lnTo>
                      <a:lnTo>
                        <a:pt x="389" y="0"/>
                      </a:lnTo>
                      <a:lnTo>
                        <a:pt x="397" y="0"/>
                      </a:lnTo>
                      <a:lnTo>
                        <a:pt x="411" y="0"/>
                      </a:lnTo>
                      <a:lnTo>
                        <a:pt x="426" y="0"/>
                      </a:lnTo>
                      <a:lnTo>
                        <a:pt x="440" y="0"/>
                      </a:lnTo>
                      <a:lnTo>
                        <a:pt x="454" y="7"/>
                      </a:lnTo>
                      <a:lnTo>
                        <a:pt x="469" y="7"/>
                      </a:lnTo>
                      <a:lnTo>
                        <a:pt x="476" y="7"/>
                      </a:lnTo>
                      <a:lnTo>
                        <a:pt x="483" y="7"/>
                      </a:lnTo>
                      <a:lnTo>
                        <a:pt x="491" y="7"/>
                      </a:lnTo>
                      <a:lnTo>
                        <a:pt x="505" y="7"/>
                      </a:lnTo>
                      <a:lnTo>
                        <a:pt x="520" y="7"/>
                      </a:lnTo>
                      <a:lnTo>
                        <a:pt x="534" y="7"/>
                      </a:lnTo>
                      <a:lnTo>
                        <a:pt x="556" y="7"/>
                      </a:lnTo>
                      <a:lnTo>
                        <a:pt x="563" y="7"/>
                      </a:lnTo>
                      <a:lnTo>
                        <a:pt x="585" y="7"/>
                      </a:lnTo>
                      <a:lnTo>
                        <a:pt x="592" y="7"/>
                      </a:lnTo>
                      <a:lnTo>
                        <a:pt x="599" y="7"/>
                      </a:lnTo>
                      <a:lnTo>
                        <a:pt x="606" y="7"/>
                      </a:lnTo>
                      <a:lnTo>
                        <a:pt x="613" y="7"/>
                      </a:lnTo>
                      <a:lnTo>
                        <a:pt x="621" y="7"/>
                      </a:lnTo>
                      <a:lnTo>
                        <a:pt x="628" y="7"/>
                      </a:lnTo>
                      <a:lnTo>
                        <a:pt x="642" y="7"/>
                      </a:lnTo>
                      <a:lnTo>
                        <a:pt x="657" y="7"/>
                      </a:lnTo>
                      <a:lnTo>
                        <a:pt x="664" y="7"/>
                      </a:lnTo>
                      <a:lnTo>
                        <a:pt x="678" y="7"/>
                      </a:lnTo>
                      <a:lnTo>
                        <a:pt x="685" y="7"/>
                      </a:lnTo>
                      <a:lnTo>
                        <a:pt x="693" y="7"/>
                      </a:lnTo>
                      <a:lnTo>
                        <a:pt x="693" y="14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grpSp>
              <p:nvGrpSpPr>
                <p:cNvPr id="60545" name="Group 129"/>
                <p:cNvGrpSpPr>
                  <a:grpSpLocks/>
                </p:cNvGrpSpPr>
                <p:nvPr/>
              </p:nvGrpSpPr>
              <p:grpSpPr bwMode="auto">
                <a:xfrm>
                  <a:off x="3087" y="2142"/>
                  <a:ext cx="1728" cy="1584"/>
                  <a:chOff x="3087" y="2142"/>
                  <a:chExt cx="1728" cy="1584"/>
                </a:xfrm>
              </p:grpSpPr>
              <p:sp>
                <p:nvSpPr>
                  <p:cNvPr id="6054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2142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47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088" y="2431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48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088" y="2287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49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088" y="2575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0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088" y="2719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088" y="2862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2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3005"/>
                    <a:ext cx="1726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3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3294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3150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3438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6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3582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7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3724"/>
                    <a:ext cx="1727" cy="0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815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5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4672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4528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4384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4239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4095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3951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3807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3663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519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375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69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231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057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2142"/>
                    <a:ext cx="0" cy="1584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0571" name="Freeform 155"/>
                <p:cNvSpPr>
                  <a:spLocks noChangeArrowheads="1"/>
                </p:cNvSpPr>
                <p:nvPr/>
              </p:nvSpPr>
              <p:spPr bwMode="auto">
                <a:xfrm>
                  <a:off x="3087" y="3006"/>
                  <a:ext cx="0" cy="0"/>
                </a:xfrm>
                <a:custGeom>
                  <a:avLst/>
                  <a:gdLst>
                    <a:gd name="T0" fmla="*/ 0 w 1"/>
                    <a:gd name="T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</a:path>
                  </a:pathLst>
                </a:custGeom>
                <a:solidFill>
                  <a:schemeClr val="accent1"/>
                </a:solidFill>
                <a:ln w="1">
                  <a:solidFill>
                    <a:srgbClr val="00007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60572" name="Rectangle 156"/>
                <p:cNvSpPr>
                  <a:spLocks noChangeArrowheads="1"/>
                </p:cNvSpPr>
                <p:nvPr/>
              </p:nvSpPr>
              <p:spPr bwMode="auto">
                <a:xfrm rot="10800000">
                  <a:off x="2942" y="1998"/>
                  <a:ext cx="1872" cy="1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73" name="Rectangle 157"/>
                <p:cNvSpPr>
                  <a:spLocks noChangeArrowheads="1"/>
                </p:cNvSpPr>
                <p:nvPr/>
              </p:nvSpPr>
              <p:spPr bwMode="auto">
                <a:xfrm rot="10800000">
                  <a:off x="2943" y="2142"/>
                  <a:ext cx="144" cy="15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74" name="Rectangle 158"/>
                <p:cNvSpPr>
                  <a:spLocks noChangeArrowheads="1"/>
                </p:cNvSpPr>
                <p:nvPr/>
              </p:nvSpPr>
              <p:spPr bwMode="auto">
                <a:xfrm rot="10800000">
                  <a:off x="3087" y="2142"/>
                  <a:ext cx="1728" cy="1584"/>
                </a:xfrm>
                <a:prstGeom prst="rect">
                  <a:avLst/>
                </a:prstGeom>
                <a:noFill/>
                <a:ln w="25400">
                  <a:solidFill>
                    <a:srgbClr val="00007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0575" name="Group 159"/>
              <p:cNvGrpSpPr>
                <a:grpSpLocks/>
              </p:cNvGrpSpPr>
              <p:nvPr/>
            </p:nvGrpSpPr>
            <p:grpSpPr bwMode="auto">
              <a:xfrm>
                <a:off x="3214" y="2275"/>
                <a:ext cx="1480" cy="1331"/>
                <a:chOff x="3214" y="2275"/>
                <a:chExt cx="1480" cy="1331"/>
              </a:xfrm>
            </p:grpSpPr>
            <p:sp>
              <p:nvSpPr>
                <p:cNvPr id="60576" name="Oval 160"/>
                <p:cNvSpPr>
                  <a:spLocks noChangeArrowheads="1"/>
                </p:cNvSpPr>
                <p:nvPr/>
              </p:nvSpPr>
              <p:spPr bwMode="auto">
                <a:xfrm>
                  <a:off x="3646" y="2563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77" name="Oval 161"/>
                <p:cNvSpPr>
                  <a:spLocks noChangeArrowheads="1"/>
                </p:cNvSpPr>
                <p:nvPr/>
              </p:nvSpPr>
              <p:spPr bwMode="auto">
                <a:xfrm>
                  <a:off x="3790" y="2563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78" name="Oval 162"/>
                <p:cNvSpPr>
                  <a:spLocks noChangeArrowheads="1"/>
                </p:cNvSpPr>
                <p:nvPr/>
              </p:nvSpPr>
              <p:spPr bwMode="auto">
                <a:xfrm>
                  <a:off x="3934" y="2563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79" name="Oval 163"/>
                <p:cNvSpPr>
                  <a:spLocks noChangeArrowheads="1"/>
                </p:cNvSpPr>
                <p:nvPr/>
              </p:nvSpPr>
              <p:spPr bwMode="auto">
                <a:xfrm>
                  <a:off x="4078" y="2563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0" name="Oval 164"/>
                <p:cNvSpPr>
                  <a:spLocks noChangeArrowheads="1"/>
                </p:cNvSpPr>
                <p:nvPr/>
              </p:nvSpPr>
              <p:spPr bwMode="auto">
                <a:xfrm>
                  <a:off x="4222" y="2563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1" name="Oval 165"/>
                <p:cNvSpPr>
                  <a:spLocks noChangeArrowheads="1"/>
                </p:cNvSpPr>
                <p:nvPr/>
              </p:nvSpPr>
              <p:spPr bwMode="auto">
                <a:xfrm>
                  <a:off x="4366" y="2563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2" name="Oval 166"/>
                <p:cNvSpPr>
                  <a:spLocks noChangeArrowheads="1"/>
                </p:cNvSpPr>
                <p:nvPr/>
              </p:nvSpPr>
              <p:spPr bwMode="auto">
                <a:xfrm>
                  <a:off x="4510" y="2563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3" name="Oval 167"/>
                <p:cNvSpPr>
                  <a:spLocks noChangeArrowheads="1"/>
                </p:cNvSpPr>
                <p:nvPr/>
              </p:nvSpPr>
              <p:spPr bwMode="auto">
                <a:xfrm>
                  <a:off x="3502" y="2707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4" name="Oval 168"/>
                <p:cNvSpPr>
                  <a:spLocks noChangeArrowheads="1"/>
                </p:cNvSpPr>
                <p:nvPr/>
              </p:nvSpPr>
              <p:spPr bwMode="auto">
                <a:xfrm>
                  <a:off x="3646" y="2707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5" name="Oval 169"/>
                <p:cNvSpPr>
                  <a:spLocks noChangeArrowheads="1"/>
                </p:cNvSpPr>
                <p:nvPr/>
              </p:nvSpPr>
              <p:spPr bwMode="auto">
                <a:xfrm>
                  <a:off x="3790" y="2707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6" name="Oval 170"/>
                <p:cNvSpPr>
                  <a:spLocks noChangeArrowheads="1"/>
                </p:cNvSpPr>
                <p:nvPr/>
              </p:nvSpPr>
              <p:spPr bwMode="auto">
                <a:xfrm>
                  <a:off x="3934" y="2707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7" name="Oval 171"/>
                <p:cNvSpPr>
                  <a:spLocks noChangeArrowheads="1"/>
                </p:cNvSpPr>
                <p:nvPr/>
              </p:nvSpPr>
              <p:spPr bwMode="auto">
                <a:xfrm>
                  <a:off x="4078" y="2707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8" name="Oval 172"/>
                <p:cNvSpPr>
                  <a:spLocks noChangeArrowheads="1"/>
                </p:cNvSpPr>
                <p:nvPr/>
              </p:nvSpPr>
              <p:spPr bwMode="auto">
                <a:xfrm>
                  <a:off x="4222" y="2707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89" name="Oval 173"/>
                <p:cNvSpPr>
                  <a:spLocks noChangeArrowheads="1"/>
                </p:cNvSpPr>
                <p:nvPr/>
              </p:nvSpPr>
              <p:spPr bwMode="auto">
                <a:xfrm>
                  <a:off x="4366" y="2707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0" name="Oval 174"/>
                <p:cNvSpPr>
                  <a:spLocks noChangeArrowheads="1"/>
                </p:cNvSpPr>
                <p:nvPr/>
              </p:nvSpPr>
              <p:spPr bwMode="auto">
                <a:xfrm>
                  <a:off x="4510" y="2707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1" name="Oval 175"/>
                <p:cNvSpPr>
                  <a:spLocks noChangeArrowheads="1"/>
                </p:cNvSpPr>
                <p:nvPr/>
              </p:nvSpPr>
              <p:spPr bwMode="auto">
                <a:xfrm>
                  <a:off x="3502" y="2851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2" name="Oval 176"/>
                <p:cNvSpPr>
                  <a:spLocks noChangeArrowheads="1"/>
                </p:cNvSpPr>
                <p:nvPr/>
              </p:nvSpPr>
              <p:spPr bwMode="auto">
                <a:xfrm>
                  <a:off x="3646" y="2851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3" name="Oval 177"/>
                <p:cNvSpPr>
                  <a:spLocks noChangeArrowheads="1"/>
                </p:cNvSpPr>
                <p:nvPr/>
              </p:nvSpPr>
              <p:spPr bwMode="auto">
                <a:xfrm>
                  <a:off x="3790" y="2851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4" name="Oval 178"/>
                <p:cNvSpPr>
                  <a:spLocks noChangeArrowheads="1"/>
                </p:cNvSpPr>
                <p:nvPr/>
              </p:nvSpPr>
              <p:spPr bwMode="auto">
                <a:xfrm>
                  <a:off x="3934" y="2851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5" name="Oval 179"/>
                <p:cNvSpPr>
                  <a:spLocks noChangeArrowheads="1"/>
                </p:cNvSpPr>
                <p:nvPr/>
              </p:nvSpPr>
              <p:spPr bwMode="auto">
                <a:xfrm>
                  <a:off x="4078" y="2851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6" name="Oval 180"/>
                <p:cNvSpPr>
                  <a:spLocks noChangeArrowheads="1"/>
                </p:cNvSpPr>
                <p:nvPr/>
              </p:nvSpPr>
              <p:spPr bwMode="auto">
                <a:xfrm>
                  <a:off x="4222" y="2851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7" name="Oval 181"/>
                <p:cNvSpPr>
                  <a:spLocks noChangeArrowheads="1"/>
                </p:cNvSpPr>
                <p:nvPr/>
              </p:nvSpPr>
              <p:spPr bwMode="auto">
                <a:xfrm>
                  <a:off x="4366" y="2851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8" name="Oval 182"/>
                <p:cNvSpPr>
                  <a:spLocks noChangeArrowheads="1"/>
                </p:cNvSpPr>
                <p:nvPr/>
              </p:nvSpPr>
              <p:spPr bwMode="auto">
                <a:xfrm>
                  <a:off x="4510" y="2851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599" name="Oval 183"/>
                <p:cNvSpPr>
                  <a:spLocks noChangeArrowheads="1"/>
                </p:cNvSpPr>
                <p:nvPr/>
              </p:nvSpPr>
              <p:spPr bwMode="auto">
                <a:xfrm>
                  <a:off x="3502" y="2995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0" name="Oval 184"/>
                <p:cNvSpPr>
                  <a:spLocks noChangeArrowheads="1"/>
                </p:cNvSpPr>
                <p:nvPr/>
              </p:nvSpPr>
              <p:spPr bwMode="auto">
                <a:xfrm>
                  <a:off x="3646" y="2995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1" name="Oval 185"/>
                <p:cNvSpPr>
                  <a:spLocks noChangeArrowheads="1"/>
                </p:cNvSpPr>
                <p:nvPr/>
              </p:nvSpPr>
              <p:spPr bwMode="auto">
                <a:xfrm>
                  <a:off x="3790" y="2995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2" name="Oval 186"/>
                <p:cNvSpPr>
                  <a:spLocks noChangeArrowheads="1"/>
                </p:cNvSpPr>
                <p:nvPr/>
              </p:nvSpPr>
              <p:spPr bwMode="auto">
                <a:xfrm>
                  <a:off x="3934" y="2995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3" name="Oval 187"/>
                <p:cNvSpPr>
                  <a:spLocks noChangeArrowheads="1"/>
                </p:cNvSpPr>
                <p:nvPr/>
              </p:nvSpPr>
              <p:spPr bwMode="auto">
                <a:xfrm>
                  <a:off x="4366" y="2995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4" name="Oval 188"/>
                <p:cNvSpPr>
                  <a:spLocks noChangeArrowheads="1"/>
                </p:cNvSpPr>
                <p:nvPr/>
              </p:nvSpPr>
              <p:spPr bwMode="auto">
                <a:xfrm>
                  <a:off x="4510" y="2995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5" name="Oval 189"/>
                <p:cNvSpPr>
                  <a:spLocks noChangeArrowheads="1"/>
                </p:cNvSpPr>
                <p:nvPr/>
              </p:nvSpPr>
              <p:spPr bwMode="auto">
                <a:xfrm>
                  <a:off x="3502" y="3139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6" name="Oval 190"/>
                <p:cNvSpPr>
                  <a:spLocks noChangeArrowheads="1"/>
                </p:cNvSpPr>
                <p:nvPr/>
              </p:nvSpPr>
              <p:spPr bwMode="auto">
                <a:xfrm>
                  <a:off x="3646" y="3139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7" name="Oval 191"/>
                <p:cNvSpPr>
                  <a:spLocks noChangeArrowheads="1"/>
                </p:cNvSpPr>
                <p:nvPr/>
              </p:nvSpPr>
              <p:spPr bwMode="auto">
                <a:xfrm>
                  <a:off x="3790" y="3139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8" name="Oval 192"/>
                <p:cNvSpPr>
                  <a:spLocks noChangeArrowheads="1"/>
                </p:cNvSpPr>
                <p:nvPr/>
              </p:nvSpPr>
              <p:spPr bwMode="auto">
                <a:xfrm>
                  <a:off x="3934" y="3139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09" name="Oval 193"/>
                <p:cNvSpPr>
                  <a:spLocks noChangeArrowheads="1"/>
                </p:cNvSpPr>
                <p:nvPr/>
              </p:nvSpPr>
              <p:spPr bwMode="auto">
                <a:xfrm>
                  <a:off x="4366" y="3139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0" name="Oval 194"/>
                <p:cNvSpPr>
                  <a:spLocks noChangeArrowheads="1"/>
                </p:cNvSpPr>
                <p:nvPr/>
              </p:nvSpPr>
              <p:spPr bwMode="auto">
                <a:xfrm>
                  <a:off x="4510" y="3139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1" name="Oval 195"/>
                <p:cNvSpPr>
                  <a:spLocks noChangeArrowheads="1"/>
                </p:cNvSpPr>
                <p:nvPr/>
              </p:nvSpPr>
              <p:spPr bwMode="auto">
                <a:xfrm>
                  <a:off x="3502" y="3283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2" name="Oval 196"/>
                <p:cNvSpPr>
                  <a:spLocks noChangeArrowheads="1"/>
                </p:cNvSpPr>
                <p:nvPr/>
              </p:nvSpPr>
              <p:spPr bwMode="auto">
                <a:xfrm>
                  <a:off x="3646" y="3283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3" name="Oval 197"/>
                <p:cNvSpPr>
                  <a:spLocks noChangeArrowheads="1"/>
                </p:cNvSpPr>
                <p:nvPr/>
              </p:nvSpPr>
              <p:spPr bwMode="auto">
                <a:xfrm>
                  <a:off x="3790" y="3283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4" name="Oval 198"/>
                <p:cNvSpPr>
                  <a:spLocks noChangeArrowheads="1"/>
                </p:cNvSpPr>
                <p:nvPr/>
              </p:nvSpPr>
              <p:spPr bwMode="auto">
                <a:xfrm>
                  <a:off x="3934" y="3283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5" name="Oval 199"/>
                <p:cNvSpPr>
                  <a:spLocks noChangeArrowheads="1"/>
                </p:cNvSpPr>
                <p:nvPr/>
              </p:nvSpPr>
              <p:spPr bwMode="auto">
                <a:xfrm>
                  <a:off x="4078" y="3283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6" name="Oval 200"/>
                <p:cNvSpPr>
                  <a:spLocks noChangeArrowheads="1"/>
                </p:cNvSpPr>
                <p:nvPr/>
              </p:nvSpPr>
              <p:spPr bwMode="auto">
                <a:xfrm>
                  <a:off x="4222" y="3283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7" name="Oval 201"/>
                <p:cNvSpPr>
                  <a:spLocks noChangeArrowheads="1"/>
                </p:cNvSpPr>
                <p:nvPr/>
              </p:nvSpPr>
              <p:spPr bwMode="auto">
                <a:xfrm>
                  <a:off x="4366" y="3283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8" name="Oval 202"/>
                <p:cNvSpPr>
                  <a:spLocks noChangeArrowheads="1"/>
                </p:cNvSpPr>
                <p:nvPr/>
              </p:nvSpPr>
              <p:spPr bwMode="auto">
                <a:xfrm>
                  <a:off x="4510" y="3283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19" name="Oval 203"/>
                <p:cNvSpPr>
                  <a:spLocks noChangeArrowheads="1"/>
                </p:cNvSpPr>
                <p:nvPr/>
              </p:nvSpPr>
              <p:spPr bwMode="auto">
                <a:xfrm>
                  <a:off x="3934" y="2419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0" name="Oval 204"/>
                <p:cNvSpPr>
                  <a:spLocks noChangeArrowheads="1"/>
                </p:cNvSpPr>
                <p:nvPr/>
              </p:nvSpPr>
              <p:spPr bwMode="auto">
                <a:xfrm>
                  <a:off x="4078" y="2419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1" name="Oval 205"/>
                <p:cNvSpPr>
                  <a:spLocks noChangeArrowheads="1"/>
                </p:cNvSpPr>
                <p:nvPr/>
              </p:nvSpPr>
              <p:spPr bwMode="auto">
                <a:xfrm>
                  <a:off x="4222" y="2419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2" name="Oval 206"/>
                <p:cNvSpPr>
                  <a:spLocks noChangeArrowheads="1"/>
                </p:cNvSpPr>
                <p:nvPr/>
              </p:nvSpPr>
              <p:spPr bwMode="auto">
                <a:xfrm>
                  <a:off x="4366" y="2419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3" name="Oval 207"/>
                <p:cNvSpPr>
                  <a:spLocks noChangeArrowheads="1"/>
                </p:cNvSpPr>
                <p:nvPr/>
              </p:nvSpPr>
              <p:spPr bwMode="auto">
                <a:xfrm>
                  <a:off x="4510" y="2419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4" name="Oval 208"/>
                <p:cNvSpPr>
                  <a:spLocks noChangeArrowheads="1"/>
                </p:cNvSpPr>
                <p:nvPr/>
              </p:nvSpPr>
              <p:spPr bwMode="auto">
                <a:xfrm>
                  <a:off x="3934" y="2275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5" name="Oval 209"/>
                <p:cNvSpPr>
                  <a:spLocks noChangeArrowheads="1"/>
                </p:cNvSpPr>
                <p:nvPr/>
              </p:nvSpPr>
              <p:spPr bwMode="auto">
                <a:xfrm>
                  <a:off x="4078" y="2275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6" name="Oval 210"/>
                <p:cNvSpPr>
                  <a:spLocks noChangeArrowheads="1"/>
                </p:cNvSpPr>
                <p:nvPr/>
              </p:nvSpPr>
              <p:spPr bwMode="auto">
                <a:xfrm>
                  <a:off x="4222" y="2275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7" name="Oval 211"/>
                <p:cNvSpPr>
                  <a:spLocks noChangeArrowheads="1"/>
                </p:cNvSpPr>
                <p:nvPr/>
              </p:nvSpPr>
              <p:spPr bwMode="auto">
                <a:xfrm>
                  <a:off x="4366" y="2275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8" name="Oval 212"/>
                <p:cNvSpPr>
                  <a:spLocks noChangeArrowheads="1"/>
                </p:cNvSpPr>
                <p:nvPr/>
              </p:nvSpPr>
              <p:spPr bwMode="auto">
                <a:xfrm>
                  <a:off x="4510" y="2275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29" name="Oval 213"/>
                <p:cNvSpPr>
                  <a:spLocks noChangeArrowheads="1"/>
                </p:cNvSpPr>
                <p:nvPr/>
              </p:nvSpPr>
              <p:spPr bwMode="auto">
                <a:xfrm>
                  <a:off x="3502" y="3427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0" name="Oval 214"/>
                <p:cNvSpPr>
                  <a:spLocks noChangeArrowheads="1"/>
                </p:cNvSpPr>
                <p:nvPr/>
              </p:nvSpPr>
              <p:spPr bwMode="auto">
                <a:xfrm>
                  <a:off x="3646" y="3427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1" name="Oval 215"/>
                <p:cNvSpPr>
                  <a:spLocks noChangeArrowheads="1"/>
                </p:cNvSpPr>
                <p:nvPr/>
              </p:nvSpPr>
              <p:spPr bwMode="auto">
                <a:xfrm>
                  <a:off x="3790" y="3427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2" name="Oval 216"/>
                <p:cNvSpPr>
                  <a:spLocks noChangeArrowheads="1"/>
                </p:cNvSpPr>
                <p:nvPr/>
              </p:nvSpPr>
              <p:spPr bwMode="auto">
                <a:xfrm>
                  <a:off x="3934" y="3427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3" name="Oval 217"/>
                <p:cNvSpPr>
                  <a:spLocks noChangeArrowheads="1"/>
                </p:cNvSpPr>
                <p:nvPr/>
              </p:nvSpPr>
              <p:spPr bwMode="auto">
                <a:xfrm>
                  <a:off x="4078" y="3427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4" name="Oval 218"/>
                <p:cNvSpPr>
                  <a:spLocks noChangeArrowheads="1"/>
                </p:cNvSpPr>
                <p:nvPr/>
              </p:nvSpPr>
              <p:spPr bwMode="auto">
                <a:xfrm>
                  <a:off x="4222" y="3427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5" name="Oval 219"/>
                <p:cNvSpPr>
                  <a:spLocks noChangeArrowheads="1"/>
                </p:cNvSpPr>
                <p:nvPr/>
              </p:nvSpPr>
              <p:spPr bwMode="auto">
                <a:xfrm>
                  <a:off x="4366" y="3427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6" name="Oval 220"/>
                <p:cNvSpPr>
                  <a:spLocks noChangeArrowheads="1"/>
                </p:cNvSpPr>
                <p:nvPr/>
              </p:nvSpPr>
              <p:spPr bwMode="auto">
                <a:xfrm>
                  <a:off x="4510" y="3427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7" name="Oval 221"/>
                <p:cNvSpPr>
                  <a:spLocks noChangeArrowheads="1"/>
                </p:cNvSpPr>
                <p:nvPr/>
              </p:nvSpPr>
              <p:spPr bwMode="auto">
                <a:xfrm>
                  <a:off x="3502" y="3571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8" name="Oval 222"/>
                <p:cNvSpPr>
                  <a:spLocks noChangeArrowheads="1"/>
                </p:cNvSpPr>
                <p:nvPr/>
              </p:nvSpPr>
              <p:spPr bwMode="auto">
                <a:xfrm>
                  <a:off x="3646" y="3571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39" name="Oval 223"/>
                <p:cNvSpPr>
                  <a:spLocks noChangeArrowheads="1"/>
                </p:cNvSpPr>
                <p:nvPr/>
              </p:nvSpPr>
              <p:spPr bwMode="auto">
                <a:xfrm>
                  <a:off x="3790" y="3571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0" name="Oval 224"/>
                <p:cNvSpPr>
                  <a:spLocks noChangeArrowheads="1"/>
                </p:cNvSpPr>
                <p:nvPr/>
              </p:nvSpPr>
              <p:spPr bwMode="auto">
                <a:xfrm>
                  <a:off x="3934" y="3571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1" name="Oval 225"/>
                <p:cNvSpPr>
                  <a:spLocks noChangeArrowheads="1"/>
                </p:cNvSpPr>
                <p:nvPr/>
              </p:nvSpPr>
              <p:spPr bwMode="auto">
                <a:xfrm>
                  <a:off x="4078" y="3571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2" name="Oval 226"/>
                <p:cNvSpPr>
                  <a:spLocks noChangeArrowheads="1"/>
                </p:cNvSpPr>
                <p:nvPr/>
              </p:nvSpPr>
              <p:spPr bwMode="auto">
                <a:xfrm>
                  <a:off x="4222" y="3571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3" name="Oval 227"/>
                <p:cNvSpPr>
                  <a:spLocks noChangeArrowheads="1"/>
                </p:cNvSpPr>
                <p:nvPr/>
              </p:nvSpPr>
              <p:spPr bwMode="auto">
                <a:xfrm>
                  <a:off x="4366" y="3571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4" name="Oval 228"/>
                <p:cNvSpPr>
                  <a:spLocks noChangeArrowheads="1"/>
                </p:cNvSpPr>
                <p:nvPr/>
              </p:nvSpPr>
              <p:spPr bwMode="auto">
                <a:xfrm>
                  <a:off x="4510" y="3571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5" name="Oval 229"/>
                <p:cNvSpPr>
                  <a:spLocks noChangeArrowheads="1"/>
                </p:cNvSpPr>
                <p:nvPr/>
              </p:nvSpPr>
              <p:spPr bwMode="auto">
                <a:xfrm>
                  <a:off x="3358" y="3283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6" name="Oval 230"/>
                <p:cNvSpPr>
                  <a:spLocks noChangeArrowheads="1"/>
                </p:cNvSpPr>
                <p:nvPr/>
              </p:nvSpPr>
              <p:spPr bwMode="auto">
                <a:xfrm>
                  <a:off x="3214" y="3427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7" name="Oval 231"/>
                <p:cNvSpPr>
                  <a:spLocks noChangeArrowheads="1"/>
                </p:cNvSpPr>
                <p:nvPr/>
              </p:nvSpPr>
              <p:spPr bwMode="auto">
                <a:xfrm>
                  <a:off x="3358" y="3427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8" name="Oval 232"/>
                <p:cNvSpPr>
                  <a:spLocks noChangeArrowheads="1"/>
                </p:cNvSpPr>
                <p:nvPr/>
              </p:nvSpPr>
              <p:spPr bwMode="auto">
                <a:xfrm>
                  <a:off x="3214" y="3571"/>
                  <a:ext cx="40" cy="3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49" name="Oval 233"/>
                <p:cNvSpPr>
                  <a:spLocks noChangeArrowheads="1"/>
                </p:cNvSpPr>
                <p:nvPr/>
              </p:nvSpPr>
              <p:spPr bwMode="auto">
                <a:xfrm>
                  <a:off x="3358" y="3571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0" name="Oval 234"/>
                <p:cNvSpPr>
                  <a:spLocks noChangeArrowheads="1"/>
                </p:cNvSpPr>
                <p:nvPr/>
              </p:nvSpPr>
              <p:spPr bwMode="auto">
                <a:xfrm>
                  <a:off x="4654" y="2563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1" name="Oval 235"/>
                <p:cNvSpPr>
                  <a:spLocks noChangeArrowheads="1"/>
                </p:cNvSpPr>
                <p:nvPr/>
              </p:nvSpPr>
              <p:spPr bwMode="auto">
                <a:xfrm>
                  <a:off x="4654" y="2707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2" name="Oval 236"/>
                <p:cNvSpPr>
                  <a:spLocks noChangeArrowheads="1"/>
                </p:cNvSpPr>
                <p:nvPr/>
              </p:nvSpPr>
              <p:spPr bwMode="auto">
                <a:xfrm>
                  <a:off x="4654" y="2851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3" name="Oval 237"/>
                <p:cNvSpPr>
                  <a:spLocks noChangeArrowheads="1"/>
                </p:cNvSpPr>
                <p:nvPr/>
              </p:nvSpPr>
              <p:spPr bwMode="auto">
                <a:xfrm>
                  <a:off x="4654" y="2995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4" name="Oval 238"/>
                <p:cNvSpPr>
                  <a:spLocks noChangeArrowheads="1"/>
                </p:cNvSpPr>
                <p:nvPr/>
              </p:nvSpPr>
              <p:spPr bwMode="auto">
                <a:xfrm>
                  <a:off x="4654" y="3139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5" name="Oval 239"/>
                <p:cNvSpPr>
                  <a:spLocks noChangeArrowheads="1"/>
                </p:cNvSpPr>
                <p:nvPr/>
              </p:nvSpPr>
              <p:spPr bwMode="auto">
                <a:xfrm>
                  <a:off x="4654" y="3283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6" name="Oval 240"/>
                <p:cNvSpPr>
                  <a:spLocks noChangeArrowheads="1"/>
                </p:cNvSpPr>
                <p:nvPr/>
              </p:nvSpPr>
              <p:spPr bwMode="auto">
                <a:xfrm>
                  <a:off x="4654" y="2419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7" name="Oval 241"/>
                <p:cNvSpPr>
                  <a:spLocks noChangeArrowheads="1"/>
                </p:cNvSpPr>
                <p:nvPr/>
              </p:nvSpPr>
              <p:spPr bwMode="auto">
                <a:xfrm>
                  <a:off x="4654" y="2275"/>
                  <a:ext cx="40" cy="35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8" name="Oval 242"/>
                <p:cNvSpPr>
                  <a:spLocks noChangeArrowheads="1"/>
                </p:cNvSpPr>
                <p:nvPr/>
              </p:nvSpPr>
              <p:spPr bwMode="auto">
                <a:xfrm>
                  <a:off x="4654" y="3427"/>
                  <a:ext cx="40" cy="3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659" name="Oval 243"/>
                <p:cNvSpPr>
                  <a:spLocks noChangeArrowheads="1"/>
                </p:cNvSpPr>
                <p:nvPr/>
              </p:nvSpPr>
              <p:spPr bwMode="auto">
                <a:xfrm>
                  <a:off x="4654" y="3571"/>
                  <a:ext cx="40" cy="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7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60660" name="Text Box 244"/>
          <p:cNvSpPr txBox="1">
            <a:spLocks noChangeArrowheads="1"/>
          </p:cNvSpPr>
          <p:nvPr/>
        </p:nvSpPr>
        <p:spPr bwMode="auto">
          <a:xfrm>
            <a:off x="1143000" y="914400"/>
            <a:ext cx="697547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51790" tIns="75895" rIns="151790" bIns="304495"/>
          <a:lstStyle/>
          <a:p>
            <a:pPr algn="ctr" eaLnBrk="0" hangingPunct="0">
              <a:lnSpc>
                <a:spcPts val="2400"/>
              </a:lnSpc>
            </a:pPr>
            <a:r>
              <a:rPr lang="en-US" dirty="0">
                <a:solidFill>
                  <a:srgbClr val="FFFF00"/>
                </a:solidFill>
                <a:latin typeface="+mn-lt"/>
              </a:rPr>
              <a:t>Physics involved suggest that grid points are distributed over processors rather than spectral components, particularly for the time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splitting and source term integration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techniques used in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WAVEWATCH III.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0661" name="Text Box 245"/>
          <p:cNvSpPr txBox="1">
            <a:spLocks noChangeArrowheads="1"/>
          </p:cNvSpPr>
          <p:nvPr/>
        </p:nvSpPr>
        <p:spPr bwMode="auto">
          <a:xfrm>
            <a:off x="2246313" y="2768600"/>
            <a:ext cx="12715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ts val="2400"/>
              </a:lnSpc>
            </a:pPr>
            <a:r>
              <a:rPr lang="en-US" sz="2000" dirty="0">
                <a:solidFill>
                  <a:srgbClr val="CCFFCC"/>
                </a:solidFill>
                <a:latin typeface="+mn-lt"/>
              </a:rPr>
              <a:t>"blocking"</a:t>
            </a:r>
          </a:p>
        </p:txBody>
      </p:sp>
      <p:sp>
        <p:nvSpPr>
          <p:cNvPr id="60662" name="Text Box 246"/>
          <p:cNvSpPr txBox="1">
            <a:spLocks noChangeArrowheads="1"/>
          </p:cNvSpPr>
          <p:nvPr/>
        </p:nvSpPr>
        <p:spPr bwMode="auto">
          <a:xfrm>
            <a:off x="5570538" y="2771775"/>
            <a:ext cx="14398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ts val="2400"/>
              </a:lnSpc>
            </a:pPr>
            <a:r>
              <a:rPr lang="en-US" sz="2000" dirty="0">
                <a:solidFill>
                  <a:srgbClr val="CCFFCC"/>
                </a:solidFill>
                <a:latin typeface="+mn-lt"/>
              </a:rPr>
              <a:t>"Scattering"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105400" y="4572000"/>
            <a:ext cx="3124200" cy="838200"/>
            <a:chOff x="4953000" y="4572000"/>
            <a:chExt cx="3124200" cy="838200"/>
          </a:xfrm>
        </p:grpSpPr>
        <p:sp>
          <p:nvSpPr>
            <p:cNvPr id="14" name="Rectangle 18" descr="25%"/>
            <p:cNvSpPr>
              <a:spLocks noChangeArrowheads="1"/>
            </p:cNvSpPr>
            <p:nvPr/>
          </p:nvSpPr>
          <p:spPr bwMode="auto">
            <a:xfrm>
              <a:off x="4953000" y="4572000"/>
              <a:ext cx="3124200" cy="838200"/>
            </a:xfrm>
            <a:prstGeom prst="rect">
              <a:avLst/>
            </a:prstGeom>
            <a:pattFill prst="pct25">
              <a:fgClr>
                <a:srgbClr val="00FF00">
                  <a:alpha val="50000"/>
                </a:srgbClr>
              </a:fgClr>
              <a:bgClr>
                <a:schemeClr val="bg1">
                  <a:alpha val="50000"/>
                </a:schemeClr>
              </a:bgClr>
            </a:pattFill>
            <a:ln w="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781800" y="5181600"/>
              <a:ext cx="1182688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hangingPunct="0">
                <a:lnSpc>
                  <a:spcPts val="1400"/>
                </a:lnSpc>
              </a:pPr>
              <a:r>
                <a:rPr lang="en-US" sz="1400" dirty="0">
                  <a:solidFill>
                    <a:srgbClr val="FFFF00"/>
                  </a:solidFill>
                  <a:latin typeface="Swiss" charset="0"/>
                </a:rPr>
                <a:t>WAVEWATCH</a:t>
              </a:r>
            </a:p>
          </p:txBody>
        </p:sp>
      </p:grpSp>
      <p:sp>
        <p:nvSpPr>
          <p:cNvPr id="6145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ww3_shel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Blocking :</a:t>
            </a:r>
          </a:p>
          <a:p>
            <a:pPr lvl="1"/>
            <a:r>
              <a:rPr lang="en-US" dirty="0" smtClean="0"/>
              <a:t>Only data at block bound. needed.</a:t>
            </a:r>
          </a:p>
          <a:p>
            <a:pPr lvl="1"/>
            <a:r>
              <a:rPr lang="en-US" dirty="0" smtClean="0"/>
              <a:t>Total amount of data comm.  is a function of  # of processes.</a:t>
            </a:r>
          </a:p>
          <a:p>
            <a:pPr lvl="1"/>
            <a:r>
              <a:rPr lang="en-US" dirty="0" smtClean="0"/>
              <a:t>Algorithm depends on actual prop. scheme.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Scattering :</a:t>
            </a:r>
          </a:p>
          <a:p>
            <a:pPr lvl="1"/>
            <a:r>
              <a:rPr lang="en-US" dirty="0" smtClean="0"/>
              <a:t>Full data transpose needed.</a:t>
            </a:r>
          </a:p>
          <a:p>
            <a:pPr lvl="1"/>
            <a:r>
              <a:rPr lang="en-US" dirty="0" smtClean="0"/>
              <a:t>Total amount of data comm. nearly constant.</a:t>
            </a:r>
          </a:p>
          <a:p>
            <a:pPr lvl="1"/>
            <a:r>
              <a:rPr lang="en-US" dirty="0" smtClean="0"/>
              <a:t>Algorithm inde- pendent of prop.  scheme.</a:t>
            </a:r>
          </a:p>
          <a:p>
            <a:pPr lvl="1"/>
            <a:r>
              <a:rPr lang="en-US" dirty="0" smtClean="0"/>
              <a:t>Load balancing easier.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2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ww3_shel</a:t>
            </a: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For WAVEWATCH III (ww3_shel)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scattering method is used because 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/>
            <a:r>
              <a:rPr lang="en-US" dirty="0" smtClean="0"/>
              <a:t>Compatibility with previous versions.</a:t>
            </a:r>
          </a:p>
          <a:p>
            <a:pPr lvl="1"/>
            <a:r>
              <a:rPr lang="en-US" dirty="0" smtClean="0"/>
              <a:t>Maximum flexibility and transparency of code (future physics and numerics developments).</a:t>
            </a:r>
          </a:p>
          <a:p>
            <a:pPr lvl="1"/>
            <a:r>
              <a:rPr lang="en-US" dirty="0" smtClean="0"/>
              <a:t>Feasibility based on estimates of amount of communication needed.</a:t>
            </a:r>
          </a:p>
          <a:p>
            <a:pPr lvl="1"/>
            <a:r>
              <a:rPr lang="en-US" dirty="0" smtClean="0"/>
              <a:t>MPI used for portability.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ww3_shel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optimization </a:t>
            </a:r>
            <a:r>
              <a:rPr lang="en-US" dirty="0"/>
              <a:t>techniques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Non-blocking communication.</a:t>
            </a:r>
          </a:p>
          <a:p>
            <a:pPr lvl="1"/>
            <a:r>
              <a:rPr lang="en-US" dirty="0"/>
              <a:t>Persistent communication, mainly for transparency of code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Buffering </a:t>
            </a:r>
            <a:r>
              <a:rPr lang="en-US" dirty="0"/>
              <a:t>of the data during </a:t>
            </a:r>
            <a:r>
              <a:rPr lang="en-US" dirty="0" smtClean="0"/>
              <a:t>transpose:</a:t>
            </a:r>
          </a:p>
          <a:p>
            <a:pPr lvl="1"/>
            <a:r>
              <a:rPr lang="en-US" dirty="0"/>
              <a:t>Avoids idle CPU cycles during </a:t>
            </a:r>
            <a:r>
              <a:rPr lang="en-US" dirty="0" smtClean="0"/>
              <a:t>communication </a:t>
            </a:r>
            <a:r>
              <a:rPr lang="en-US" dirty="0"/>
              <a:t>operations.</a:t>
            </a:r>
          </a:p>
          <a:p>
            <a:pPr lvl="1"/>
            <a:r>
              <a:rPr lang="en-US" dirty="0"/>
              <a:t>Communication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hidden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behind calculations.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33400" y="3416172"/>
            <a:ext cx="7772400" cy="2984628"/>
            <a:chOff x="533400" y="3581400"/>
            <a:chExt cx="7772400" cy="2984628"/>
          </a:xfrm>
        </p:grpSpPr>
        <p:sp>
          <p:nvSpPr>
            <p:cNvPr id="7" name="Rectangle 6"/>
            <p:cNvSpPr/>
            <p:nvPr/>
          </p:nvSpPr>
          <p:spPr>
            <a:xfrm>
              <a:off x="533400" y="3594228"/>
              <a:ext cx="77724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09600" y="3581400"/>
              <a:ext cx="7620000" cy="2895600"/>
              <a:chOff x="0" y="3581400"/>
              <a:chExt cx="7620000" cy="2895600"/>
            </a:xfrm>
          </p:grpSpPr>
          <p:sp>
            <p:nvSpPr>
              <p:cNvPr id="22" name="Text Box 62"/>
              <p:cNvSpPr txBox="1">
                <a:spLocks noChangeArrowheads="1"/>
              </p:cNvSpPr>
              <p:nvPr/>
            </p:nvSpPr>
            <p:spPr bwMode="auto">
              <a:xfrm>
                <a:off x="0" y="3657600"/>
                <a:ext cx="1387475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7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7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14300" tIns="56692" rIns="114300" bIns="228600"/>
              <a:lstStyle/>
              <a:p>
                <a:pPr algn="ctr" eaLnBrk="0" hangingPunct="0"/>
                <a:r>
                  <a:rPr lang="en-US" sz="1800" dirty="0">
                    <a:solidFill>
                      <a:srgbClr val="00007F"/>
                    </a:solidFill>
                    <a:latin typeface="+mn-lt"/>
                  </a:rPr>
                  <a:t>processors with native data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65138" y="4572000"/>
                <a:ext cx="461963" cy="1905000"/>
                <a:chOff x="465138" y="3810000"/>
                <a:chExt cx="461963" cy="2514600"/>
              </a:xfrm>
            </p:grpSpPr>
            <p:sp>
              <p:nvSpPr>
                <p:cNvPr id="62" name="Rectangle 132"/>
                <p:cNvSpPr>
                  <a:spLocks noChangeArrowheads="1"/>
                </p:cNvSpPr>
                <p:nvPr/>
              </p:nvSpPr>
              <p:spPr bwMode="auto">
                <a:xfrm rot="10800000">
                  <a:off x="465138" y="5181600"/>
                  <a:ext cx="461963" cy="45720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7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579438" y="5314950"/>
                  <a:ext cx="231775" cy="155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>
                    <a:lnSpc>
                      <a:spcPts val="1800"/>
                    </a:lnSpc>
                  </a:pPr>
                  <a:r>
                    <a:rPr lang="en-US" sz="1800" dirty="0">
                      <a:solidFill>
                        <a:schemeClr val="folHlink"/>
                      </a:solidFill>
                      <a:latin typeface="Swiss" charset="0"/>
                    </a:rPr>
                    <a:t> 2 </a:t>
                  </a:r>
                </a:p>
              </p:txBody>
            </p:sp>
            <p:sp>
              <p:nvSpPr>
                <p:cNvPr id="64" name="Rectangle 134"/>
                <p:cNvSpPr>
                  <a:spLocks noChangeArrowheads="1"/>
                </p:cNvSpPr>
                <p:nvPr/>
              </p:nvSpPr>
              <p:spPr bwMode="auto">
                <a:xfrm rot="10800000">
                  <a:off x="465138" y="4497388"/>
                  <a:ext cx="461963" cy="45720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7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5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579438" y="4632325"/>
                  <a:ext cx="231775" cy="1539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>
                    <a:lnSpc>
                      <a:spcPts val="1800"/>
                    </a:lnSpc>
                  </a:pPr>
                  <a:r>
                    <a:rPr lang="en-US" sz="1800" dirty="0">
                      <a:solidFill>
                        <a:schemeClr val="folHlink"/>
                      </a:solidFill>
                      <a:latin typeface="Swiss" charset="0"/>
                    </a:rPr>
                    <a:t> 1 </a:t>
                  </a:r>
                </a:p>
              </p:txBody>
            </p:sp>
            <p:sp>
              <p:nvSpPr>
                <p:cNvPr id="66" name="Rectangle 136"/>
                <p:cNvSpPr>
                  <a:spLocks noChangeArrowheads="1"/>
                </p:cNvSpPr>
                <p:nvPr/>
              </p:nvSpPr>
              <p:spPr bwMode="auto">
                <a:xfrm rot="10800000">
                  <a:off x="465138" y="3810000"/>
                  <a:ext cx="461963" cy="45720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7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579438" y="3944938"/>
                  <a:ext cx="231775" cy="158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>
                    <a:lnSpc>
                      <a:spcPts val="1800"/>
                    </a:lnSpc>
                  </a:pPr>
                  <a:r>
                    <a:rPr lang="en-US" sz="1800" dirty="0">
                      <a:solidFill>
                        <a:schemeClr val="folHlink"/>
                      </a:solidFill>
                      <a:latin typeface="Swiss" charset="0"/>
                    </a:rPr>
                    <a:t> 0 </a:t>
                  </a:r>
                </a:p>
              </p:txBody>
            </p:sp>
            <p:sp>
              <p:nvSpPr>
                <p:cNvPr id="68" name="Rectangle 138"/>
                <p:cNvSpPr>
                  <a:spLocks noChangeArrowheads="1"/>
                </p:cNvSpPr>
                <p:nvPr/>
              </p:nvSpPr>
              <p:spPr bwMode="auto">
                <a:xfrm rot="10800000">
                  <a:off x="465138" y="5867400"/>
                  <a:ext cx="461963" cy="457200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7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579438" y="6000750"/>
                  <a:ext cx="231775" cy="160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ctr" eaLnBrk="0" hangingPunct="0">
                    <a:lnSpc>
                      <a:spcPts val="1800"/>
                    </a:lnSpc>
                  </a:pPr>
                  <a:r>
                    <a:rPr lang="en-US" sz="1800" dirty="0">
                      <a:solidFill>
                        <a:schemeClr val="folHlink"/>
                      </a:solidFill>
                      <a:latin typeface="Swiss" charset="0"/>
                    </a:rPr>
                    <a:t> 3 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926971" y="4604568"/>
                <a:ext cx="1155958" cy="1728404"/>
                <a:chOff x="926971" y="4604568"/>
                <a:chExt cx="1155958" cy="1728404"/>
              </a:xfrm>
            </p:grpSpPr>
            <p:sp>
              <p:nvSpPr>
                <p:cNvPr id="44" name="Line 197"/>
                <p:cNvSpPr>
                  <a:spLocks noChangeShapeType="1"/>
                </p:cNvSpPr>
                <p:nvPr/>
              </p:nvSpPr>
              <p:spPr bwMode="auto">
                <a:xfrm>
                  <a:off x="926971" y="5293881"/>
                  <a:ext cx="577850" cy="129886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Line 198"/>
                <p:cNvSpPr>
                  <a:spLocks noChangeShapeType="1"/>
                </p:cNvSpPr>
                <p:nvPr/>
              </p:nvSpPr>
              <p:spPr bwMode="auto">
                <a:xfrm>
                  <a:off x="1504821" y="5423768"/>
                  <a:ext cx="577850" cy="129886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 type="triangle" w="med" len="lg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504821" y="5553654"/>
                  <a:ext cx="577850" cy="129886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 type="triangle" w="med" len="lg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926971" y="5683540"/>
                  <a:ext cx="577850" cy="129886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1504821" y="5163995"/>
                  <a:ext cx="577850" cy="389659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 type="triangle" w="med" len="lg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926971" y="4774336"/>
                  <a:ext cx="577850" cy="388457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504821" y="5553654"/>
                  <a:ext cx="577850" cy="389659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 type="triangle" w="med" len="lg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926971" y="5943313"/>
                  <a:ext cx="577850" cy="389659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1371600" y="6133716"/>
                  <a:ext cx="593725" cy="102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r>
                    <a:rPr lang="en-US" sz="1800" dirty="0">
                      <a:solidFill>
                        <a:schemeClr val="folHlink"/>
                      </a:solidFill>
                      <a:latin typeface="Swiss" charset="0"/>
                    </a:rPr>
                    <a:t>scatter</a:t>
                  </a:r>
                  <a:endParaRPr lang="en-US" dirty="0"/>
                </a:p>
              </p:txBody>
            </p:sp>
            <p:sp>
              <p:nvSpPr>
                <p:cNvPr id="53" name="Line 176"/>
                <p:cNvSpPr>
                  <a:spLocks noChangeShapeType="1"/>
                </p:cNvSpPr>
                <p:nvPr/>
              </p:nvSpPr>
              <p:spPr bwMode="auto">
                <a:xfrm>
                  <a:off x="927229" y="5177224"/>
                  <a:ext cx="577850" cy="131089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Line 177"/>
                <p:cNvSpPr>
                  <a:spLocks noChangeShapeType="1"/>
                </p:cNvSpPr>
                <p:nvPr/>
              </p:nvSpPr>
              <p:spPr bwMode="auto">
                <a:xfrm>
                  <a:off x="1505079" y="5308314"/>
                  <a:ext cx="577850" cy="129886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505079" y="5438200"/>
                  <a:ext cx="577850" cy="129886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927229" y="5568086"/>
                  <a:ext cx="577850" cy="129886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Line 180"/>
                <p:cNvSpPr>
                  <a:spLocks noChangeShapeType="1"/>
                </p:cNvSpPr>
                <p:nvPr/>
              </p:nvSpPr>
              <p:spPr bwMode="auto">
                <a:xfrm>
                  <a:off x="1505079" y="5048541"/>
                  <a:ext cx="577850" cy="389659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Line 181"/>
                <p:cNvSpPr>
                  <a:spLocks noChangeShapeType="1"/>
                </p:cNvSpPr>
                <p:nvPr/>
              </p:nvSpPr>
              <p:spPr bwMode="auto">
                <a:xfrm>
                  <a:off x="927229" y="4657679"/>
                  <a:ext cx="577850" cy="389659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1505079" y="5438200"/>
                  <a:ext cx="577850" cy="389659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927229" y="5827859"/>
                  <a:ext cx="577850" cy="389659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1382970" y="4604568"/>
                  <a:ext cx="573088" cy="1575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r>
                    <a:rPr lang="en-US" sz="1800" dirty="0">
                      <a:solidFill>
                        <a:schemeClr val="hlink"/>
                      </a:solidFill>
                      <a:latin typeface="Swiss" charset="0"/>
                    </a:rPr>
                    <a:t>gather</a:t>
                  </a:r>
                  <a:endParaRPr lang="en-US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107942" y="4908038"/>
                <a:ext cx="2081213" cy="946534"/>
                <a:chOff x="2795587" y="4844666"/>
                <a:chExt cx="2081213" cy="946534"/>
              </a:xfrm>
            </p:grpSpPr>
            <p:sp>
              <p:nvSpPr>
                <p:cNvPr id="37" name="Rectangle 168"/>
                <p:cNvSpPr>
                  <a:spLocks noChangeArrowheads="1"/>
                </p:cNvSpPr>
                <p:nvPr/>
              </p:nvSpPr>
              <p:spPr bwMode="auto">
                <a:xfrm rot="10800000">
                  <a:off x="2795587" y="4876800"/>
                  <a:ext cx="2081213" cy="914400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rgbClr val="FFFFFF"/>
                  </a:bgClr>
                </a:pattFill>
                <a:ln w="0">
                  <a:solidFill>
                    <a:srgbClr val="00007F"/>
                  </a:solidFill>
                  <a:prstDash val="sys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Rectangle 169"/>
                <p:cNvSpPr>
                  <a:spLocks noChangeArrowheads="1"/>
                </p:cNvSpPr>
                <p:nvPr/>
              </p:nvSpPr>
              <p:spPr bwMode="auto">
                <a:xfrm rot="10800000">
                  <a:off x="2795587" y="5334000"/>
                  <a:ext cx="2081213" cy="228600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7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Line 170"/>
                <p:cNvSpPr>
                  <a:spLocks noChangeShapeType="1"/>
                </p:cNvSpPr>
                <p:nvPr/>
              </p:nvSpPr>
              <p:spPr bwMode="auto">
                <a:xfrm>
                  <a:off x="2795587" y="5105400"/>
                  <a:ext cx="2081213" cy="0"/>
                </a:xfrm>
                <a:prstGeom prst="line">
                  <a:avLst/>
                </a:prstGeom>
                <a:noFill/>
                <a:ln w="1">
                  <a:solidFill>
                    <a:srgbClr val="00007F"/>
                  </a:solidFill>
                  <a:prstDash val="sys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886075" y="4844666"/>
                  <a:ext cx="565150" cy="160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r>
                    <a:rPr lang="en-US" sz="1800" dirty="0">
                      <a:latin typeface="Swiss" charset="0"/>
                    </a:rPr>
                    <a:t>buffer</a:t>
                  </a:r>
                  <a:endParaRPr lang="en-US" dirty="0"/>
                </a:p>
              </p:txBody>
            </p:sp>
            <p:sp>
              <p:nvSpPr>
                <p:cNvPr id="41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3684587" y="5071679"/>
                  <a:ext cx="565150" cy="160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r>
                    <a:rPr lang="en-US" sz="1800" dirty="0">
                      <a:latin typeface="Swiss" charset="0"/>
                    </a:rPr>
                    <a:t>buffer</a:t>
                  </a:r>
                  <a:endParaRPr lang="en-US" dirty="0"/>
                </a:p>
              </p:txBody>
            </p:sp>
            <p:sp>
              <p:nvSpPr>
                <p:cNvPr id="42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4148137" y="5528879"/>
                  <a:ext cx="565150" cy="160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r>
                    <a:rPr lang="en-US" sz="1800" dirty="0">
                      <a:latin typeface="Swiss" charset="0"/>
                    </a:rPr>
                    <a:t>buffer</a:t>
                  </a:r>
                  <a:endParaRPr lang="en-US" dirty="0"/>
                </a:p>
              </p:txBody>
            </p:sp>
            <p:sp>
              <p:nvSpPr>
                <p:cNvPr id="43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3119437" y="5298691"/>
                  <a:ext cx="541338" cy="161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r>
                    <a:rPr lang="en-US" sz="1800" dirty="0">
                      <a:latin typeface="Swiss" charset="0"/>
                    </a:rPr>
                    <a:t>active</a:t>
                  </a:r>
                  <a:endParaRPr lang="en-US" dirty="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2066925" y="4778374"/>
                <a:ext cx="5553075" cy="1529701"/>
                <a:chOff x="2066925" y="4778374"/>
                <a:chExt cx="5553075" cy="1529701"/>
              </a:xfrm>
            </p:grpSpPr>
            <p:sp>
              <p:nvSpPr>
                <p:cNvPr id="35" name="Rectangle 142"/>
                <p:cNvSpPr>
                  <a:spLocks noChangeArrowheads="1"/>
                </p:cNvSpPr>
                <p:nvPr/>
              </p:nvSpPr>
              <p:spPr bwMode="auto">
                <a:xfrm>
                  <a:off x="2066925" y="4778374"/>
                  <a:ext cx="5476875" cy="1529701"/>
                </a:xfrm>
                <a:prstGeom prst="rect">
                  <a:avLst/>
                </a:prstGeom>
                <a:noFill/>
                <a:ln w="25400">
                  <a:solidFill>
                    <a:schemeClr val="bg2"/>
                  </a:solidFill>
                  <a:prstDash val="sys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6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5431956" y="6001712"/>
                  <a:ext cx="2188044" cy="246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114300" tIns="56692" rIns="114300" bIns="228600"/>
                <a:lstStyle/>
                <a:p>
                  <a:pPr eaLnBrk="0" hangingPunct="0">
                    <a:lnSpc>
                      <a:spcPts val="1800"/>
                    </a:lnSpc>
                  </a:pPr>
                  <a:r>
                    <a:rPr lang="en-US" sz="1800" dirty="0">
                      <a:solidFill>
                        <a:schemeClr val="bg2"/>
                      </a:solidFill>
                      <a:latin typeface="Swiss" charset="0"/>
                    </a:rPr>
                    <a:t>at target processor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191000" y="5108318"/>
                <a:ext cx="1157288" cy="581026"/>
                <a:chOff x="5073650" y="3708912"/>
                <a:chExt cx="1157288" cy="581026"/>
              </a:xfrm>
            </p:grpSpPr>
            <p:sp>
              <p:nvSpPr>
                <p:cNvPr id="31" name="Line 187"/>
                <p:cNvSpPr>
                  <a:spLocks noChangeShapeType="1"/>
                </p:cNvSpPr>
                <p:nvPr/>
              </p:nvSpPr>
              <p:spPr bwMode="auto">
                <a:xfrm>
                  <a:off x="5073650" y="4060825"/>
                  <a:ext cx="1155700" cy="0"/>
                </a:xfrm>
                <a:prstGeom prst="line">
                  <a:avLst/>
                </a:prstGeom>
                <a:noFill/>
                <a:ln w="0">
                  <a:solidFill>
                    <a:schemeClr val="hlink"/>
                  </a:solidFill>
                  <a:round/>
                  <a:headEnd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5256213" y="3708912"/>
                  <a:ext cx="688975" cy="136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r>
                    <a:rPr lang="en-US" sz="1800" dirty="0">
                      <a:solidFill>
                        <a:schemeClr val="hlink"/>
                      </a:solidFill>
                      <a:latin typeface="Swiss" charset="0"/>
                    </a:rPr>
                    <a:t>convert</a:t>
                  </a:r>
                  <a:endParaRPr lang="en-US" dirty="0"/>
                </a:p>
              </p:txBody>
            </p:sp>
            <p:sp>
              <p:nvSpPr>
                <p:cNvPr id="33" name="Line 195"/>
                <p:cNvSpPr>
                  <a:spLocks noChangeShapeType="1"/>
                </p:cNvSpPr>
                <p:nvPr/>
              </p:nvSpPr>
              <p:spPr bwMode="auto">
                <a:xfrm>
                  <a:off x="5075238" y="4152901"/>
                  <a:ext cx="1155700" cy="0"/>
                </a:xfrm>
                <a:prstGeom prst="line">
                  <a:avLst/>
                </a:prstGeom>
                <a:noFill/>
                <a:ln w="1">
                  <a:solidFill>
                    <a:srgbClr val="0000FF"/>
                  </a:solidFill>
                  <a:round/>
                  <a:headEnd type="triangle" w="med" len="lg"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5259388" y="4151825"/>
                  <a:ext cx="688975" cy="138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7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r>
                    <a:rPr lang="en-US" sz="1800" dirty="0">
                      <a:solidFill>
                        <a:schemeClr val="folHlink"/>
                      </a:solidFill>
                      <a:latin typeface="Swiss" charset="0"/>
                    </a:rPr>
                    <a:t>convert</a:t>
                  </a:r>
                  <a:endParaRPr lang="en-US" dirty="0"/>
                </a:p>
              </p:txBody>
            </p:sp>
          </p:grpSp>
          <p:sp>
            <p:nvSpPr>
              <p:cNvPr id="28" name="Text Box 191"/>
              <p:cNvSpPr txBox="1">
                <a:spLocks noChangeArrowheads="1"/>
              </p:cNvSpPr>
              <p:nvPr/>
            </p:nvSpPr>
            <p:spPr bwMode="auto">
              <a:xfrm>
                <a:off x="5334000" y="4953000"/>
                <a:ext cx="1905000" cy="9144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  <a:effectLst/>
            </p:spPr>
            <p:txBody>
              <a:bodyPr lIns="114300" tIns="56692" rIns="114300" bIns="228600"/>
              <a:lstStyle/>
              <a:p>
                <a:pPr algn="ctr"/>
                <a:r>
                  <a:rPr lang="en-US" sz="1800" dirty="0">
                    <a:solidFill>
                      <a:srgbClr val="00007F"/>
                    </a:solidFill>
                    <a:latin typeface="Swiss" charset="0"/>
                  </a:rPr>
                  <a:t>calculate propagation</a:t>
                </a:r>
                <a:endParaRPr lang="en-US" dirty="0"/>
              </a:p>
            </p:txBody>
          </p:sp>
          <p:sp>
            <p:nvSpPr>
              <p:cNvPr id="29" name="Text Box 166"/>
              <p:cNvSpPr txBox="1">
                <a:spLocks noChangeArrowheads="1"/>
              </p:cNvSpPr>
              <p:nvPr/>
            </p:nvSpPr>
            <p:spPr bwMode="auto">
              <a:xfrm>
                <a:off x="1905000" y="3581400"/>
                <a:ext cx="2543175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7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7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14300" tIns="56692" rIns="114300" bIns="228600"/>
              <a:lstStyle/>
              <a:p>
                <a:pPr algn="ctr"/>
                <a:r>
                  <a:rPr lang="en-US" sz="1800" dirty="0">
                    <a:solidFill>
                      <a:srgbClr val="00007F"/>
                    </a:solidFill>
                    <a:latin typeface="+mn-lt"/>
                  </a:rPr>
                  <a:t>1-D array with </a:t>
                </a:r>
                <a:r>
                  <a:rPr lang="en-US" sz="1800" dirty="0" smtClean="0">
                    <a:solidFill>
                      <a:srgbClr val="00007F"/>
                    </a:solidFill>
                    <a:latin typeface="+mn-lt"/>
                  </a:rPr>
                  <a:t>given spectral </a:t>
                </a:r>
                <a:r>
                  <a:rPr lang="en-US" sz="1800" dirty="0">
                    <a:solidFill>
                      <a:srgbClr val="00007F"/>
                    </a:solidFill>
                    <a:latin typeface="+mn-lt"/>
                  </a:rPr>
                  <a:t>component for all sea points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30" name="Text Box 186"/>
              <p:cNvSpPr txBox="1">
                <a:spLocks noChangeArrowheads="1"/>
              </p:cNvSpPr>
              <p:nvPr/>
            </p:nvSpPr>
            <p:spPr bwMode="auto">
              <a:xfrm>
                <a:off x="5341938" y="3581400"/>
                <a:ext cx="1849438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7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7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14300" tIns="56692" rIns="114300" bIns="228600"/>
              <a:lstStyle/>
              <a:p>
                <a:pPr algn="ctr"/>
                <a:r>
                  <a:rPr lang="en-US" sz="1800" dirty="0">
                    <a:solidFill>
                      <a:srgbClr val="00007F"/>
                    </a:solidFill>
                    <a:latin typeface="+mn-lt"/>
                  </a:rPr>
                  <a:t>Corresponding 2-D spatial wave field</a:t>
                </a:r>
                <a:endParaRPr lang="en-US" sz="1800" dirty="0"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ww3_shel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 test </a:t>
            </a:r>
            <a:r>
              <a:rPr lang="en-US" dirty="0"/>
              <a:t>case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Global model version with 288 x 157 spatial grid points (30,030 sea points) and 600 spectral components. 12 hour hindcast, 3 day forecast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Resources :</a:t>
            </a:r>
          </a:p>
          <a:p>
            <a:pPr lvl="1"/>
            <a:r>
              <a:rPr lang="en-US" dirty="0"/>
              <a:t>IBM RS6000 SP with  Winterhawk nodes with 2 processors and 500 Mb memory and a NFS or GPFS file system.</a:t>
            </a:r>
          </a:p>
          <a:p>
            <a:pPr lvl="1"/>
            <a:r>
              <a:rPr lang="en-US" dirty="0"/>
              <a:t>AIX version 4.3.</a:t>
            </a:r>
          </a:p>
          <a:p>
            <a:pPr lvl="1"/>
            <a:r>
              <a:rPr lang="en-US" dirty="0"/>
              <a:t>xlf version 6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Not always applicable to linux ….</a:t>
            </a:r>
          </a:p>
          <a:p>
            <a:r>
              <a:rPr lang="en-US" dirty="0" smtClean="0"/>
              <a:t>MPI setup impact ….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70866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830" name="Picture 6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14400"/>
            <a:ext cx="6919913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55750" y="4044950"/>
            <a:ext cx="13398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ts val="6000"/>
              </a:lnSpc>
            </a:pPr>
            <a:r>
              <a:rPr lang="en-US" sz="6000" dirty="0">
                <a:solidFill>
                  <a:srgbClr val="FFCC99"/>
                </a:solidFill>
                <a:latin typeface="Swiss" charset="0"/>
              </a:rPr>
              <a:t>NFS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104900" y="5461000"/>
            <a:ext cx="2589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red : calculation only.</a:t>
            </a:r>
          </a:p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blue : model without output.</a:t>
            </a:r>
          </a:p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green : full model.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286375" y="5461000"/>
            <a:ext cx="2638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dashed and dotted lines :</a:t>
            </a:r>
          </a:p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efficiency required to match</a:t>
            </a:r>
          </a:p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Cray C90 with 1 or 12 CPUs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762000"/>
            <a:ext cx="7315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6806" name="Picture 6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914400"/>
            <a:ext cx="6919912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606550" y="4038600"/>
            <a:ext cx="17462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ts val="6000"/>
              </a:lnSpc>
            </a:pPr>
            <a:r>
              <a:rPr lang="en-US" sz="6000" dirty="0">
                <a:solidFill>
                  <a:srgbClr val="FFCC99"/>
                </a:solidFill>
                <a:latin typeface="Swiss" charset="0"/>
              </a:rPr>
              <a:t>GPFS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104900" y="5461000"/>
            <a:ext cx="25892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red : calculation only.</a:t>
            </a:r>
          </a:p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blue : model without output.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286375" y="5461000"/>
            <a:ext cx="2638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dashed and dotted lines :</a:t>
            </a:r>
          </a:p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efficiency required to match</a:t>
            </a:r>
          </a:p>
          <a:p>
            <a:pPr eaLnBrk="0" hangingPunct="0">
              <a:lnSpc>
                <a:spcPts val="1800"/>
              </a:lnSpc>
            </a:pPr>
            <a:r>
              <a:rPr lang="en-US" sz="1800" dirty="0">
                <a:solidFill>
                  <a:srgbClr val="00007F"/>
                </a:solidFill>
                <a:latin typeface="Swiss" charset="0"/>
              </a:rPr>
              <a:t>Cray C90 with 1 or 12 CPUs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w3_multi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mosaic approach, there are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other optimization options: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Splitting grid in overlapping domains: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Better local CFL time steps.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Hybrid domain decomposition / data transpose.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Presently being researched at NCEP.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Running grids with same rank side-by-side on parts of communicator: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Localizing communications.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Amdahl's law generally favors running grids side-by-side on smaller number of processors over running in sequence over larger number of processors.</a:t>
            </a:r>
          </a:p>
        </p:txBody>
      </p:sp>
    </p:spTree>
    <p:extLst>
      <p:ext uri="{BB962C8B-B14F-4D97-AF65-F5344CB8AC3E}">
        <p14:creationId xmlns:p14="http://schemas.microsoft.com/office/powerpoint/2010/main" val="286270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w3_multi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Splitting the communicator:</a:t>
            </a:r>
          </a:p>
          <a:p>
            <a:pPr lvl="1"/>
            <a:r>
              <a:rPr lang="en-US" dirty="0" smtClean="0"/>
              <a:t>Example from mww3_test_03, running three overlapping low resolution  grids, with overlay of three overlapping high resolution grids.</a:t>
            </a:r>
          </a:p>
          <a:p>
            <a:pPr lvl="2"/>
            <a:r>
              <a:rPr lang="en-US" dirty="0" smtClean="0"/>
              <a:t>Example runs low1-3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serially </a:t>
            </a:r>
            <a:r>
              <a:rPr lang="en-US" dirty="0" smtClean="0"/>
              <a:t>on entire communicator.</a:t>
            </a:r>
          </a:p>
          <a:p>
            <a:pPr lvl="2"/>
            <a:r>
              <a:rPr lang="en-US" dirty="0" smtClean="0"/>
              <a:t>Example runs hgh1-3 </a:t>
            </a:r>
            <a:r>
              <a:rPr lang="en-US" dirty="0" smtClean="0">
                <a:solidFill>
                  <a:srgbClr val="FF0000"/>
                </a:solidFill>
              </a:rPr>
              <a:t>side-by-side </a:t>
            </a:r>
            <a:r>
              <a:rPr lang="en-US" dirty="0" smtClean="0"/>
              <a:t>on fractions of communicator.</a:t>
            </a:r>
          </a:p>
          <a:p>
            <a:pPr lvl="2"/>
            <a:r>
              <a:rPr lang="en-US" dirty="0" smtClean="0"/>
              <a:t>Output can also go to dedicated processors.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849231"/>
            <a:ext cx="7239000" cy="2246769"/>
          </a:xfrm>
          <a:prstGeom prst="rect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from mww3_test_03 ww3_multi input file .....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$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  ’low1'  'no' 'no' ’no' 'no' 'no' 'no' 'no'   1  1  0.00 1.00  F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  ’low2'  'no' 'no' ’no' 'no' 'no' 'no' 'no'   1  1  0.00 1.00  F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  ’low3'  'no' 'no' ’no' 'no' 'no' 'no' 'no'   1  1  0.00 1.00  F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$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  ’hgh1'  'no' 'no' ’no' 'no' 'no' 'no' 'no'   2  1  0.00 0.33  F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  ’hgh2'  'no' 'no' ’no' 'no' 'no' 'no' 'no'   2  1  0.33 0.67  F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  ’hgh3'  'no' 'no' ’no' 'no' 'no' 'no' 'no'   2  1  0.67 1.00  F</a:t>
            </a:r>
          </a:p>
          <a:p>
            <a:r>
              <a:rPr lang="en-US" sz="1400" smtClean="0">
                <a:solidFill>
                  <a:srgbClr val="FFFFCC"/>
                </a:solidFill>
                <a:latin typeface="Courier"/>
                <a:cs typeface="Courier"/>
              </a:rPr>
              <a:t>$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0" y="4255887"/>
            <a:ext cx="1219200" cy="7620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5131803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75381" y="5205708"/>
            <a:ext cx="6792419" cy="1290402"/>
            <a:chOff x="2275381" y="5205708"/>
            <a:chExt cx="6792419" cy="1290402"/>
          </a:xfrm>
        </p:grpSpPr>
        <p:sp>
          <p:nvSpPr>
            <p:cNvPr id="8" name="TextBox 7"/>
            <p:cNvSpPr txBox="1"/>
            <p:nvPr/>
          </p:nvSpPr>
          <p:spPr>
            <a:xfrm>
              <a:off x="2275381" y="6096000"/>
              <a:ext cx="6792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FFCC"/>
                  </a:solidFill>
                  <a:latin typeface="+mn-lt"/>
                </a:rPr>
                <a:t>Note: identical fractions = non-overlapping communicators</a:t>
              </a:r>
              <a:endParaRPr lang="en-US" sz="2000" dirty="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00824" y="5205708"/>
              <a:ext cx="533400" cy="157192"/>
            </a:xfrm>
            <a:prstGeom prst="rect">
              <a:avLst/>
            </a:prstGeom>
            <a:noFill/>
            <a:ln w="254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57840" y="5420404"/>
              <a:ext cx="533400" cy="157192"/>
            </a:xfrm>
            <a:prstGeom prst="rect">
              <a:avLst/>
            </a:prstGeom>
            <a:noFill/>
            <a:ln w="2540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27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Outline</a:t>
            </a:r>
            <a:endParaRPr lang="en-US" dirty="0">
              <a:latin typeface="Helvetica" charset="0"/>
            </a:endParaRP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Covered in this lecture: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latin typeface="Helvetica" charset="0"/>
              </a:rPr>
              <a:t>Compiling the code.</a:t>
            </a:r>
          </a:p>
          <a:p>
            <a:pPr lvl="1"/>
            <a:r>
              <a:rPr lang="en-US" dirty="0" smtClean="0">
                <a:latin typeface="Helvetica" charset="0"/>
              </a:rPr>
              <a:t>Running the code.</a:t>
            </a:r>
          </a:p>
          <a:p>
            <a:pPr lvl="1"/>
            <a:r>
              <a:rPr lang="en-US" dirty="0" smtClean="0">
                <a:latin typeface="Helvetica" charset="0"/>
              </a:rPr>
              <a:t>Optimizing parallel model implementations.</a:t>
            </a:r>
          </a:p>
          <a:p>
            <a:pPr lvl="2"/>
            <a:r>
              <a:rPr lang="en-US" dirty="0" smtClean="0">
                <a:latin typeface="Helvetica" charset="0"/>
              </a:rPr>
              <a:t>Parallel implementation of individual grids (</a:t>
            </a:r>
            <a:r>
              <a:rPr lang="en-US" i="1" dirty="0" smtClean="0">
                <a:latin typeface="Helvetica" charset="0"/>
              </a:rPr>
              <a:t>ww3_shel</a:t>
            </a:r>
            <a:r>
              <a:rPr lang="en-US" dirty="0" smtClean="0">
                <a:latin typeface="Helvetica" charset="0"/>
              </a:rPr>
              <a:t>).</a:t>
            </a:r>
          </a:p>
          <a:p>
            <a:pPr lvl="2"/>
            <a:r>
              <a:rPr lang="en-US" dirty="0" smtClean="0">
                <a:latin typeface="Helvetica" charset="0"/>
              </a:rPr>
              <a:t>Additional options in </a:t>
            </a:r>
            <a:r>
              <a:rPr lang="en-US" i="1" dirty="0" smtClean="0">
                <a:latin typeface="Helvetica" charset="0"/>
              </a:rPr>
              <a:t>ww3_multi</a:t>
            </a:r>
            <a:r>
              <a:rPr lang="en-US" dirty="0" smtClean="0">
                <a:latin typeface="Helvetica" charset="0"/>
              </a:rPr>
              <a:t>.</a:t>
            </a:r>
          </a:p>
          <a:p>
            <a:pPr lvl="3"/>
            <a:r>
              <a:rPr lang="en-US" dirty="0" smtClean="0">
                <a:latin typeface="Helvetica" charset="0"/>
              </a:rPr>
              <a:t>Hybrid parallelization.</a:t>
            </a:r>
          </a:p>
          <a:p>
            <a:pPr lvl="3"/>
            <a:r>
              <a:rPr lang="en-US" dirty="0" smtClean="0">
                <a:latin typeface="Helvetica" charset="0"/>
              </a:rPr>
              <a:t>Profiling.</a:t>
            </a:r>
          </a:p>
          <a:p>
            <a:pPr lvl="3"/>
            <a:r>
              <a:rPr lang="en-US" dirty="0" smtClean="0">
                <a:latin typeface="Helvetica" charset="0"/>
              </a:rPr>
              <a:t>Memory use (+IO).</a:t>
            </a:r>
          </a:p>
          <a:p>
            <a:pPr lvl="2"/>
            <a:r>
              <a:rPr lang="en-US" dirty="0" smtClean="0">
                <a:latin typeface="Helvetica" charset="0"/>
              </a:rPr>
              <a:t>Considerations and pitfalls.</a:t>
            </a:r>
          </a:p>
          <a:p>
            <a:pPr lvl="2"/>
            <a:r>
              <a:rPr lang="en-US" dirty="0" smtClean="0">
                <a:latin typeface="Helvetica" charset="0"/>
              </a:rPr>
              <a:t>Future 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ww3_multi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229600" cy="4616648"/>
          </a:xfrm>
          <a:prstGeom prst="rect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 WAVEWATCH 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III log file                                 version 4.08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=====================================================================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multi-grid model driver                          date : 2013/01/04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                                                time :  11:01:35</a:t>
            </a:r>
          </a:p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. . . . . </a:t>
            </a:r>
            <a:endParaRPr lang="en-US" sz="1400" dirty="0">
              <a:solidFill>
                <a:srgbClr val="FFFFCC"/>
              </a:solidFill>
              <a:latin typeface="Courier"/>
              <a:cs typeface="Courier"/>
            </a:endParaRPr>
          </a:p>
          <a:p>
            <a:endParaRPr lang="en-US" sz="1400" dirty="0">
              <a:solidFill>
                <a:srgbClr val="FFFFCC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Group information :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nr   grids (part of comm.)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--------------------------------------------------------------------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 1    1 (0.00-1.00)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 2    2 (0.00-0.33)  3 (0.33-0.66)  4 (0.66-1.00)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--------------------------------------------------------------------</a:t>
            </a:r>
          </a:p>
          <a:p>
            <a:endParaRPr lang="en-US" sz="1400" dirty="0">
              <a:solidFill>
                <a:srgbClr val="FFFFCC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Resource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assignement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(processes) :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grid         comp. 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grd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pnt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trk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rst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bpt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prt</a:t>
            </a:r>
            <a:endParaRPr lang="en-US" sz="1400" dirty="0">
              <a:solidFill>
                <a:srgbClr val="FFFFCC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---------------------------------------------------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low0        001-012  011  ---  ---  ---  ---  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hgh1        001-004  003  ---  ---  ---  ---  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hgh2        005-008  007  ---  ---  ---  ---  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hgh3        009-012  011  ---  ---  ---  ---  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---------------------------------------------------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762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CC"/>
                </a:solidFill>
                <a:latin typeface="+mn-lt"/>
              </a:rPr>
              <a:t>Running with or without output processor</a:t>
            </a:r>
            <a:endParaRPr lang="en-US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8229600" cy="4616648"/>
          </a:xfrm>
          <a:prstGeom prst="rect">
            <a:avLst/>
          </a:prstGeom>
          <a:solidFill>
            <a:schemeClr val="tx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WAVEWATCH III log file                                 version 4.08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=====================================================================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multi-grid model driver                          date : 2013/01/04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                                                time :  11:05:27</a:t>
            </a:r>
          </a:p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. . . . . </a:t>
            </a:r>
            <a:endParaRPr lang="en-US" sz="1400" dirty="0">
              <a:solidFill>
                <a:srgbClr val="FFFFCC"/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rgbClr val="FFFFCC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  Group information :</a:t>
            </a:r>
          </a:p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  nr   grids (part of comm.)</a:t>
            </a:r>
          </a:p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 --------------------------------------------------------------------</a:t>
            </a:r>
          </a:p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   1    1 (0.00-1.00)</a:t>
            </a:r>
          </a:p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   2    2 (0.00-0.33)  3 (0.33-0.66)  4 (0.66-1.00)</a:t>
            </a:r>
          </a:p>
          <a:p>
            <a:r>
              <a:rPr lang="en-US" sz="1400" dirty="0" smtClean="0">
                <a:solidFill>
                  <a:srgbClr val="FFFFCC"/>
                </a:solidFill>
                <a:latin typeface="Courier"/>
                <a:cs typeface="Courier"/>
              </a:rPr>
              <a:t> --------------------------------------------------------------------</a:t>
            </a:r>
          </a:p>
          <a:p>
            <a:endParaRPr lang="en-US" sz="1400" dirty="0">
              <a:solidFill>
                <a:srgbClr val="FFFFCC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Resource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assignement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(processes) :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grid         comp. 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grd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pnt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trk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rst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bpt</a:t>
            </a:r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</a:t>
            </a:r>
            <a:r>
              <a:rPr lang="en-US" sz="1400" dirty="0" err="1">
                <a:solidFill>
                  <a:srgbClr val="FFFFCC"/>
                </a:solidFill>
                <a:latin typeface="Courier"/>
                <a:cs typeface="Courier"/>
              </a:rPr>
              <a:t>prt</a:t>
            </a:r>
            <a:endParaRPr lang="en-US" sz="1400" dirty="0">
              <a:solidFill>
                <a:srgbClr val="FFFFCC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---------------------------------------------------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low0        001-011  012  ---  ---  ---  ---  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hgh1        001-004  012  ---  ---  ---  ---  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hgh2        005-007  012  ---  ---  ---  ---  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 hgh3        008-011  012  ---  ---  ---  ---  ---</a:t>
            </a:r>
          </a:p>
          <a:p>
            <a:r>
              <a:rPr lang="en-US" sz="1400" dirty="0">
                <a:solidFill>
                  <a:srgbClr val="FFFFCC"/>
                </a:solidFill>
                <a:latin typeface="Courier"/>
                <a:cs typeface="Courier"/>
              </a:rPr>
              <a:t> ---------------------------------------------------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4012" y="4876800"/>
            <a:ext cx="533400" cy="914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w3_multi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Grid-level profiling:</a:t>
            </a:r>
          </a:p>
          <a:p>
            <a:pPr lvl="1"/>
            <a:r>
              <a:rPr lang="en-US" dirty="0" smtClean="0"/>
              <a:t>Compile under MPI with MPRF switch on.</a:t>
            </a:r>
          </a:p>
          <a:p>
            <a:pPr lvl="1"/>
            <a:r>
              <a:rPr lang="en-US" dirty="0" smtClean="0"/>
              <a:t>Run short piece of model, generating profiling data sets.</a:t>
            </a:r>
          </a:p>
          <a:p>
            <a:pPr lvl="1"/>
            <a:r>
              <a:rPr lang="en-US" dirty="0" smtClean="0"/>
              <a:t>Run </a:t>
            </a:r>
            <a:r>
              <a:rPr lang="en-US" dirty="0" smtClean="0"/>
              <a:t>GrADS script </a:t>
            </a:r>
            <a:r>
              <a:rPr lang="en-US" i="1" dirty="0" smtClean="0"/>
              <a:t>profile.gs </a:t>
            </a:r>
            <a:r>
              <a:rPr lang="en-US" dirty="0" smtClean="0"/>
              <a:t>to visualize: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Example of NCEP’s original multi-grid wave model on next slide.</a:t>
            </a:r>
          </a:p>
          <a:p>
            <a:pPr lvl="2"/>
            <a:r>
              <a:rPr lang="en-US" dirty="0" smtClean="0"/>
              <a:t>8 grids.</a:t>
            </a:r>
          </a:p>
          <a:p>
            <a:pPr lvl="2"/>
            <a:r>
              <a:rPr lang="en-US" dirty="0" smtClean="0"/>
              <a:t>360 processors.</a:t>
            </a:r>
          </a:p>
          <a:p>
            <a:pPr lvl="2"/>
            <a:r>
              <a:rPr lang="en-US" dirty="0" smtClean="0"/>
              <a:t>Dedicated I/O processors.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5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14400" y="762000"/>
            <a:ext cx="7315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ww3_multi</a:t>
            </a:r>
          </a:p>
        </p:txBody>
      </p:sp>
      <p:pic>
        <p:nvPicPr>
          <p:cNvPr id="9" name="Picture 6" descr="mww3_pr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4431" y="461169"/>
            <a:ext cx="4295775" cy="62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5362575" y="5334000"/>
            <a:ext cx="1114425" cy="838200"/>
            <a:chOff x="3378" y="3360"/>
            <a:chExt cx="702" cy="528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378" y="3360"/>
              <a:ext cx="702" cy="52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408" y="3648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Helvetica" charset="0"/>
                </a:rPr>
                <a:t>regional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505575" y="5334000"/>
            <a:ext cx="1038225" cy="838200"/>
            <a:chOff x="3378" y="3360"/>
            <a:chExt cx="702" cy="528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378" y="3360"/>
              <a:ext cx="702" cy="52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408" y="3648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Helvetica" charset="0"/>
                </a:rPr>
                <a:t>coastal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3095625" y="5334000"/>
            <a:ext cx="1104900" cy="838200"/>
            <a:chOff x="3378" y="3360"/>
            <a:chExt cx="702" cy="528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378" y="3360"/>
              <a:ext cx="702" cy="52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408" y="3648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Helvetica" charset="0"/>
                </a:rPr>
                <a:t>coupling</a:t>
              </a: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 rot="16200000">
            <a:off x="4122737" y="5970588"/>
            <a:ext cx="98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Helvetica" charset="0"/>
              </a:rPr>
              <a:t>output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 rot="16200000">
            <a:off x="4694237" y="5970588"/>
            <a:ext cx="98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Helvetica" charset="0"/>
              </a:rPr>
              <a:t>global</a:t>
            </a:r>
          </a:p>
        </p:txBody>
      </p:sp>
      <p:sp>
        <p:nvSpPr>
          <p:cNvPr id="22" name="Text Box 245"/>
          <p:cNvSpPr txBox="1">
            <a:spLocks noChangeArrowheads="1"/>
          </p:cNvSpPr>
          <p:nvPr/>
        </p:nvSpPr>
        <p:spPr bwMode="auto">
          <a:xfrm>
            <a:off x="1066801" y="990600"/>
            <a:ext cx="7010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hangingPunct="0">
              <a:lnSpc>
                <a:spcPts val="2400"/>
              </a:lnSpc>
            </a:pPr>
            <a:r>
              <a:rPr lang="en-US" sz="2000" dirty="0" smtClean="0">
                <a:latin typeface="+mn-lt"/>
              </a:rPr>
              <a:t>NCEP “multi_1” global model on IBM ca. 2008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16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use +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running a grid on NAPROC processors,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each processor stores: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NSEA/NAPROC spectra.				(</a:t>
            </a:r>
            <a:r>
              <a:rPr lang="en-US" dirty="0" smtClean="0">
                <a:solidFill>
                  <a:srgbClr val="66FF33"/>
                </a:solidFill>
              </a:rPr>
              <a:t>scaling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Output fields: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Version 4.08 and earlier full fields.		(</a:t>
            </a:r>
            <a:r>
              <a:rPr lang="en-US" dirty="0" smtClean="0">
                <a:solidFill>
                  <a:srgbClr val="FF9933"/>
                </a:solidFill>
              </a:rPr>
              <a:t>not sc.</a:t>
            </a:r>
            <a:r>
              <a:rPr lang="en-US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Version 4.09 and later: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Sparse output fields (NSEA/NAPROC).	(</a:t>
            </a:r>
            <a:r>
              <a:rPr lang="en-US" dirty="0" smtClean="0">
                <a:solidFill>
                  <a:srgbClr val="66FF33"/>
                </a:solidFill>
              </a:rPr>
              <a:t>scaling</a:t>
            </a:r>
            <a:r>
              <a:rPr lang="en-US" dirty="0" smtClean="0"/>
              <a:t>)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Full output fields (NSEA) in 1 processor only, only fields for selected output.			(</a:t>
            </a:r>
            <a:r>
              <a:rPr lang="en-US" dirty="0" smtClean="0">
                <a:solidFill>
                  <a:srgbClr val="FF9933"/>
                </a:solidFill>
              </a:rPr>
              <a:t>not sc.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Other outputs: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Gathered in one processor, with some buffering to limit local memory use.			           (“</a:t>
            </a:r>
            <a:r>
              <a:rPr lang="en-US" dirty="0" smtClean="0">
                <a:solidFill>
                  <a:srgbClr val="66FF33"/>
                </a:solidFill>
              </a:rPr>
              <a:t>scaling”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Work arrays, interpolation tables, …		(</a:t>
            </a:r>
            <a:r>
              <a:rPr lang="en-US" dirty="0" smtClean="0">
                <a:solidFill>
                  <a:srgbClr val="FF9933"/>
                </a:solidFill>
              </a:rPr>
              <a:t>not sc.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6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use +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96200" cy="3276600"/>
          </a:xfrm>
        </p:spPr>
        <p:txBody>
          <a:bodyPr/>
          <a:lstStyle/>
          <a:p>
            <a:r>
              <a:rPr lang="en-US" dirty="0" smtClean="0"/>
              <a:t>IO considerations: IO server type  IOSTYP in </a:t>
            </a:r>
            <a:r>
              <a:rPr lang="en-US" i="1" dirty="0" smtClean="0"/>
              <a:t>ww3_shel</a:t>
            </a:r>
            <a:r>
              <a:rPr lang="en-US" dirty="0" smtClean="0"/>
              <a:t> and </a:t>
            </a:r>
            <a:r>
              <a:rPr lang="en-US" i="1" dirty="0" smtClean="0"/>
              <a:t>ww3_multi</a:t>
            </a:r>
            <a:r>
              <a:rPr lang="en-US" dirty="0"/>
              <a:t>.</a:t>
            </a:r>
            <a:endParaRPr lang="en-US" i="1" dirty="0" smtClean="0"/>
          </a:p>
          <a:p>
            <a:pPr lvl="1"/>
            <a:r>
              <a:rPr lang="en-US" dirty="0" smtClean="0"/>
              <a:t>0: No IO server process, use direct access write in restart file. Requires full parallel file system</a:t>
            </a:r>
          </a:p>
          <a:p>
            <a:pPr lvl="1"/>
            <a:r>
              <a:rPr lang="en-US" dirty="0" smtClean="0"/>
              <a:t>1: No IO server process, each output in single process.</a:t>
            </a:r>
          </a:p>
          <a:p>
            <a:pPr lvl="1"/>
            <a:r>
              <a:rPr lang="en-US" dirty="0" smtClean="0"/>
              <a:t>2: Single dedicated IO process for all output.</a:t>
            </a:r>
          </a:p>
          <a:p>
            <a:pPr lvl="1"/>
            <a:r>
              <a:rPr lang="en-US" dirty="0" smtClean="0"/>
              <a:t>3:Dedicated IO process for each separate IO type.</a:t>
            </a:r>
          </a:p>
          <a:p>
            <a:pPr lvl="1"/>
            <a:r>
              <a:rPr lang="en-US" dirty="0" smtClean="0"/>
              <a:t>In </a:t>
            </a:r>
            <a:r>
              <a:rPr lang="en-US" i="1" dirty="0" smtClean="0"/>
              <a:t>ww3_multi</a:t>
            </a:r>
            <a:r>
              <a:rPr lang="en-US" dirty="0" smtClean="0"/>
              <a:t>, all point output can go to dedicated processor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5105400" y="4114800"/>
            <a:ext cx="3886200" cy="2362200"/>
            <a:chOff x="5105400" y="4114800"/>
            <a:chExt cx="3886200" cy="2362200"/>
          </a:xfrm>
        </p:grpSpPr>
        <p:grpSp>
          <p:nvGrpSpPr>
            <p:cNvPr id="38" name="Group 37"/>
            <p:cNvGrpSpPr/>
            <p:nvPr/>
          </p:nvGrpSpPr>
          <p:grpSpPr>
            <a:xfrm>
              <a:off x="8077200" y="4114800"/>
              <a:ext cx="914400" cy="2362200"/>
              <a:chOff x="6705600" y="4114800"/>
              <a:chExt cx="914400" cy="2362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705600" y="4114800"/>
                <a:ext cx="914400" cy="23622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30757" y="4157246"/>
                <a:ext cx="889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IO proc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30757" y="58160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8000"/>
                    </a:solidFill>
                    <a:latin typeface="+mn-lt"/>
                  </a:rPr>
                  <a:t>f</a:t>
                </a:r>
                <a:r>
                  <a:rPr lang="en-US" sz="1600" dirty="0" smtClean="0">
                    <a:solidFill>
                      <a:srgbClr val="008000"/>
                    </a:solidFill>
                    <a:latin typeface="+mn-lt"/>
                  </a:rPr>
                  <a:t>ull fields</a:t>
                </a:r>
                <a:endParaRPr lang="en-US" sz="1600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105400" y="4114800"/>
              <a:ext cx="914400" cy="2362200"/>
              <a:chOff x="609600" y="4114800"/>
              <a:chExt cx="914400" cy="23622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09600" y="4114800"/>
                <a:ext cx="914400" cy="23622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4757" y="4157246"/>
                <a:ext cx="889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34757" y="45968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spectra 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34757" y="52064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fields</a:t>
                </a:r>
                <a:endParaRPr lang="en-US" sz="1600" dirty="0">
                  <a:latin typeface="+mn-lt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096000" y="4114800"/>
              <a:ext cx="914400" cy="2362200"/>
              <a:chOff x="609600" y="4114800"/>
              <a:chExt cx="914400" cy="23622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09600" y="4114800"/>
                <a:ext cx="914400" cy="23622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34757" y="4157246"/>
                <a:ext cx="889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……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34757" y="45968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spectra 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34757" y="52064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fields</a:t>
                </a:r>
                <a:endParaRPr lang="en-US" sz="1600" dirty="0">
                  <a:latin typeface="+mn-lt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086600" y="4114800"/>
              <a:ext cx="914400" cy="2362200"/>
              <a:chOff x="609600" y="4114800"/>
              <a:chExt cx="914400" cy="23622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09600" y="4114800"/>
                <a:ext cx="914400" cy="23622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34757" y="4157246"/>
                <a:ext cx="889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naproc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34757" y="45968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spectra 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34757" y="52064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fields</a:t>
                </a:r>
                <a:endParaRPr lang="en-US" sz="1600" dirty="0">
                  <a:latin typeface="+mn-lt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52400" y="4114800"/>
            <a:ext cx="3886200" cy="2362200"/>
            <a:chOff x="152400" y="4114800"/>
            <a:chExt cx="3886200" cy="2362200"/>
          </a:xfrm>
        </p:grpSpPr>
        <p:grpSp>
          <p:nvGrpSpPr>
            <p:cNvPr id="16" name="Group 15"/>
            <p:cNvGrpSpPr/>
            <p:nvPr/>
          </p:nvGrpSpPr>
          <p:grpSpPr>
            <a:xfrm>
              <a:off x="152400" y="4114800"/>
              <a:ext cx="914400" cy="2362200"/>
              <a:chOff x="609600" y="4114800"/>
              <a:chExt cx="914400" cy="2362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" y="4114800"/>
                <a:ext cx="914400" cy="23622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34757" y="4157246"/>
                <a:ext cx="889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1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4757" y="45968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spectra 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34757" y="52064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fields</a:t>
                </a:r>
                <a:endParaRPr lang="en-US" sz="1600" dirty="0"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43000" y="4114800"/>
              <a:ext cx="914400" cy="2362200"/>
              <a:chOff x="609600" y="4114800"/>
              <a:chExt cx="914400" cy="23622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9600" y="4114800"/>
                <a:ext cx="914400" cy="23622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4757" y="4157246"/>
                <a:ext cx="889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2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4757" y="45968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spectra 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4757" y="52064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fields</a:t>
                </a:r>
                <a:endParaRPr lang="en-US" sz="1600" dirty="0">
                  <a:latin typeface="+mn-l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124200" y="4114800"/>
              <a:ext cx="914400" cy="2362200"/>
              <a:chOff x="609600" y="4114800"/>
              <a:chExt cx="914400" cy="2362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09600" y="4114800"/>
                <a:ext cx="914400" cy="23622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4757" y="4157246"/>
                <a:ext cx="889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naproc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4757" y="45968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spectra 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4757" y="52064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sparse fields</a:t>
                </a:r>
                <a:endParaRPr lang="en-US" sz="16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133600" y="4114800"/>
              <a:ext cx="914400" cy="2362200"/>
              <a:chOff x="2133600" y="4114800"/>
              <a:chExt cx="914400" cy="23622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133600" y="4114800"/>
                <a:ext cx="914400" cy="2362200"/>
                <a:chOff x="609600" y="4114800"/>
                <a:chExt cx="914400" cy="236220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609600" y="4114800"/>
                  <a:ext cx="914400" cy="2362200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34757" y="4157246"/>
                  <a:ext cx="88924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+mn-lt"/>
                    </a:rPr>
                    <a:t>……</a:t>
                  </a:r>
                  <a:endParaRPr lang="en-US" sz="1600" dirty="0">
                    <a:latin typeface="+mn-lt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34757" y="4596824"/>
                  <a:ext cx="889243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+mn-lt"/>
                    </a:rPr>
                    <a:t>sparse spectra </a:t>
                  </a:r>
                  <a:endParaRPr lang="en-US" sz="1600" dirty="0">
                    <a:latin typeface="+mn-lt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34757" y="5206424"/>
                  <a:ext cx="889243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+mn-lt"/>
                    </a:rPr>
                    <a:t>sparse fields</a:t>
                  </a:r>
                  <a:endParaRPr lang="en-US" sz="1600" dirty="0">
                    <a:latin typeface="+mn-lt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2158757" y="5816024"/>
                <a:ext cx="88924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+mn-lt"/>
                  </a:rPr>
                  <a:t>ull fields</a:t>
                </a:r>
                <a:endParaRPr lang="en-US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533400" y="1905000"/>
            <a:ext cx="685800" cy="1981200"/>
            <a:chOff x="533400" y="1905000"/>
            <a:chExt cx="685800" cy="19812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533400" y="2362200"/>
              <a:ext cx="0" cy="152400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33400" y="2362200"/>
              <a:ext cx="685800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219200" y="1905000"/>
              <a:ext cx="0" cy="83820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7467600" y="2895600"/>
            <a:ext cx="1066800" cy="990600"/>
            <a:chOff x="7467600" y="2895600"/>
            <a:chExt cx="1066800" cy="990600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8534400" y="3124200"/>
              <a:ext cx="0" cy="76200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467600" y="3124200"/>
              <a:ext cx="1066800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467600" y="2895600"/>
              <a:ext cx="0" cy="53340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177557" y="6200001"/>
            <a:ext cx="88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4.09 +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06757" y="6200001"/>
            <a:ext cx="88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4.09 +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00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use +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96200" cy="3276600"/>
          </a:xfrm>
        </p:spPr>
        <p:txBody>
          <a:bodyPr/>
          <a:lstStyle/>
          <a:p>
            <a:r>
              <a:rPr lang="en-US" dirty="0" smtClean="0"/>
              <a:t>IO considerations: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IO server to manage memory use as well as faster IO.</a:t>
            </a:r>
          </a:p>
          <a:p>
            <a:pPr lvl="2"/>
            <a:r>
              <a:rPr lang="en-US" dirty="0" smtClean="0"/>
              <a:t>Combine with smart placement on nodes (e.g., less processes on node that does IO) leaves much flexibility for efficient loading of large grids.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Use overlapping grids:</a:t>
            </a:r>
          </a:p>
          <a:p>
            <a:pPr lvl="2"/>
            <a:r>
              <a:rPr lang="en-US" dirty="0" smtClean="0"/>
              <a:t>Each grid has much smaller full field arrays.</a:t>
            </a:r>
          </a:p>
          <a:p>
            <a:pPr lvl="2"/>
            <a:r>
              <a:rPr lang="en-US" dirty="0" smtClean="0"/>
              <a:t>Stitch together later with </a:t>
            </a:r>
            <a:r>
              <a:rPr lang="en-US" i="1" dirty="0" smtClean="0"/>
              <a:t>ww3_gint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284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ww3_multi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Considerations and pitfalls:</a:t>
            </a:r>
          </a:p>
          <a:p>
            <a:pPr lvl="1"/>
            <a:r>
              <a:rPr lang="en-US" dirty="0" smtClean="0"/>
              <a:t>Intra-node and across-node communications are very different.</a:t>
            </a:r>
          </a:p>
          <a:p>
            <a:pPr lvl="2"/>
            <a:r>
              <a:rPr lang="en-US" dirty="0" smtClean="0"/>
              <a:t>Keeping grid on node may be important.</a:t>
            </a:r>
          </a:p>
          <a:p>
            <a:pPr lvl="1"/>
            <a:r>
              <a:rPr lang="en-US" dirty="0" smtClean="0"/>
              <a:t>Scaling on different systems is very different:</a:t>
            </a:r>
          </a:p>
          <a:p>
            <a:pPr lvl="2"/>
            <a:r>
              <a:rPr lang="en-US" dirty="0" smtClean="0"/>
              <a:t>IBM-SP versus Linux.</a:t>
            </a:r>
          </a:p>
          <a:p>
            <a:pPr lvl="2"/>
            <a:r>
              <a:rPr lang="en-US" dirty="0" smtClean="0"/>
              <a:t>Impact of file system.</a:t>
            </a:r>
          </a:p>
          <a:p>
            <a:pPr lvl="2"/>
            <a:r>
              <a:rPr lang="en-US" dirty="0" smtClean="0"/>
              <a:t>Optimization of MPI.</a:t>
            </a:r>
          </a:p>
          <a:p>
            <a:pPr lvl="3"/>
            <a:r>
              <a:rPr lang="en-US" dirty="0" smtClean="0"/>
              <a:t>Data transpose is many small messages, MPI needs to be tuned for this …</a:t>
            </a:r>
          </a:p>
          <a:p>
            <a:pPr lvl="1"/>
            <a:r>
              <a:rPr lang="en-US" dirty="0" smtClean="0"/>
              <a:t>For operational models, dimension for worst case:</a:t>
            </a:r>
          </a:p>
          <a:p>
            <a:pPr lvl="2"/>
            <a:r>
              <a:rPr lang="en-US" dirty="0" smtClean="0"/>
              <a:t>Profile without ice.</a:t>
            </a:r>
          </a:p>
          <a:p>
            <a:pPr lvl="2"/>
            <a:r>
              <a:rPr lang="en-US" dirty="0" smtClean="0"/>
              <a:t>Consider smallest grids with </a:t>
            </a:r>
            <a:r>
              <a:rPr lang="en-US" dirty="0" smtClean="0"/>
              <a:t>largest </a:t>
            </a:r>
            <a:r>
              <a:rPr lang="en-US" dirty="0" smtClean="0"/>
              <a:t>storms in consideration of load balancing.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7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on the following: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Hybrid domain decomposition / data transpose parallel using </a:t>
            </a:r>
            <a:r>
              <a:rPr lang="en-US" i="1" dirty="0" smtClean="0"/>
              <a:t>ww3_multi</a:t>
            </a:r>
            <a:r>
              <a:rPr lang="en-US" dirty="0" smtClean="0"/>
              <a:t> and automatic grid spitting code (under development).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some assessment of optimization for both climate (low-res, high-speed), and deterministic (high-res, high-speed) implementations.</a:t>
            </a:r>
          </a:p>
          <a:p>
            <a:pPr lvl="1"/>
            <a:endParaRPr lang="en-US" dirty="0"/>
          </a:p>
          <a:p>
            <a:r>
              <a:rPr lang="en-US" dirty="0" smtClean="0"/>
              <a:t>Stay tuned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The end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95600" y="59436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solidFill>
                  <a:srgbClr val="FFFFCC"/>
                </a:solidFill>
                <a:latin typeface="Helvetica" charset="0"/>
              </a:rPr>
              <a:t>End of </a:t>
            </a:r>
            <a:r>
              <a:rPr lang="en-US" dirty="0" smtClean="0">
                <a:solidFill>
                  <a:srgbClr val="FFFFCC"/>
                </a:solidFill>
                <a:latin typeface="Helvetica" charset="0"/>
              </a:rPr>
              <a:t>lecture</a:t>
            </a:r>
            <a:endParaRPr lang="en-US" dirty="0">
              <a:solidFill>
                <a:srgbClr val="FFFFCC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compiling</a:t>
            </a:r>
            <a:endParaRPr lang="en-US" dirty="0">
              <a:latin typeface="Helvetica" charset="0"/>
            </a:endParaRP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Parallel implementation of WAVEWATCH III</a:t>
            </a:r>
          </a:p>
          <a:p>
            <a:pPr eaLnBrk="1" hangingPunct="1"/>
            <a:endParaRPr lang="en-US" dirty="0">
              <a:latin typeface="Helvetica" charset="0"/>
            </a:endParaRPr>
          </a:p>
          <a:p>
            <a:pPr lvl="1" eaLnBrk="1" hangingPunct="1"/>
            <a:r>
              <a:rPr lang="en-US" dirty="0" smtClean="0">
                <a:latin typeface="Helvetica" charset="0"/>
              </a:rPr>
              <a:t>Using MPI only, but code </a:t>
            </a:r>
            <a:r>
              <a:rPr lang="en-US" dirty="0" smtClean="0">
                <a:latin typeface="Helvetica" charset="0"/>
              </a:rPr>
              <a:t>(switches) allow </a:t>
            </a:r>
            <a:r>
              <a:rPr lang="en-US" dirty="0" smtClean="0">
                <a:latin typeface="Helvetica" charset="0"/>
              </a:rPr>
              <a:t>for other type of parallel architecture.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MPI was the standard before, now is even more so.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Thinking about shmem (Cray) style parallel implementation but never had the need to act on this.</a:t>
            </a:r>
          </a:p>
          <a:p>
            <a:pPr lvl="2" eaLnBrk="1" hangingPunct="1"/>
            <a:endParaRPr lang="en-US" dirty="0">
              <a:latin typeface="Helvetica" charset="0"/>
            </a:endParaRPr>
          </a:p>
          <a:p>
            <a:pPr lvl="1" eaLnBrk="1" hangingPunct="1"/>
            <a:r>
              <a:rPr lang="en-US" dirty="0" smtClean="0">
                <a:latin typeface="Helvetica" charset="0"/>
              </a:rPr>
              <a:t>Not all codes use / can benefit from parallel implementation: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Actual wave model codes </a:t>
            </a:r>
            <a:r>
              <a:rPr lang="en-US" i="1" dirty="0" smtClean="0">
                <a:latin typeface="Helvetica" charset="0"/>
              </a:rPr>
              <a:t>ww3_shel</a:t>
            </a:r>
            <a:r>
              <a:rPr lang="en-US" dirty="0" smtClean="0">
                <a:latin typeface="Helvetica" charset="0"/>
              </a:rPr>
              <a:t>, </a:t>
            </a:r>
            <a:r>
              <a:rPr lang="en-US" i="1" dirty="0" smtClean="0">
                <a:latin typeface="Helvetica" charset="0"/>
              </a:rPr>
              <a:t>ww3_multi</a:t>
            </a:r>
            <a:r>
              <a:rPr lang="en-US" dirty="0" smtClean="0">
                <a:latin typeface="Helvetica" charset="0"/>
              </a:rPr>
              <a:t>, …. will run much more efficient.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Initialization code </a:t>
            </a:r>
            <a:r>
              <a:rPr lang="en-US" i="1" dirty="0" smtClean="0">
                <a:latin typeface="Helvetica" charset="0"/>
              </a:rPr>
              <a:t>ww3_strt</a:t>
            </a:r>
            <a:r>
              <a:rPr lang="en-US" dirty="0" smtClean="0">
                <a:latin typeface="Helvetica" charset="0"/>
              </a:rPr>
              <a:t> may need in some cases for memory use (rarely if ever used at NCEP).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7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compiling</a:t>
            </a:r>
            <a:endParaRPr lang="en-US" dirty="0">
              <a:latin typeface="Helvetica" charset="0"/>
            </a:endParaRP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Make sure MPI is implemented correctly:</a:t>
            </a:r>
          </a:p>
          <a:p>
            <a:pPr lvl="1" eaLnBrk="1" hangingPunct="1"/>
            <a:endParaRPr lang="en-US" dirty="0" smtClean="0">
              <a:latin typeface="Helvetica" charset="0"/>
            </a:endParaRPr>
          </a:p>
          <a:p>
            <a:pPr lvl="1" eaLnBrk="1" hangingPunct="1"/>
            <a:r>
              <a:rPr lang="en-US" dirty="0" smtClean="0">
                <a:latin typeface="Helvetica" charset="0"/>
              </a:rPr>
              <a:t>Large majority of issues with MPI have been in MPI implementation: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Even on our production IBM power series machines.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Hope you have good IT support.</a:t>
            </a:r>
          </a:p>
        </p:txBody>
      </p:sp>
    </p:spTree>
    <p:extLst>
      <p:ext uri="{BB962C8B-B14F-4D97-AF65-F5344CB8AC3E}">
        <p14:creationId xmlns:p14="http://schemas.microsoft.com/office/powerpoint/2010/main" val="235330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compiling</a:t>
            </a:r>
            <a:endParaRPr lang="en-US" dirty="0">
              <a:latin typeface="Helvetica" charset="0"/>
            </a:endParaRP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Compile in several steps:</a:t>
            </a:r>
          </a:p>
          <a:p>
            <a:pPr lvl="1" eaLnBrk="1" hangingPunct="1"/>
            <a:r>
              <a:rPr lang="en-US" dirty="0" smtClean="0">
                <a:latin typeface="Helvetica" charset="0"/>
              </a:rPr>
              <a:t>Set switches for serial code (SHRD switch)</a:t>
            </a:r>
            <a:endParaRPr lang="en-US" dirty="0">
              <a:latin typeface="Helvetica" charset="0"/>
            </a:endParaRPr>
          </a:p>
          <a:p>
            <a:pPr lvl="1" eaLnBrk="1" hangingPunct="1"/>
            <a:r>
              <a:rPr lang="en-US" dirty="0" smtClean="0">
                <a:latin typeface="Helvetica" charset="0"/>
              </a:rPr>
              <a:t>Compile serial codes from scratch: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Call </a:t>
            </a:r>
            <a:r>
              <a:rPr lang="en-US" i="1" dirty="0" smtClean="0">
                <a:latin typeface="Helvetica" charset="0"/>
              </a:rPr>
              <a:t>w3_new</a:t>
            </a:r>
            <a:r>
              <a:rPr lang="en-US" dirty="0" smtClean="0">
                <a:latin typeface="Helvetica" charset="0"/>
              </a:rPr>
              <a:t> to force complete compile of all routines (not strictly necessary).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Call </a:t>
            </a:r>
            <a:r>
              <a:rPr lang="en-US" i="1" dirty="0" smtClean="0">
                <a:latin typeface="Helvetica" charset="0"/>
              </a:rPr>
              <a:t>w3_make</a:t>
            </a:r>
            <a:r>
              <a:rPr lang="en-US" dirty="0" smtClean="0">
                <a:latin typeface="Helvetica" charset="0"/>
              </a:rPr>
              <a:t> with or without program names to get base set of serial codes.</a:t>
            </a:r>
          </a:p>
          <a:p>
            <a:pPr lvl="1" eaLnBrk="1" hangingPunct="1"/>
            <a:r>
              <a:rPr lang="en-US" dirty="0" smtClean="0">
                <a:latin typeface="Helvetica" charset="0"/>
              </a:rPr>
              <a:t>Set switches for parallel code (DIST and MPI switch).</a:t>
            </a:r>
          </a:p>
          <a:p>
            <a:pPr lvl="1" eaLnBrk="1" hangingPunct="1"/>
            <a:r>
              <a:rPr lang="en-US" dirty="0" smtClean="0">
                <a:latin typeface="Helvetica" charset="0"/>
              </a:rPr>
              <a:t>Compile parallel codes: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Compile selected codes only </a:t>
            </a:r>
          </a:p>
          <a:p>
            <a:pPr lvl="3" eaLnBrk="1" hangingPunct="1"/>
            <a:r>
              <a:rPr lang="en-US" i="1" dirty="0">
                <a:latin typeface="Helvetica" charset="0"/>
              </a:rPr>
              <a:t>w</a:t>
            </a:r>
            <a:r>
              <a:rPr lang="en-US" i="1" dirty="0" smtClean="0">
                <a:latin typeface="Helvetica" charset="0"/>
              </a:rPr>
              <a:t>3_make </a:t>
            </a:r>
            <a:r>
              <a:rPr lang="en-US" i="1" dirty="0" smtClean="0">
                <a:latin typeface="Helvetica" charset="0"/>
              </a:rPr>
              <a:t>ww3_shel ww3_multi </a:t>
            </a:r>
            <a:r>
              <a:rPr lang="en-US" dirty="0" smtClean="0">
                <a:latin typeface="Helvetica" charset="0"/>
              </a:rPr>
              <a:t>….</a:t>
            </a:r>
          </a:p>
          <a:p>
            <a:pPr lvl="2" eaLnBrk="1" hangingPunct="1"/>
            <a:r>
              <a:rPr lang="en-US" dirty="0" smtClean="0">
                <a:latin typeface="Helvetica" charset="0"/>
              </a:rPr>
              <a:t>This will automatically recompile all used subroutines.</a:t>
            </a:r>
          </a:p>
          <a:p>
            <a:pPr lvl="1" eaLnBrk="1" hangingPunct="1"/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All this is done </a:t>
            </a:r>
            <a:r>
              <a:rPr lang="en-US" dirty="0" smtClean="0">
                <a:latin typeface="Helvetica" charset="0"/>
              </a:rPr>
              <a:t>automatically in </a:t>
            </a:r>
            <a:r>
              <a:rPr lang="en-US" i="1" dirty="0" smtClean="0">
                <a:latin typeface="Helvetica" charset="0"/>
              </a:rPr>
              <a:t>make_MPI</a:t>
            </a:r>
            <a:r>
              <a:rPr lang="en-US" dirty="0" smtClean="0">
                <a:latin typeface="Helvetic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08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code in parallel depends largely on hardware and software on your computer.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Generally there is a parallel operations environment:</a:t>
            </a:r>
          </a:p>
          <a:p>
            <a:pPr lvl="2"/>
            <a:r>
              <a:rPr lang="en-US" dirty="0" smtClean="0"/>
              <a:t>“poe” on IBM systems</a:t>
            </a:r>
          </a:p>
          <a:p>
            <a:pPr lvl="2"/>
            <a:r>
              <a:rPr lang="en-US" dirty="0" smtClean="0"/>
              <a:t>“mpirun” or other on Linux systems.</a:t>
            </a:r>
          </a:p>
          <a:p>
            <a:pPr lvl="2"/>
            <a:r>
              <a:rPr lang="en-US" dirty="0" smtClean="0"/>
              <a:t>Sometimes, environment needs to be started separately</a:t>
            </a:r>
            <a:r>
              <a:rPr lang="en-US" dirty="0" smtClean="0"/>
              <a:t>.</a:t>
            </a:r>
          </a:p>
          <a:p>
            <a:pPr lvl="3"/>
            <a:r>
              <a:rPr lang="en-US" i="1" dirty="0" err="1"/>
              <a:t>m</a:t>
            </a:r>
            <a:r>
              <a:rPr lang="en-US" i="1" dirty="0" err="1" smtClean="0"/>
              <a:t>pdboot</a:t>
            </a:r>
            <a:r>
              <a:rPr lang="en-US" dirty="0" smtClean="0"/>
              <a:t> on UMD cluster.</a:t>
            </a:r>
            <a:endParaRPr lang="en-US" dirty="0" smtClean="0"/>
          </a:p>
          <a:p>
            <a:pPr lvl="2"/>
            <a:r>
              <a:rPr lang="en-US" dirty="0" smtClean="0"/>
              <a:t>Check out with your system, IT support if you have it.</a:t>
            </a:r>
            <a:endParaRPr lang="en-US" dirty="0"/>
          </a:p>
          <a:p>
            <a:pPr lvl="1"/>
            <a:r>
              <a:rPr lang="en-US" dirty="0" smtClean="0"/>
              <a:t>There are some examples in the test scripts, particularly the </a:t>
            </a:r>
            <a:r>
              <a:rPr lang="en-US" i="1" dirty="0" smtClean="0"/>
              <a:t>ww3_multi</a:t>
            </a:r>
            <a:r>
              <a:rPr lang="en-US" dirty="0" smtClean="0"/>
              <a:t> and real-world test cases </a:t>
            </a:r>
            <a:r>
              <a:rPr lang="en-US" i="1" dirty="0" smtClean="0"/>
              <a:t>mww3_test_NN</a:t>
            </a:r>
            <a:r>
              <a:rPr lang="en-US" dirty="0" smtClean="0"/>
              <a:t> and </a:t>
            </a:r>
            <a:r>
              <a:rPr lang="en-US" i="1" dirty="0" smtClean="0"/>
              <a:t>mww3_case_NN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9933"/>
                </a:solidFill>
              </a:rPr>
              <a:t>Pitfall: many duplicate output lines: you are running a serial code in a parallel environment …..</a:t>
            </a:r>
            <a:endParaRPr lang="en-US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0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things to consider while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optimizing the implementation.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General code optimization (no further discussion):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Compiler options.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Switches (2</a:t>
            </a:r>
            <a:r>
              <a:rPr lang="en-US" baseline="30000" dirty="0" smtClean="0"/>
              <a:t>nd</a:t>
            </a:r>
            <a:r>
              <a:rPr lang="en-US" dirty="0" smtClean="0"/>
              <a:t> order versus 3</a:t>
            </a:r>
            <a:r>
              <a:rPr lang="en-US" baseline="30000" dirty="0" smtClean="0"/>
              <a:t>rd</a:t>
            </a:r>
            <a:r>
              <a:rPr lang="en-US" dirty="0" smtClean="0"/>
              <a:t> order propagation, etc.)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Spectral resolution.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Time stepping.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MPI optimization (no further discussion).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Often overlooked, but can be very important on Linux systems.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Application </a:t>
            </a:r>
            <a:r>
              <a:rPr lang="en-US" dirty="0" smtClean="0"/>
              <a:t>optimization (</a:t>
            </a:r>
            <a:r>
              <a:rPr lang="en-US" dirty="0" smtClean="0"/>
              <a:t>see below):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Cannot do too much with </a:t>
            </a:r>
            <a:r>
              <a:rPr lang="en-US" i="1" dirty="0" smtClean="0"/>
              <a:t>ww3_shel</a:t>
            </a:r>
            <a:r>
              <a:rPr lang="en-US" dirty="0" smtClean="0"/>
              <a:t>, but will show techniques used here.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Many additional options in </a:t>
            </a:r>
            <a:r>
              <a:rPr lang="en-US" i="1" dirty="0" smtClean="0"/>
              <a:t>ww3_multi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7384" y="5766137"/>
            <a:ext cx="6096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+mn-lt"/>
              </a:rPr>
              <a:t>Tolman, H. L., 2002: </a:t>
            </a:r>
            <a:r>
              <a:rPr lang="en-US" sz="2000" i="1" dirty="0" smtClean="0">
                <a:solidFill>
                  <a:srgbClr val="003366"/>
                </a:solidFill>
                <a:latin typeface="+mn-lt"/>
              </a:rPr>
              <a:t>Parallel </a:t>
            </a:r>
            <a:r>
              <a:rPr lang="en-US" sz="2000" i="1" dirty="0">
                <a:solidFill>
                  <a:srgbClr val="003366"/>
                </a:solidFill>
                <a:latin typeface="+mn-lt"/>
              </a:rPr>
              <a:t>Computing,</a:t>
            </a:r>
            <a:r>
              <a:rPr lang="en-US" sz="2000" dirty="0">
                <a:solidFill>
                  <a:srgbClr val="003366"/>
                </a:solidFill>
                <a:latin typeface="+mn-lt"/>
              </a:rPr>
              <a:t>  </a:t>
            </a:r>
            <a:r>
              <a:rPr lang="en-US" sz="2000" b="1" dirty="0">
                <a:solidFill>
                  <a:srgbClr val="003366"/>
                </a:solidFill>
                <a:latin typeface="+mn-lt"/>
              </a:rPr>
              <a:t>28</a:t>
            </a:r>
            <a:r>
              <a:rPr lang="en-US" sz="2000" dirty="0">
                <a:solidFill>
                  <a:srgbClr val="003366"/>
                </a:solidFill>
                <a:latin typeface="+mn-lt"/>
              </a:rPr>
              <a:t>, 35-52</a:t>
            </a: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.</a:t>
            </a:r>
          </a:p>
          <a:p>
            <a:r>
              <a:rPr lang="en-US" sz="2000" dirty="0">
                <a:solidFill>
                  <a:srgbClr val="003366"/>
                </a:solidFill>
                <a:latin typeface="+mn-lt"/>
              </a:rPr>
              <a:t>Tolman, H. L., 2003: </a:t>
            </a: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MMAB Tech. </a:t>
            </a:r>
            <a:r>
              <a:rPr lang="en-US" sz="2000" dirty="0">
                <a:solidFill>
                  <a:srgbClr val="003366"/>
                </a:solidFill>
                <a:latin typeface="+mn-lt"/>
              </a:rPr>
              <a:t>Note </a:t>
            </a:r>
            <a:r>
              <a:rPr lang="en-US" sz="2000" b="1" dirty="0">
                <a:solidFill>
                  <a:srgbClr val="003366"/>
                </a:solidFill>
                <a:latin typeface="+mn-lt"/>
              </a:rPr>
              <a:t>228</a:t>
            </a:r>
            <a:r>
              <a:rPr lang="en-US" sz="2000" dirty="0">
                <a:solidFill>
                  <a:srgbClr val="003366"/>
                </a:solidFill>
                <a:latin typeface="+mn-lt"/>
              </a:rPr>
              <a:t>, 27 pp.</a:t>
            </a:r>
          </a:p>
          <a:p>
            <a:endParaRPr lang="en-US" sz="2000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42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ww3_shel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985578"/>
            <a:ext cx="32004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9" name="Rectangle 131"/>
          <p:cNvSpPr>
            <a:spLocks noChangeArrowheads="1"/>
          </p:cNvSpPr>
          <p:nvPr/>
        </p:nvSpPr>
        <p:spPr bwMode="auto">
          <a:xfrm rot="10800000">
            <a:off x="1066800" y="1989137"/>
            <a:ext cx="2971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8388" y="2124075"/>
            <a:ext cx="2973388" cy="2609850"/>
            <a:chOff x="1068388" y="2124075"/>
            <a:chExt cx="2973388" cy="2609850"/>
          </a:xfrm>
        </p:grpSpPr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2179638" y="2874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2408238" y="2874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2636838" y="2874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2865438" y="2874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3094038" y="2874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3322638" y="2874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3551238" y="2874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19510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21796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24082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26368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8654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30940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33226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35512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19510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21796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24082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26368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28654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30940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33226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35512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8" name="Oval 40"/>
            <p:cNvSpPr>
              <a:spLocks noChangeArrowheads="1"/>
            </p:cNvSpPr>
            <p:nvPr/>
          </p:nvSpPr>
          <p:spPr bwMode="auto">
            <a:xfrm>
              <a:off x="1951038" y="3560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9" name="Oval 41"/>
            <p:cNvSpPr>
              <a:spLocks noChangeArrowheads="1"/>
            </p:cNvSpPr>
            <p:nvPr/>
          </p:nvSpPr>
          <p:spPr bwMode="auto">
            <a:xfrm>
              <a:off x="2179638" y="3560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0" name="Oval 42"/>
            <p:cNvSpPr>
              <a:spLocks noChangeArrowheads="1"/>
            </p:cNvSpPr>
            <p:nvPr/>
          </p:nvSpPr>
          <p:spPr bwMode="auto">
            <a:xfrm>
              <a:off x="2408238" y="3560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1" name="Oval 43"/>
            <p:cNvSpPr>
              <a:spLocks noChangeArrowheads="1"/>
            </p:cNvSpPr>
            <p:nvPr/>
          </p:nvSpPr>
          <p:spPr bwMode="auto">
            <a:xfrm>
              <a:off x="2636838" y="3560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2" name="Oval 44"/>
            <p:cNvSpPr>
              <a:spLocks noChangeArrowheads="1"/>
            </p:cNvSpPr>
            <p:nvPr/>
          </p:nvSpPr>
          <p:spPr bwMode="auto">
            <a:xfrm>
              <a:off x="3322638" y="3560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3" name="Oval 45"/>
            <p:cNvSpPr>
              <a:spLocks noChangeArrowheads="1"/>
            </p:cNvSpPr>
            <p:nvPr/>
          </p:nvSpPr>
          <p:spPr bwMode="auto">
            <a:xfrm>
              <a:off x="3551238" y="3560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4" name="Oval 46"/>
            <p:cNvSpPr>
              <a:spLocks noChangeArrowheads="1"/>
            </p:cNvSpPr>
            <p:nvPr/>
          </p:nvSpPr>
          <p:spPr bwMode="auto">
            <a:xfrm>
              <a:off x="1951038" y="3789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5" name="Oval 47"/>
            <p:cNvSpPr>
              <a:spLocks noChangeArrowheads="1"/>
            </p:cNvSpPr>
            <p:nvPr/>
          </p:nvSpPr>
          <p:spPr bwMode="auto">
            <a:xfrm>
              <a:off x="2179638" y="3789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6" name="Oval 48"/>
            <p:cNvSpPr>
              <a:spLocks noChangeArrowheads="1"/>
            </p:cNvSpPr>
            <p:nvPr/>
          </p:nvSpPr>
          <p:spPr bwMode="auto">
            <a:xfrm>
              <a:off x="2408238" y="3789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7" name="Oval 49"/>
            <p:cNvSpPr>
              <a:spLocks noChangeArrowheads="1"/>
            </p:cNvSpPr>
            <p:nvPr/>
          </p:nvSpPr>
          <p:spPr bwMode="auto">
            <a:xfrm>
              <a:off x="2636838" y="3789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8" name="Oval 50"/>
            <p:cNvSpPr>
              <a:spLocks noChangeArrowheads="1"/>
            </p:cNvSpPr>
            <p:nvPr/>
          </p:nvSpPr>
          <p:spPr bwMode="auto">
            <a:xfrm>
              <a:off x="3322638" y="3789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" name="Oval 51"/>
            <p:cNvSpPr>
              <a:spLocks noChangeArrowheads="1"/>
            </p:cNvSpPr>
            <p:nvPr/>
          </p:nvSpPr>
          <p:spPr bwMode="auto">
            <a:xfrm>
              <a:off x="3551238" y="3789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" name="Oval 52"/>
            <p:cNvSpPr>
              <a:spLocks noChangeArrowheads="1"/>
            </p:cNvSpPr>
            <p:nvPr/>
          </p:nvSpPr>
          <p:spPr bwMode="auto">
            <a:xfrm>
              <a:off x="19510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" name="Oval 53"/>
            <p:cNvSpPr>
              <a:spLocks noChangeArrowheads="1"/>
            </p:cNvSpPr>
            <p:nvPr/>
          </p:nvSpPr>
          <p:spPr bwMode="auto">
            <a:xfrm>
              <a:off x="21796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2" name="Oval 54"/>
            <p:cNvSpPr>
              <a:spLocks noChangeArrowheads="1"/>
            </p:cNvSpPr>
            <p:nvPr/>
          </p:nvSpPr>
          <p:spPr bwMode="auto">
            <a:xfrm>
              <a:off x="24082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3" name="Oval 55"/>
            <p:cNvSpPr>
              <a:spLocks noChangeArrowheads="1"/>
            </p:cNvSpPr>
            <p:nvPr/>
          </p:nvSpPr>
          <p:spPr bwMode="auto">
            <a:xfrm>
              <a:off x="26368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4" name="Oval 56"/>
            <p:cNvSpPr>
              <a:spLocks noChangeArrowheads="1"/>
            </p:cNvSpPr>
            <p:nvPr/>
          </p:nvSpPr>
          <p:spPr bwMode="auto">
            <a:xfrm>
              <a:off x="28654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5" name="Oval 57"/>
            <p:cNvSpPr>
              <a:spLocks noChangeArrowheads="1"/>
            </p:cNvSpPr>
            <p:nvPr/>
          </p:nvSpPr>
          <p:spPr bwMode="auto">
            <a:xfrm>
              <a:off x="30940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6" name="Oval 58"/>
            <p:cNvSpPr>
              <a:spLocks noChangeArrowheads="1"/>
            </p:cNvSpPr>
            <p:nvPr/>
          </p:nvSpPr>
          <p:spPr bwMode="auto">
            <a:xfrm>
              <a:off x="33226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35512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8" name="Oval 60"/>
            <p:cNvSpPr>
              <a:spLocks noChangeArrowheads="1"/>
            </p:cNvSpPr>
            <p:nvPr/>
          </p:nvSpPr>
          <p:spPr bwMode="auto">
            <a:xfrm>
              <a:off x="2636838" y="2646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9" name="Oval 61"/>
            <p:cNvSpPr>
              <a:spLocks noChangeArrowheads="1"/>
            </p:cNvSpPr>
            <p:nvPr/>
          </p:nvSpPr>
          <p:spPr bwMode="auto">
            <a:xfrm>
              <a:off x="2865438" y="2646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3094038" y="2646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1" name="Oval 63"/>
            <p:cNvSpPr>
              <a:spLocks noChangeArrowheads="1"/>
            </p:cNvSpPr>
            <p:nvPr/>
          </p:nvSpPr>
          <p:spPr bwMode="auto">
            <a:xfrm>
              <a:off x="3322638" y="2646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2" name="Oval 64"/>
            <p:cNvSpPr>
              <a:spLocks noChangeArrowheads="1"/>
            </p:cNvSpPr>
            <p:nvPr/>
          </p:nvSpPr>
          <p:spPr bwMode="auto">
            <a:xfrm>
              <a:off x="3551238" y="2646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3" name="Oval 65"/>
            <p:cNvSpPr>
              <a:spLocks noChangeArrowheads="1"/>
            </p:cNvSpPr>
            <p:nvPr/>
          </p:nvSpPr>
          <p:spPr bwMode="auto">
            <a:xfrm>
              <a:off x="2636838" y="2417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4" name="Oval 66"/>
            <p:cNvSpPr>
              <a:spLocks noChangeArrowheads="1"/>
            </p:cNvSpPr>
            <p:nvPr/>
          </p:nvSpPr>
          <p:spPr bwMode="auto">
            <a:xfrm>
              <a:off x="2865438" y="2417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5" name="Oval 67"/>
            <p:cNvSpPr>
              <a:spLocks noChangeArrowheads="1"/>
            </p:cNvSpPr>
            <p:nvPr/>
          </p:nvSpPr>
          <p:spPr bwMode="auto">
            <a:xfrm>
              <a:off x="3094038" y="2417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6" name="Oval 68"/>
            <p:cNvSpPr>
              <a:spLocks noChangeArrowheads="1"/>
            </p:cNvSpPr>
            <p:nvPr/>
          </p:nvSpPr>
          <p:spPr bwMode="auto">
            <a:xfrm>
              <a:off x="3322638" y="2417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7" name="Oval 69"/>
            <p:cNvSpPr>
              <a:spLocks noChangeArrowheads="1"/>
            </p:cNvSpPr>
            <p:nvPr/>
          </p:nvSpPr>
          <p:spPr bwMode="auto">
            <a:xfrm>
              <a:off x="3551238" y="2417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8" name="Oval 70"/>
            <p:cNvSpPr>
              <a:spLocks noChangeArrowheads="1"/>
            </p:cNvSpPr>
            <p:nvPr/>
          </p:nvSpPr>
          <p:spPr bwMode="auto">
            <a:xfrm>
              <a:off x="19510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9" name="Oval 71"/>
            <p:cNvSpPr>
              <a:spLocks noChangeArrowheads="1"/>
            </p:cNvSpPr>
            <p:nvPr/>
          </p:nvSpPr>
          <p:spPr bwMode="auto">
            <a:xfrm>
              <a:off x="21796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" name="Oval 72"/>
            <p:cNvSpPr>
              <a:spLocks noChangeArrowheads="1"/>
            </p:cNvSpPr>
            <p:nvPr/>
          </p:nvSpPr>
          <p:spPr bwMode="auto">
            <a:xfrm>
              <a:off x="24082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1" name="Oval 73"/>
            <p:cNvSpPr>
              <a:spLocks noChangeArrowheads="1"/>
            </p:cNvSpPr>
            <p:nvPr/>
          </p:nvSpPr>
          <p:spPr bwMode="auto">
            <a:xfrm>
              <a:off x="26368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2" name="Oval 74"/>
            <p:cNvSpPr>
              <a:spLocks noChangeArrowheads="1"/>
            </p:cNvSpPr>
            <p:nvPr/>
          </p:nvSpPr>
          <p:spPr bwMode="auto">
            <a:xfrm>
              <a:off x="28654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3" name="Oval 75"/>
            <p:cNvSpPr>
              <a:spLocks noChangeArrowheads="1"/>
            </p:cNvSpPr>
            <p:nvPr/>
          </p:nvSpPr>
          <p:spPr bwMode="auto">
            <a:xfrm>
              <a:off x="30940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Oval 76"/>
            <p:cNvSpPr>
              <a:spLocks noChangeArrowheads="1"/>
            </p:cNvSpPr>
            <p:nvPr/>
          </p:nvSpPr>
          <p:spPr bwMode="auto">
            <a:xfrm>
              <a:off x="33226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5" name="Oval 77"/>
            <p:cNvSpPr>
              <a:spLocks noChangeArrowheads="1"/>
            </p:cNvSpPr>
            <p:nvPr/>
          </p:nvSpPr>
          <p:spPr bwMode="auto">
            <a:xfrm>
              <a:off x="35512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6" name="Oval 78"/>
            <p:cNvSpPr>
              <a:spLocks noChangeArrowheads="1"/>
            </p:cNvSpPr>
            <p:nvPr/>
          </p:nvSpPr>
          <p:spPr bwMode="auto">
            <a:xfrm>
              <a:off x="19510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7" name="Oval 79"/>
            <p:cNvSpPr>
              <a:spLocks noChangeArrowheads="1"/>
            </p:cNvSpPr>
            <p:nvPr/>
          </p:nvSpPr>
          <p:spPr bwMode="auto">
            <a:xfrm>
              <a:off x="21796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8" name="Oval 80"/>
            <p:cNvSpPr>
              <a:spLocks noChangeArrowheads="1"/>
            </p:cNvSpPr>
            <p:nvPr/>
          </p:nvSpPr>
          <p:spPr bwMode="auto">
            <a:xfrm>
              <a:off x="24082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9" name="Oval 81"/>
            <p:cNvSpPr>
              <a:spLocks noChangeArrowheads="1"/>
            </p:cNvSpPr>
            <p:nvPr/>
          </p:nvSpPr>
          <p:spPr bwMode="auto">
            <a:xfrm>
              <a:off x="26368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" name="Oval 82"/>
            <p:cNvSpPr>
              <a:spLocks noChangeArrowheads="1"/>
            </p:cNvSpPr>
            <p:nvPr/>
          </p:nvSpPr>
          <p:spPr bwMode="auto">
            <a:xfrm>
              <a:off x="28654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1" name="Oval 83"/>
            <p:cNvSpPr>
              <a:spLocks noChangeArrowheads="1"/>
            </p:cNvSpPr>
            <p:nvPr/>
          </p:nvSpPr>
          <p:spPr bwMode="auto">
            <a:xfrm>
              <a:off x="30940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2" name="Oval 84"/>
            <p:cNvSpPr>
              <a:spLocks noChangeArrowheads="1"/>
            </p:cNvSpPr>
            <p:nvPr/>
          </p:nvSpPr>
          <p:spPr bwMode="auto">
            <a:xfrm>
              <a:off x="33226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3" name="Oval 85"/>
            <p:cNvSpPr>
              <a:spLocks noChangeArrowheads="1"/>
            </p:cNvSpPr>
            <p:nvPr/>
          </p:nvSpPr>
          <p:spPr bwMode="auto">
            <a:xfrm>
              <a:off x="35512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4" name="Oval 86"/>
            <p:cNvSpPr>
              <a:spLocks noChangeArrowheads="1"/>
            </p:cNvSpPr>
            <p:nvPr/>
          </p:nvSpPr>
          <p:spPr bwMode="auto">
            <a:xfrm>
              <a:off x="17224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5" name="Oval 87"/>
            <p:cNvSpPr>
              <a:spLocks noChangeArrowheads="1"/>
            </p:cNvSpPr>
            <p:nvPr/>
          </p:nvSpPr>
          <p:spPr bwMode="auto">
            <a:xfrm>
              <a:off x="14938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6" name="Oval 88"/>
            <p:cNvSpPr>
              <a:spLocks noChangeArrowheads="1"/>
            </p:cNvSpPr>
            <p:nvPr/>
          </p:nvSpPr>
          <p:spPr bwMode="auto">
            <a:xfrm>
              <a:off x="17224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7" name="Oval 89"/>
            <p:cNvSpPr>
              <a:spLocks noChangeArrowheads="1"/>
            </p:cNvSpPr>
            <p:nvPr/>
          </p:nvSpPr>
          <p:spPr bwMode="auto">
            <a:xfrm>
              <a:off x="14938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8" name="Oval 90"/>
            <p:cNvSpPr>
              <a:spLocks noChangeArrowheads="1"/>
            </p:cNvSpPr>
            <p:nvPr/>
          </p:nvSpPr>
          <p:spPr bwMode="auto">
            <a:xfrm>
              <a:off x="17224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9" name="Oval 91"/>
            <p:cNvSpPr>
              <a:spLocks noChangeArrowheads="1"/>
            </p:cNvSpPr>
            <p:nvPr/>
          </p:nvSpPr>
          <p:spPr bwMode="auto">
            <a:xfrm>
              <a:off x="3779838" y="2874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" name="Oval 92"/>
            <p:cNvSpPr>
              <a:spLocks noChangeArrowheads="1"/>
            </p:cNvSpPr>
            <p:nvPr/>
          </p:nvSpPr>
          <p:spPr bwMode="auto">
            <a:xfrm>
              <a:off x="3779838" y="3103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" name="Oval 93"/>
            <p:cNvSpPr>
              <a:spLocks noChangeArrowheads="1"/>
            </p:cNvSpPr>
            <p:nvPr/>
          </p:nvSpPr>
          <p:spPr bwMode="auto">
            <a:xfrm>
              <a:off x="3779838" y="3332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" name="Oval 94"/>
            <p:cNvSpPr>
              <a:spLocks noChangeArrowheads="1"/>
            </p:cNvSpPr>
            <p:nvPr/>
          </p:nvSpPr>
          <p:spPr bwMode="auto">
            <a:xfrm>
              <a:off x="3779838" y="3560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3" name="Oval 95"/>
            <p:cNvSpPr>
              <a:spLocks noChangeArrowheads="1"/>
            </p:cNvSpPr>
            <p:nvPr/>
          </p:nvSpPr>
          <p:spPr bwMode="auto">
            <a:xfrm>
              <a:off x="3779838" y="3789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4" name="Oval 96"/>
            <p:cNvSpPr>
              <a:spLocks noChangeArrowheads="1"/>
            </p:cNvSpPr>
            <p:nvPr/>
          </p:nvSpPr>
          <p:spPr bwMode="auto">
            <a:xfrm>
              <a:off x="3779838" y="40179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5" name="Oval 97"/>
            <p:cNvSpPr>
              <a:spLocks noChangeArrowheads="1"/>
            </p:cNvSpPr>
            <p:nvPr/>
          </p:nvSpPr>
          <p:spPr bwMode="auto">
            <a:xfrm>
              <a:off x="3779838" y="26463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6" name="Oval 98"/>
            <p:cNvSpPr>
              <a:spLocks noChangeArrowheads="1"/>
            </p:cNvSpPr>
            <p:nvPr/>
          </p:nvSpPr>
          <p:spPr bwMode="auto">
            <a:xfrm>
              <a:off x="3779838" y="24177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7" name="Oval 99"/>
            <p:cNvSpPr>
              <a:spLocks noChangeArrowheads="1"/>
            </p:cNvSpPr>
            <p:nvPr/>
          </p:nvSpPr>
          <p:spPr bwMode="auto">
            <a:xfrm>
              <a:off x="3779838" y="42465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8" name="Oval 100"/>
            <p:cNvSpPr>
              <a:spLocks noChangeArrowheads="1"/>
            </p:cNvSpPr>
            <p:nvPr/>
          </p:nvSpPr>
          <p:spPr bwMode="auto">
            <a:xfrm>
              <a:off x="3779838" y="4475162"/>
              <a:ext cx="63500" cy="57150"/>
            </a:xfrm>
            <a:prstGeom prst="ellipse">
              <a:avLst/>
            </a:prstGeom>
            <a:solidFill>
              <a:srgbClr val="0000FF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" name="Freeform 102"/>
            <p:cNvSpPr>
              <a:spLocks noChangeArrowheads="1"/>
            </p:cNvSpPr>
            <p:nvPr/>
          </p:nvSpPr>
          <p:spPr bwMode="auto">
            <a:xfrm>
              <a:off x="2778125" y="3502025"/>
              <a:ext cx="446088" cy="446088"/>
            </a:xfrm>
            <a:custGeom>
              <a:avLst/>
              <a:gdLst>
                <a:gd name="T0" fmla="*/ 231 w 281"/>
                <a:gd name="T1" fmla="*/ 21 h 281"/>
                <a:gd name="T2" fmla="*/ 217 w 281"/>
                <a:gd name="T3" fmla="*/ 21 h 281"/>
                <a:gd name="T4" fmla="*/ 195 w 281"/>
                <a:gd name="T5" fmla="*/ 21 h 281"/>
                <a:gd name="T6" fmla="*/ 173 w 281"/>
                <a:gd name="T7" fmla="*/ 14 h 281"/>
                <a:gd name="T8" fmla="*/ 151 w 281"/>
                <a:gd name="T9" fmla="*/ 14 h 281"/>
                <a:gd name="T10" fmla="*/ 137 w 281"/>
                <a:gd name="T11" fmla="*/ 7 h 281"/>
                <a:gd name="T12" fmla="*/ 123 w 281"/>
                <a:gd name="T13" fmla="*/ 0 h 281"/>
                <a:gd name="T14" fmla="*/ 108 w 281"/>
                <a:gd name="T15" fmla="*/ 0 h 281"/>
                <a:gd name="T16" fmla="*/ 93 w 281"/>
                <a:gd name="T17" fmla="*/ 0 h 281"/>
                <a:gd name="T18" fmla="*/ 79 w 281"/>
                <a:gd name="T19" fmla="*/ 0 h 281"/>
                <a:gd name="T20" fmla="*/ 65 w 281"/>
                <a:gd name="T21" fmla="*/ 0 h 281"/>
                <a:gd name="T22" fmla="*/ 50 w 281"/>
                <a:gd name="T23" fmla="*/ 0 h 281"/>
                <a:gd name="T24" fmla="*/ 36 w 281"/>
                <a:gd name="T25" fmla="*/ 0 h 281"/>
                <a:gd name="T26" fmla="*/ 21 w 281"/>
                <a:gd name="T27" fmla="*/ 7 h 281"/>
                <a:gd name="T28" fmla="*/ 7 w 281"/>
                <a:gd name="T29" fmla="*/ 14 h 281"/>
                <a:gd name="T30" fmla="*/ 0 w 281"/>
                <a:gd name="T31" fmla="*/ 29 h 281"/>
                <a:gd name="T32" fmla="*/ 0 w 281"/>
                <a:gd name="T33" fmla="*/ 43 h 281"/>
                <a:gd name="T34" fmla="*/ 0 w 281"/>
                <a:gd name="T35" fmla="*/ 57 h 281"/>
                <a:gd name="T36" fmla="*/ 0 w 281"/>
                <a:gd name="T37" fmla="*/ 72 h 281"/>
                <a:gd name="T38" fmla="*/ 0 w 281"/>
                <a:gd name="T39" fmla="*/ 86 h 281"/>
                <a:gd name="T40" fmla="*/ 0 w 281"/>
                <a:gd name="T41" fmla="*/ 101 h 281"/>
                <a:gd name="T42" fmla="*/ 0 w 281"/>
                <a:gd name="T43" fmla="*/ 115 h 281"/>
                <a:gd name="T44" fmla="*/ 0 w 281"/>
                <a:gd name="T45" fmla="*/ 130 h 281"/>
                <a:gd name="T46" fmla="*/ 0 w 281"/>
                <a:gd name="T47" fmla="*/ 144 h 281"/>
                <a:gd name="T48" fmla="*/ 0 w 281"/>
                <a:gd name="T49" fmla="*/ 158 h 281"/>
                <a:gd name="T50" fmla="*/ 7 w 281"/>
                <a:gd name="T51" fmla="*/ 173 h 281"/>
                <a:gd name="T52" fmla="*/ 14 w 281"/>
                <a:gd name="T53" fmla="*/ 180 h 281"/>
                <a:gd name="T54" fmla="*/ 21 w 281"/>
                <a:gd name="T55" fmla="*/ 187 h 281"/>
                <a:gd name="T56" fmla="*/ 36 w 281"/>
                <a:gd name="T57" fmla="*/ 195 h 281"/>
                <a:gd name="T58" fmla="*/ 43 w 281"/>
                <a:gd name="T59" fmla="*/ 202 h 281"/>
                <a:gd name="T60" fmla="*/ 58 w 281"/>
                <a:gd name="T61" fmla="*/ 202 h 281"/>
                <a:gd name="T62" fmla="*/ 72 w 281"/>
                <a:gd name="T63" fmla="*/ 209 h 281"/>
                <a:gd name="T64" fmla="*/ 79 w 281"/>
                <a:gd name="T65" fmla="*/ 217 h 281"/>
                <a:gd name="T66" fmla="*/ 86 w 281"/>
                <a:gd name="T67" fmla="*/ 223 h 281"/>
                <a:gd name="T68" fmla="*/ 93 w 281"/>
                <a:gd name="T69" fmla="*/ 230 h 281"/>
                <a:gd name="T70" fmla="*/ 101 w 281"/>
                <a:gd name="T71" fmla="*/ 245 h 281"/>
                <a:gd name="T72" fmla="*/ 108 w 281"/>
                <a:gd name="T73" fmla="*/ 252 h 281"/>
                <a:gd name="T74" fmla="*/ 115 w 281"/>
                <a:gd name="T75" fmla="*/ 260 h 281"/>
                <a:gd name="T76" fmla="*/ 123 w 281"/>
                <a:gd name="T77" fmla="*/ 274 h 281"/>
                <a:gd name="T78" fmla="*/ 130 w 281"/>
                <a:gd name="T79" fmla="*/ 281 h 281"/>
                <a:gd name="T80" fmla="*/ 145 w 281"/>
                <a:gd name="T81" fmla="*/ 281 h 281"/>
                <a:gd name="T82" fmla="*/ 158 w 281"/>
                <a:gd name="T83" fmla="*/ 281 h 281"/>
                <a:gd name="T84" fmla="*/ 180 w 281"/>
                <a:gd name="T85" fmla="*/ 274 h 281"/>
                <a:gd name="T86" fmla="*/ 195 w 281"/>
                <a:gd name="T87" fmla="*/ 267 h 281"/>
                <a:gd name="T88" fmla="*/ 202 w 281"/>
                <a:gd name="T89" fmla="*/ 260 h 281"/>
                <a:gd name="T90" fmla="*/ 217 w 281"/>
                <a:gd name="T91" fmla="*/ 252 h 281"/>
                <a:gd name="T92" fmla="*/ 231 w 281"/>
                <a:gd name="T93" fmla="*/ 252 h 281"/>
                <a:gd name="T94" fmla="*/ 238 w 281"/>
                <a:gd name="T95" fmla="*/ 245 h 281"/>
                <a:gd name="T96" fmla="*/ 253 w 281"/>
                <a:gd name="T97" fmla="*/ 238 h 281"/>
                <a:gd name="T98" fmla="*/ 253 w 281"/>
                <a:gd name="T99" fmla="*/ 223 h 281"/>
                <a:gd name="T100" fmla="*/ 260 w 281"/>
                <a:gd name="T101" fmla="*/ 217 h 281"/>
                <a:gd name="T102" fmla="*/ 267 w 281"/>
                <a:gd name="T103" fmla="*/ 209 h 281"/>
                <a:gd name="T104" fmla="*/ 274 w 281"/>
                <a:gd name="T105" fmla="*/ 202 h 281"/>
                <a:gd name="T106" fmla="*/ 274 w 281"/>
                <a:gd name="T107" fmla="*/ 187 h 281"/>
                <a:gd name="T108" fmla="*/ 281 w 281"/>
                <a:gd name="T109" fmla="*/ 180 h 281"/>
                <a:gd name="T110" fmla="*/ 281 w 281"/>
                <a:gd name="T111" fmla="*/ 165 h 281"/>
                <a:gd name="T112" fmla="*/ 281 w 281"/>
                <a:gd name="T113" fmla="*/ 151 h 281"/>
                <a:gd name="T114" fmla="*/ 281 w 281"/>
                <a:gd name="T115" fmla="*/ 137 h 281"/>
                <a:gd name="T116" fmla="*/ 281 w 281"/>
                <a:gd name="T117" fmla="*/ 122 h 281"/>
                <a:gd name="T118" fmla="*/ 281 w 281"/>
                <a:gd name="T119" fmla="*/ 10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1" h="281">
                  <a:moveTo>
                    <a:pt x="228" y="70"/>
                  </a:moveTo>
                  <a:lnTo>
                    <a:pt x="231" y="21"/>
                  </a:lnTo>
                  <a:lnTo>
                    <a:pt x="223" y="21"/>
                  </a:lnTo>
                  <a:lnTo>
                    <a:pt x="217" y="21"/>
                  </a:lnTo>
                  <a:lnTo>
                    <a:pt x="202" y="21"/>
                  </a:lnTo>
                  <a:lnTo>
                    <a:pt x="195" y="21"/>
                  </a:lnTo>
                  <a:lnTo>
                    <a:pt x="188" y="21"/>
                  </a:lnTo>
                  <a:lnTo>
                    <a:pt x="173" y="14"/>
                  </a:lnTo>
                  <a:lnTo>
                    <a:pt x="158" y="14"/>
                  </a:lnTo>
                  <a:lnTo>
                    <a:pt x="151" y="14"/>
                  </a:lnTo>
                  <a:lnTo>
                    <a:pt x="145" y="7"/>
                  </a:lnTo>
                  <a:lnTo>
                    <a:pt x="137" y="7"/>
                  </a:lnTo>
                  <a:lnTo>
                    <a:pt x="130" y="0"/>
                  </a:lnTo>
                  <a:lnTo>
                    <a:pt x="123" y="0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7"/>
                  </a:lnTo>
                  <a:lnTo>
                    <a:pt x="21" y="7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0" y="158"/>
                  </a:lnTo>
                  <a:lnTo>
                    <a:pt x="7" y="165"/>
                  </a:lnTo>
                  <a:lnTo>
                    <a:pt x="7" y="173"/>
                  </a:lnTo>
                  <a:lnTo>
                    <a:pt x="14" y="173"/>
                  </a:lnTo>
                  <a:lnTo>
                    <a:pt x="14" y="180"/>
                  </a:lnTo>
                  <a:lnTo>
                    <a:pt x="21" y="180"/>
                  </a:lnTo>
                  <a:lnTo>
                    <a:pt x="21" y="187"/>
                  </a:lnTo>
                  <a:lnTo>
                    <a:pt x="29" y="187"/>
                  </a:lnTo>
                  <a:lnTo>
                    <a:pt x="36" y="195"/>
                  </a:lnTo>
                  <a:lnTo>
                    <a:pt x="43" y="195"/>
                  </a:lnTo>
                  <a:lnTo>
                    <a:pt x="43" y="202"/>
                  </a:lnTo>
                  <a:lnTo>
                    <a:pt x="50" y="202"/>
                  </a:lnTo>
                  <a:lnTo>
                    <a:pt x="58" y="202"/>
                  </a:lnTo>
                  <a:lnTo>
                    <a:pt x="65" y="209"/>
                  </a:lnTo>
                  <a:lnTo>
                    <a:pt x="72" y="209"/>
                  </a:lnTo>
                  <a:lnTo>
                    <a:pt x="79" y="209"/>
                  </a:lnTo>
                  <a:lnTo>
                    <a:pt x="79" y="217"/>
                  </a:lnTo>
                  <a:lnTo>
                    <a:pt x="86" y="217"/>
                  </a:lnTo>
                  <a:lnTo>
                    <a:pt x="86" y="223"/>
                  </a:lnTo>
                  <a:lnTo>
                    <a:pt x="93" y="223"/>
                  </a:lnTo>
                  <a:lnTo>
                    <a:pt x="93" y="230"/>
                  </a:lnTo>
                  <a:lnTo>
                    <a:pt x="101" y="238"/>
                  </a:lnTo>
                  <a:lnTo>
                    <a:pt x="101" y="245"/>
                  </a:lnTo>
                  <a:lnTo>
                    <a:pt x="108" y="245"/>
                  </a:lnTo>
                  <a:lnTo>
                    <a:pt x="108" y="252"/>
                  </a:lnTo>
                  <a:lnTo>
                    <a:pt x="108" y="260"/>
                  </a:lnTo>
                  <a:lnTo>
                    <a:pt x="115" y="260"/>
                  </a:lnTo>
                  <a:lnTo>
                    <a:pt x="115" y="267"/>
                  </a:lnTo>
                  <a:lnTo>
                    <a:pt x="123" y="274"/>
                  </a:lnTo>
                  <a:lnTo>
                    <a:pt x="123" y="281"/>
                  </a:lnTo>
                  <a:lnTo>
                    <a:pt x="130" y="281"/>
                  </a:lnTo>
                  <a:lnTo>
                    <a:pt x="137" y="281"/>
                  </a:lnTo>
                  <a:lnTo>
                    <a:pt x="145" y="281"/>
                  </a:lnTo>
                  <a:lnTo>
                    <a:pt x="151" y="281"/>
                  </a:lnTo>
                  <a:lnTo>
                    <a:pt x="158" y="281"/>
                  </a:lnTo>
                  <a:lnTo>
                    <a:pt x="173" y="274"/>
                  </a:lnTo>
                  <a:lnTo>
                    <a:pt x="180" y="274"/>
                  </a:lnTo>
                  <a:lnTo>
                    <a:pt x="188" y="267"/>
                  </a:lnTo>
                  <a:lnTo>
                    <a:pt x="195" y="267"/>
                  </a:lnTo>
                  <a:lnTo>
                    <a:pt x="202" y="267"/>
                  </a:lnTo>
                  <a:lnTo>
                    <a:pt x="202" y="260"/>
                  </a:lnTo>
                  <a:lnTo>
                    <a:pt x="209" y="252"/>
                  </a:lnTo>
                  <a:lnTo>
                    <a:pt x="217" y="252"/>
                  </a:lnTo>
                  <a:lnTo>
                    <a:pt x="223" y="252"/>
                  </a:lnTo>
                  <a:lnTo>
                    <a:pt x="231" y="252"/>
                  </a:lnTo>
                  <a:lnTo>
                    <a:pt x="231" y="245"/>
                  </a:lnTo>
                  <a:lnTo>
                    <a:pt x="238" y="245"/>
                  </a:lnTo>
                  <a:lnTo>
                    <a:pt x="245" y="238"/>
                  </a:lnTo>
                  <a:lnTo>
                    <a:pt x="253" y="238"/>
                  </a:lnTo>
                  <a:lnTo>
                    <a:pt x="253" y="230"/>
                  </a:lnTo>
                  <a:lnTo>
                    <a:pt x="253" y="223"/>
                  </a:lnTo>
                  <a:lnTo>
                    <a:pt x="260" y="223"/>
                  </a:lnTo>
                  <a:lnTo>
                    <a:pt x="260" y="217"/>
                  </a:lnTo>
                  <a:lnTo>
                    <a:pt x="267" y="217"/>
                  </a:lnTo>
                  <a:lnTo>
                    <a:pt x="267" y="209"/>
                  </a:lnTo>
                  <a:lnTo>
                    <a:pt x="274" y="209"/>
                  </a:lnTo>
                  <a:lnTo>
                    <a:pt x="274" y="202"/>
                  </a:lnTo>
                  <a:lnTo>
                    <a:pt x="274" y="195"/>
                  </a:lnTo>
                  <a:lnTo>
                    <a:pt x="274" y="187"/>
                  </a:lnTo>
                  <a:lnTo>
                    <a:pt x="281" y="187"/>
                  </a:lnTo>
                  <a:lnTo>
                    <a:pt x="281" y="180"/>
                  </a:lnTo>
                  <a:lnTo>
                    <a:pt x="281" y="173"/>
                  </a:lnTo>
                  <a:lnTo>
                    <a:pt x="281" y="165"/>
                  </a:lnTo>
                  <a:lnTo>
                    <a:pt x="281" y="158"/>
                  </a:lnTo>
                  <a:lnTo>
                    <a:pt x="281" y="151"/>
                  </a:lnTo>
                  <a:lnTo>
                    <a:pt x="281" y="144"/>
                  </a:lnTo>
                  <a:lnTo>
                    <a:pt x="281" y="137"/>
                  </a:lnTo>
                  <a:lnTo>
                    <a:pt x="281" y="130"/>
                  </a:lnTo>
                  <a:lnTo>
                    <a:pt x="281" y="122"/>
                  </a:lnTo>
                  <a:lnTo>
                    <a:pt x="281" y="115"/>
                  </a:lnTo>
                  <a:lnTo>
                    <a:pt x="281" y="108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7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151" name="Freeform 103"/>
            <p:cNvSpPr>
              <a:spLocks noChangeArrowheads="1"/>
            </p:cNvSpPr>
            <p:nvPr/>
          </p:nvSpPr>
          <p:spPr bwMode="auto">
            <a:xfrm>
              <a:off x="1174750" y="2124075"/>
              <a:ext cx="1363663" cy="2292350"/>
            </a:xfrm>
            <a:custGeom>
              <a:avLst/>
              <a:gdLst>
                <a:gd name="T0" fmla="*/ 838 w 859"/>
                <a:gd name="T1" fmla="*/ 79 h 1444"/>
                <a:gd name="T2" fmla="*/ 859 w 859"/>
                <a:gd name="T3" fmla="*/ 151 h 1444"/>
                <a:gd name="T4" fmla="*/ 859 w 859"/>
                <a:gd name="T5" fmla="*/ 217 h 1444"/>
                <a:gd name="T6" fmla="*/ 859 w 859"/>
                <a:gd name="T7" fmla="*/ 282 h 1444"/>
                <a:gd name="T8" fmla="*/ 838 w 859"/>
                <a:gd name="T9" fmla="*/ 346 h 1444"/>
                <a:gd name="T10" fmla="*/ 794 w 859"/>
                <a:gd name="T11" fmla="*/ 382 h 1444"/>
                <a:gd name="T12" fmla="*/ 736 w 859"/>
                <a:gd name="T13" fmla="*/ 404 h 1444"/>
                <a:gd name="T14" fmla="*/ 671 w 859"/>
                <a:gd name="T15" fmla="*/ 419 h 1444"/>
                <a:gd name="T16" fmla="*/ 606 w 859"/>
                <a:gd name="T17" fmla="*/ 441 h 1444"/>
                <a:gd name="T18" fmla="*/ 548 w 859"/>
                <a:gd name="T19" fmla="*/ 484 h 1444"/>
                <a:gd name="T20" fmla="*/ 505 w 859"/>
                <a:gd name="T21" fmla="*/ 541 h 1444"/>
                <a:gd name="T22" fmla="*/ 483 w 859"/>
                <a:gd name="T23" fmla="*/ 592 h 1444"/>
                <a:gd name="T24" fmla="*/ 461 w 859"/>
                <a:gd name="T25" fmla="*/ 643 h 1444"/>
                <a:gd name="T26" fmla="*/ 448 w 859"/>
                <a:gd name="T27" fmla="*/ 693 h 1444"/>
                <a:gd name="T28" fmla="*/ 440 w 859"/>
                <a:gd name="T29" fmla="*/ 751 h 1444"/>
                <a:gd name="T30" fmla="*/ 440 w 859"/>
                <a:gd name="T31" fmla="*/ 816 h 1444"/>
                <a:gd name="T32" fmla="*/ 440 w 859"/>
                <a:gd name="T33" fmla="*/ 888 h 1444"/>
                <a:gd name="T34" fmla="*/ 440 w 859"/>
                <a:gd name="T35" fmla="*/ 953 h 1444"/>
                <a:gd name="T36" fmla="*/ 426 w 859"/>
                <a:gd name="T37" fmla="*/ 1011 h 1444"/>
                <a:gd name="T38" fmla="*/ 411 w 859"/>
                <a:gd name="T39" fmla="*/ 1075 h 1444"/>
                <a:gd name="T40" fmla="*/ 375 w 859"/>
                <a:gd name="T41" fmla="*/ 1119 h 1444"/>
                <a:gd name="T42" fmla="*/ 317 w 859"/>
                <a:gd name="T43" fmla="*/ 1169 h 1444"/>
                <a:gd name="T44" fmla="*/ 281 w 859"/>
                <a:gd name="T45" fmla="*/ 1206 h 1444"/>
                <a:gd name="T46" fmla="*/ 245 w 859"/>
                <a:gd name="T47" fmla="*/ 1242 h 1444"/>
                <a:gd name="T48" fmla="*/ 209 w 859"/>
                <a:gd name="T49" fmla="*/ 1278 h 1444"/>
                <a:gd name="T50" fmla="*/ 166 w 859"/>
                <a:gd name="T51" fmla="*/ 1307 h 1444"/>
                <a:gd name="T52" fmla="*/ 123 w 859"/>
                <a:gd name="T53" fmla="*/ 1350 h 1444"/>
                <a:gd name="T54" fmla="*/ 79 w 859"/>
                <a:gd name="T55" fmla="*/ 1379 h 1444"/>
                <a:gd name="T56" fmla="*/ 43 w 859"/>
                <a:gd name="T57" fmla="*/ 1415 h 1444"/>
                <a:gd name="T58" fmla="*/ 21 w 859"/>
                <a:gd name="T59" fmla="*/ 1422 h 1444"/>
                <a:gd name="T60" fmla="*/ 21 w 859"/>
                <a:gd name="T61" fmla="*/ 1357 h 1444"/>
                <a:gd name="T62" fmla="*/ 28 w 859"/>
                <a:gd name="T63" fmla="*/ 1285 h 1444"/>
                <a:gd name="T64" fmla="*/ 28 w 859"/>
                <a:gd name="T65" fmla="*/ 1220 h 1444"/>
                <a:gd name="T66" fmla="*/ 28 w 859"/>
                <a:gd name="T67" fmla="*/ 1155 h 1444"/>
                <a:gd name="T68" fmla="*/ 28 w 859"/>
                <a:gd name="T69" fmla="*/ 1090 h 1444"/>
                <a:gd name="T70" fmla="*/ 28 w 859"/>
                <a:gd name="T71" fmla="*/ 1011 h 1444"/>
                <a:gd name="T72" fmla="*/ 28 w 859"/>
                <a:gd name="T73" fmla="*/ 931 h 1444"/>
                <a:gd name="T74" fmla="*/ 21 w 859"/>
                <a:gd name="T75" fmla="*/ 866 h 1444"/>
                <a:gd name="T76" fmla="*/ 21 w 859"/>
                <a:gd name="T77" fmla="*/ 794 h 1444"/>
                <a:gd name="T78" fmla="*/ 7 w 859"/>
                <a:gd name="T79" fmla="*/ 729 h 1444"/>
                <a:gd name="T80" fmla="*/ 0 w 859"/>
                <a:gd name="T81" fmla="*/ 671 h 1444"/>
                <a:gd name="T82" fmla="*/ 0 w 859"/>
                <a:gd name="T83" fmla="*/ 607 h 1444"/>
                <a:gd name="T84" fmla="*/ 0 w 859"/>
                <a:gd name="T85" fmla="*/ 535 h 1444"/>
                <a:gd name="T86" fmla="*/ 0 w 859"/>
                <a:gd name="T87" fmla="*/ 469 h 1444"/>
                <a:gd name="T88" fmla="*/ 0 w 859"/>
                <a:gd name="T89" fmla="*/ 397 h 1444"/>
                <a:gd name="T90" fmla="*/ 7 w 859"/>
                <a:gd name="T91" fmla="*/ 339 h 1444"/>
                <a:gd name="T92" fmla="*/ 14 w 859"/>
                <a:gd name="T93" fmla="*/ 274 h 1444"/>
                <a:gd name="T94" fmla="*/ 14 w 859"/>
                <a:gd name="T95" fmla="*/ 210 h 1444"/>
                <a:gd name="T96" fmla="*/ 21 w 859"/>
                <a:gd name="T97" fmla="*/ 138 h 1444"/>
                <a:gd name="T98" fmla="*/ 21 w 859"/>
                <a:gd name="T99" fmla="*/ 73 h 1444"/>
                <a:gd name="T100" fmla="*/ 43 w 859"/>
                <a:gd name="T101" fmla="*/ 22 h 1444"/>
                <a:gd name="T102" fmla="*/ 115 w 859"/>
                <a:gd name="T103" fmla="*/ 0 h 1444"/>
                <a:gd name="T104" fmla="*/ 188 w 859"/>
                <a:gd name="T105" fmla="*/ 0 h 1444"/>
                <a:gd name="T106" fmla="*/ 281 w 859"/>
                <a:gd name="T107" fmla="*/ 0 h 1444"/>
                <a:gd name="T108" fmla="*/ 389 w 859"/>
                <a:gd name="T109" fmla="*/ 0 h 1444"/>
                <a:gd name="T110" fmla="*/ 491 w 859"/>
                <a:gd name="T111" fmla="*/ 7 h 1444"/>
                <a:gd name="T112" fmla="*/ 606 w 859"/>
                <a:gd name="T113" fmla="*/ 7 h 1444"/>
                <a:gd name="T114" fmla="*/ 693 w 859"/>
                <a:gd name="T115" fmla="*/ 7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9" h="1444">
                  <a:moveTo>
                    <a:pt x="740" y="46"/>
                  </a:moveTo>
                  <a:lnTo>
                    <a:pt x="765" y="0"/>
                  </a:lnTo>
                  <a:lnTo>
                    <a:pt x="772" y="7"/>
                  </a:lnTo>
                  <a:lnTo>
                    <a:pt x="801" y="36"/>
                  </a:lnTo>
                  <a:lnTo>
                    <a:pt x="816" y="43"/>
                  </a:lnTo>
                  <a:lnTo>
                    <a:pt x="823" y="58"/>
                  </a:lnTo>
                  <a:lnTo>
                    <a:pt x="823" y="65"/>
                  </a:lnTo>
                  <a:lnTo>
                    <a:pt x="829" y="73"/>
                  </a:lnTo>
                  <a:lnTo>
                    <a:pt x="838" y="79"/>
                  </a:lnTo>
                  <a:lnTo>
                    <a:pt x="838" y="86"/>
                  </a:lnTo>
                  <a:lnTo>
                    <a:pt x="838" y="94"/>
                  </a:lnTo>
                  <a:lnTo>
                    <a:pt x="844" y="101"/>
                  </a:lnTo>
                  <a:lnTo>
                    <a:pt x="844" y="108"/>
                  </a:lnTo>
                  <a:lnTo>
                    <a:pt x="844" y="116"/>
                  </a:lnTo>
                  <a:lnTo>
                    <a:pt x="844" y="123"/>
                  </a:lnTo>
                  <a:lnTo>
                    <a:pt x="851" y="138"/>
                  </a:lnTo>
                  <a:lnTo>
                    <a:pt x="851" y="145"/>
                  </a:lnTo>
                  <a:lnTo>
                    <a:pt x="859" y="151"/>
                  </a:lnTo>
                  <a:lnTo>
                    <a:pt x="859" y="159"/>
                  </a:lnTo>
                  <a:lnTo>
                    <a:pt x="859" y="166"/>
                  </a:lnTo>
                  <a:lnTo>
                    <a:pt x="859" y="173"/>
                  </a:lnTo>
                  <a:lnTo>
                    <a:pt x="859" y="181"/>
                  </a:lnTo>
                  <a:lnTo>
                    <a:pt x="859" y="188"/>
                  </a:lnTo>
                  <a:lnTo>
                    <a:pt x="859" y="195"/>
                  </a:lnTo>
                  <a:lnTo>
                    <a:pt x="859" y="202"/>
                  </a:lnTo>
                  <a:lnTo>
                    <a:pt x="859" y="210"/>
                  </a:lnTo>
                  <a:lnTo>
                    <a:pt x="859" y="217"/>
                  </a:lnTo>
                  <a:lnTo>
                    <a:pt x="859" y="224"/>
                  </a:lnTo>
                  <a:lnTo>
                    <a:pt x="859" y="231"/>
                  </a:lnTo>
                  <a:lnTo>
                    <a:pt x="859" y="238"/>
                  </a:lnTo>
                  <a:lnTo>
                    <a:pt x="859" y="246"/>
                  </a:lnTo>
                  <a:lnTo>
                    <a:pt x="859" y="253"/>
                  </a:lnTo>
                  <a:lnTo>
                    <a:pt x="859" y="260"/>
                  </a:lnTo>
                  <a:lnTo>
                    <a:pt x="859" y="267"/>
                  </a:lnTo>
                  <a:lnTo>
                    <a:pt x="859" y="274"/>
                  </a:lnTo>
                  <a:lnTo>
                    <a:pt x="859" y="282"/>
                  </a:lnTo>
                  <a:lnTo>
                    <a:pt x="851" y="289"/>
                  </a:lnTo>
                  <a:lnTo>
                    <a:pt x="851" y="296"/>
                  </a:lnTo>
                  <a:lnTo>
                    <a:pt x="851" y="303"/>
                  </a:lnTo>
                  <a:lnTo>
                    <a:pt x="844" y="310"/>
                  </a:lnTo>
                  <a:lnTo>
                    <a:pt x="844" y="318"/>
                  </a:lnTo>
                  <a:lnTo>
                    <a:pt x="844" y="325"/>
                  </a:lnTo>
                  <a:lnTo>
                    <a:pt x="838" y="332"/>
                  </a:lnTo>
                  <a:lnTo>
                    <a:pt x="838" y="339"/>
                  </a:lnTo>
                  <a:lnTo>
                    <a:pt x="838" y="346"/>
                  </a:lnTo>
                  <a:lnTo>
                    <a:pt x="829" y="346"/>
                  </a:lnTo>
                  <a:lnTo>
                    <a:pt x="829" y="354"/>
                  </a:lnTo>
                  <a:lnTo>
                    <a:pt x="823" y="354"/>
                  </a:lnTo>
                  <a:lnTo>
                    <a:pt x="823" y="361"/>
                  </a:lnTo>
                  <a:lnTo>
                    <a:pt x="823" y="368"/>
                  </a:lnTo>
                  <a:lnTo>
                    <a:pt x="816" y="368"/>
                  </a:lnTo>
                  <a:lnTo>
                    <a:pt x="808" y="376"/>
                  </a:lnTo>
                  <a:lnTo>
                    <a:pt x="801" y="376"/>
                  </a:lnTo>
                  <a:lnTo>
                    <a:pt x="794" y="382"/>
                  </a:lnTo>
                  <a:lnTo>
                    <a:pt x="786" y="382"/>
                  </a:lnTo>
                  <a:lnTo>
                    <a:pt x="779" y="382"/>
                  </a:lnTo>
                  <a:lnTo>
                    <a:pt x="779" y="390"/>
                  </a:lnTo>
                  <a:lnTo>
                    <a:pt x="772" y="390"/>
                  </a:lnTo>
                  <a:lnTo>
                    <a:pt x="765" y="390"/>
                  </a:lnTo>
                  <a:lnTo>
                    <a:pt x="757" y="397"/>
                  </a:lnTo>
                  <a:lnTo>
                    <a:pt x="751" y="397"/>
                  </a:lnTo>
                  <a:lnTo>
                    <a:pt x="743" y="404"/>
                  </a:lnTo>
                  <a:lnTo>
                    <a:pt x="736" y="404"/>
                  </a:lnTo>
                  <a:lnTo>
                    <a:pt x="721" y="404"/>
                  </a:lnTo>
                  <a:lnTo>
                    <a:pt x="714" y="411"/>
                  </a:lnTo>
                  <a:lnTo>
                    <a:pt x="707" y="411"/>
                  </a:lnTo>
                  <a:lnTo>
                    <a:pt x="700" y="411"/>
                  </a:lnTo>
                  <a:lnTo>
                    <a:pt x="693" y="411"/>
                  </a:lnTo>
                  <a:lnTo>
                    <a:pt x="685" y="411"/>
                  </a:lnTo>
                  <a:lnTo>
                    <a:pt x="678" y="411"/>
                  </a:lnTo>
                  <a:lnTo>
                    <a:pt x="678" y="419"/>
                  </a:lnTo>
                  <a:lnTo>
                    <a:pt x="671" y="419"/>
                  </a:lnTo>
                  <a:lnTo>
                    <a:pt x="664" y="419"/>
                  </a:lnTo>
                  <a:lnTo>
                    <a:pt x="657" y="426"/>
                  </a:lnTo>
                  <a:lnTo>
                    <a:pt x="649" y="426"/>
                  </a:lnTo>
                  <a:lnTo>
                    <a:pt x="642" y="426"/>
                  </a:lnTo>
                  <a:lnTo>
                    <a:pt x="635" y="433"/>
                  </a:lnTo>
                  <a:lnTo>
                    <a:pt x="628" y="433"/>
                  </a:lnTo>
                  <a:lnTo>
                    <a:pt x="621" y="433"/>
                  </a:lnTo>
                  <a:lnTo>
                    <a:pt x="613" y="441"/>
                  </a:lnTo>
                  <a:lnTo>
                    <a:pt x="606" y="441"/>
                  </a:lnTo>
                  <a:lnTo>
                    <a:pt x="599" y="441"/>
                  </a:lnTo>
                  <a:lnTo>
                    <a:pt x="592" y="441"/>
                  </a:lnTo>
                  <a:lnTo>
                    <a:pt x="592" y="448"/>
                  </a:lnTo>
                  <a:lnTo>
                    <a:pt x="585" y="448"/>
                  </a:lnTo>
                  <a:lnTo>
                    <a:pt x="577" y="454"/>
                  </a:lnTo>
                  <a:lnTo>
                    <a:pt x="570" y="463"/>
                  </a:lnTo>
                  <a:lnTo>
                    <a:pt x="563" y="469"/>
                  </a:lnTo>
                  <a:lnTo>
                    <a:pt x="556" y="476"/>
                  </a:lnTo>
                  <a:lnTo>
                    <a:pt x="548" y="484"/>
                  </a:lnTo>
                  <a:lnTo>
                    <a:pt x="548" y="491"/>
                  </a:lnTo>
                  <a:lnTo>
                    <a:pt x="541" y="491"/>
                  </a:lnTo>
                  <a:lnTo>
                    <a:pt x="534" y="498"/>
                  </a:lnTo>
                  <a:lnTo>
                    <a:pt x="526" y="506"/>
                  </a:lnTo>
                  <a:lnTo>
                    <a:pt x="526" y="513"/>
                  </a:lnTo>
                  <a:lnTo>
                    <a:pt x="520" y="520"/>
                  </a:lnTo>
                  <a:lnTo>
                    <a:pt x="513" y="527"/>
                  </a:lnTo>
                  <a:lnTo>
                    <a:pt x="513" y="535"/>
                  </a:lnTo>
                  <a:lnTo>
                    <a:pt x="505" y="541"/>
                  </a:lnTo>
                  <a:lnTo>
                    <a:pt x="505" y="549"/>
                  </a:lnTo>
                  <a:lnTo>
                    <a:pt x="498" y="549"/>
                  </a:lnTo>
                  <a:lnTo>
                    <a:pt x="498" y="556"/>
                  </a:lnTo>
                  <a:lnTo>
                    <a:pt x="491" y="563"/>
                  </a:lnTo>
                  <a:lnTo>
                    <a:pt x="491" y="571"/>
                  </a:lnTo>
                  <a:lnTo>
                    <a:pt x="491" y="578"/>
                  </a:lnTo>
                  <a:lnTo>
                    <a:pt x="483" y="578"/>
                  </a:lnTo>
                  <a:lnTo>
                    <a:pt x="483" y="585"/>
                  </a:lnTo>
                  <a:lnTo>
                    <a:pt x="483" y="592"/>
                  </a:lnTo>
                  <a:lnTo>
                    <a:pt x="476" y="599"/>
                  </a:lnTo>
                  <a:lnTo>
                    <a:pt x="476" y="607"/>
                  </a:lnTo>
                  <a:lnTo>
                    <a:pt x="476" y="614"/>
                  </a:lnTo>
                  <a:lnTo>
                    <a:pt x="469" y="614"/>
                  </a:lnTo>
                  <a:lnTo>
                    <a:pt x="469" y="621"/>
                  </a:lnTo>
                  <a:lnTo>
                    <a:pt x="469" y="628"/>
                  </a:lnTo>
                  <a:lnTo>
                    <a:pt x="469" y="635"/>
                  </a:lnTo>
                  <a:lnTo>
                    <a:pt x="461" y="635"/>
                  </a:lnTo>
                  <a:lnTo>
                    <a:pt x="461" y="643"/>
                  </a:lnTo>
                  <a:lnTo>
                    <a:pt x="461" y="650"/>
                  </a:lnTo>
                  <a:lnTo>
                    <a:pt x="454" y="650"/>
                  </a:lnTo>
                  <a:lnTo>
                    <a:pt x="454" y="657"/>
                  </a:lnTo>
                  <a:lnTo>
                    <a:pt x="454" y="664"/>
                  </a:lnTo>
                  <a:lnTo>
                    <a:pt x="454" y="671"/>
                  </a:lnTo>
                  <a:lnTo>
                    <a:pt x="454" y="679"/>
                  </a:lnTo>
                  <a:lnTo>
                    <a:pt x="448" y="679"/>
                  </a:lnTo>
                  <a:lnTo>
                    <a:pt x="448" y="686"/>
                  </a:lnTo>
                  <a:lnTo>
                    <a:pt x="448" y="693"/>
                  </a:lnTo>
                  <a:lnTo>
                    <a:pt x="448" y="700"/>
                  </a:lnTo>
                  <a:lnTo>
                    <a:pt x="448" y="707"/>
                  </a:lnTo>
                  <a:lnTo>
                    <a:pt x="448" y="715"/>
                  </a:lnTo>
                  <a:lnTo>
                    <a:pt x="448" y="722"/>
                  </a:lnTo>
                  <a:lnTo>
                    <a:pt x="448" y="729"/>
                  </a:lnTo>
                  <a:lnTo>
                    <a:pt x="440" y="729"/>
                  </a:lnTo>
                  <a:lnTo>
                    <a:pt x="440" y="736"/>
                  </a:lnTo>
                  <a:lnTo>
                    <a:pt x="440" y="744"/>
                  </a:lnTo>
                  <a:lnTo>
                    <a:pt x="440" y="751"/>
                  </a:lnTo>
                  <a:lnTo>
                    <a:pt x="440" y="758"/>
                  </a:lnTo>
                  <a:lnTo>
                    <a:pt x="440" y="766"/>
                  </a:lnTo>
                  <a:lnTo>
                    <a:pt x="440" y="772"/>
                  </a:lnTo>
                  <a:lnTo>
                    <a:pt x="440" y="779"/>
                  </a:lnTo>
                  <a:lnTo>
                    <a:pt x="440" y="787"/>
                  </a:lnTo>
                  <a:lnTo>
                    <a:pt x="440" y="794"/>
                  </a:lnTo>
                  <a:lnTo>
                    <a:pt x="440" y="801"/>
                  </a:lnTo>
                  <a:lnTo>
                    <a:pt x="440" y="809"/>
                  </a:lnTo>
                  <a:lnTo>
                    <a:pt x="440" y="816"/>
                  </a:lnTo>
                  <a:lnTo>
                    <a:pt x="440" y="823"/>
                  </a:lnTo>
                  <a:lnTo>
                    <a:pt x="440" y="831"/>
                  </a:lnTo>
                  <a:lnTo>
                    <a:pt x="440" y="844"/>
                  </a:lnTo>
                  <a:lnTo>
                    <a:pt x="440" y="852"/>
                  </a:lnTo>
                  <a:lnTo>
                    <a:pt x="440" y="859"/>
                  </a:lnTo>
                  <a:lnTo>
                    <a:pt x="440" y="866"/>
                  </a:lnTo>
                  <a:lnTo>
                    <a:pt x="440" y="874"/>
                  </a:lnTo>
                  <a:lnTo>
                    <a:pt x="440" y="881"/>
                  </a:lnTo>
                  <a:lnTo>
                    <a:pt x="440" y="888"/>
                  </a:lnTo>
                  <a:lnTo>
                    <a:pt x="440" y="896"/>
                  </a:lnTo>
                  <a:lnTo>
                    <a:pt x="440" y="903"/>
                  </a:lnTo>
                  <a:lnTo>
                    <a:pt x="440" y="910"/>
                  </a:lnTo>
                  <a:lnTo>
                    <a:pt x="440" y="917"/>
                  </a:lnTo>
                  <a:lnTo>
                    <a:pt x="440" y="924"/>
                  </a:lnTo>
                  <a:lnTo>
                    <a:pt x="440" y="931"/>
                  </a:lnTo>
                  <a:lnTo>
                    <a:pt x="440" y="939"/>
                  </a:lnTo>
                  <a:lnTo>
                    <a:pt x="440" y="946"/>
                  </a:lnTo>
                  <a:lnTo>
                    <a:pt x="440" y="953"/>
                  </a:lnTo>
                  <a:lnTo>
                    <a:pt x="440" y="960"/>
                  </a:lnTo>
                  <a:lnTo>
                    <a:pt x="440" y="968"/>
                  </a:lnTo>
                  <a:lnTo>
                    <a:pt x="433" y="975"/>
                  </a:lnTo>
                  <a:lnTo>
                    <a:pt x="433" y="982"/>
                  </a:lnTo>
                  <a:lnTo>
                    <a:pt x="433" y="989"/>
                  </a:lnTo>
                  <a:lnTo>
                    <a:pt x="433" y="996"/>
                  </a:lnTo>
                  <a:lnTo>
                    <a:pt x="433" y="1003"/>
                  </a:lnTo>
                  <a:lnTo>
                    <a:pt x="426" y="1003"/>
                  </a:lnTo>
                  <a:lnTo>
                    <a:pt x="426" y="1011"/>
                  </a:lnTo>
                  <a:lnTo>
                    <a:pt x="426" y="1018"/>
                  </a:lnTo>
                  <a:lnTo>
                    <a:pt x="426" y="1025"/>
                  </a:lnTo>
                  <a:lnTo>
                    <a:pt x="418" y="1032"/>
                  </a:lnTo>
                  <a:lnTo>
                    <a:pt x="418" y="1040"/>
                  </a:lnTo>
                  <a:lnTo>
                    <a:pt x="418" y="1047"/>
                  </a:lnTo>
                  <a:lnTo>
                    <a:pt x="418" y="1054"/>
                  </a:lnTo>
                  <a:lnTo>
                    <a:pt x="411" y="1061"/>
                  </a:lnTo>
                  <a:lnTo>
                    <a:pt x="411" y="1068"/>
                  </a:lnTo>
                  <a:lnTo>
                    <a:pt x="411" y="1075"/>
                  </a:lnTo>
                  <a:lnTo>
                    <a:pt x="404" y="1075"/>
                  </a:lnTo>
                  <a:lnTo>
                    <a:pt x="404" y="1083"/>
                  </a:lnTo>
                  <a:lnTo>
                    <a:pt x="397" y="1090"/>
                  </a:lnTo>
                  <a:lnTo>
                    <a:pt x="397" y="1097"/>
                  </a:lnTo>
                  <a:lnTo>
                    <a:pt x="389" y="1097"/>
                  </a:lnTo>
                  <a:lnTo>
                    <a:pt x="389" y="1104"/>
                  </a:lnTo>
                  <a:lnTo>
                    <a:pt x="382" y="1112"/>
                  </a:lnTo>
                  <a:lnTo>
                    <a:pt x="375" y="1112"/>
                  </a:lnTo>
                  <a:lnTo>
                    <a:pt x="375" y="1119"/>
                  </a:lnTo>
                  <a:lnTo>
                    <a:pt x="368" y="1126"/>
                  </a:lnTo>
                  <a:lnTo>
                    <a:pt x="361" y="1134"/>
                  </a:lnTo>
                  <a:lnTo>
                    <a:pt x="353" y="1140"/>
                  </a:lnTo>
                  <a:lnTo>
                    <a:pt x="346" y="1147"/>
                  </a:lnTo>
                  <a:lnTo>
                    <a:pt x="339" y="1147"/>
                  </a:lnTo>
                  <a:lnTo>
                    <a:pt x="332" y="1155"/>
                  </a:lnTo>
                  <a:lnTo>
                    <a:pt x="332" y="1162"/>
                  </a:lnTo>
                  <a:lnTo>
                    <a:pt x="325" y="1162"/>
                  </a:lnTo>
                  <a:lnTo>
                    <a:pt x="317" y="1169"/>
                  </a:lnTo>
                  <a:lnTo>
                    <a:pt x="317" y="1177"/>
                  </a:lnTo>
                  <a:lnTo>
                    <a:pt x="310" y="1177"/>
                  </a:lnTo>
                  <a:lnTo>
                    <a:pt x="310" y="1184"/>
                  </a:lnTo>
                  <a:lnTo>
                    <a:pt x="303" y="1184"/>
                  </a:lnTo>
                  <a:lnTo>
                    <a:pt x="303" y="1191"/>
                  </a:lnTo>
                  <a:lnTo>
                    <a:pt x="296" y="1191"/>
                  </a:lnTo>
                  <a:lnTo>
                    <a:pt x="296" y="1199"/>
                  </a:lnTo>
                  <a:lnTo>
                    <a:pt x="289" y="1206"/>
                  </a:lnTo>
                  <a:lnTo>
                    <a:pt x="281" y="1206"/>
                  </a:lnTo>
                  <a:lnTo>
                    <a:pt x="281" y="1212"/>
                  </a:lnTo>
                  <a:lnTo>
                    <a:pt x="274" y="1212"/>
                  </a:lnTo>
                  <a:lnTo>
                    <a:pt x="274" y="1220"/>
                  </a:lnTo>
                  <a:lnTo>
                    <a:pt x="267" y="1220"/>
                  </a:lnTo>
                  <a:lnTo>
                    <a:pt x="267" y="1227"/>
                  </a:lnTo>
                  <a:lnTo>
                    <a:pt x="260" y="1227"/>
                  </a:lnTo>
                  <a:lnTo>
                    <a:pt x="260" y="1234"/>
                  </a:lnTo>
                  <a:lnTo>
                    <a:pt x="253" y="1234"/>
                  </a:lnTo>
                  <a:lnTo>
                    <a:pt x="245" y="1242"/>
                  </a:lnTo>
                  <a:lnTo>
                    <a:pt x="238" y="1249"/>
                  </a:lnTo>
                  <a:lnTo>
                    <a:pt x="231" y="1249"/>
                  </a:lnTo>
                  <a:lnTo>
                    <a:pt x="231" y="1256"/>
                  </a:lnTo>
                  <a:lnTo>
                    <a:pt x="223" y="1256"/>
                  </a:lnTo>
                  <a:lnTo>
                    <a:pt x="223" y="1264"/>
                  </a:lnTo>
                  <a:lnTo>
                    <a:pt x="217" y="1264"/>
                  </a:lnTo>
                  <a:lnTo>
                    <a:pt x="217" y="1271"/>
                  </a:lnTo>
                  <a:lnTo>
                    <a:pt x="209" y="1271"/>
                  </a:lnTo>
                  <a:lnTo>
                    <a:pt x="209" y="1278"/>
                  </a:lnTo>
                  <a:lnTo>
                    <a:pt x="202" y="1278"/>
                  </a:lnTo>
                  <a:lnTo>
                    <a:pt x="195" y="1285"/>
                  </a:lnTo>
                  <a:lnTo>
                    <a:pt x="188" y="1285"/>
                  </a:lnTo>
                  <a:lnTo>
                    <a:pt x="188" y="1292"/>
                  </a:lnTo>
                  <a:lnTo>
                    <a:pt x="180" y="1292"/>
                  </a:lnTo>
                  <a:lnTo>
                    <a:pt x="180" y="1299"/>
                  </a:lnTo>
                  <a:lnTo>
                    <a:pt x="173" y="1299"/>
                  </a:lnTo>
                  <a:lnTo>
                    <a:pt x="173" y="1307"/>
                  </a:lnTo>
                  <a:lnTo>
                    <a:pt x="166" y="1307"/>
                  </a:lnTo>
                  <a:lnTo>
                    <a:pt x="158" y="1307"/>
                  </a:lnTo>
                  <a:lnTo>
                    <a:pt x="158" y="1314"/>
                  </a:lnTo>
                  <a:lnTo>
                    <a:pt x="151" y="1321"/>
                  </a:lnTo>
                  <a:lnTo>
                    <a:pt x="145" y="1328"/>
                  </a:lnTo>
                  <a:lnTo>
                    <a:pt x="137" y="1328"/>
                  </a:lnTo>
                  <a:lnTo>
                    <a:pt x="137" y="1336"/>
                  </a:lnTo>
                  <a:lnTo>
                    <a:pt x="130" y="1336"/>
                  </a:lnTo>
                  <a:lnTo>
                    <a:pt x="130" y="1343"/>
                  </a:lnTo>
                  <a:lnTo>
                    <a:pt x="123" y="1350"/>
                  </a:lnTo>
                  <a:lnTo>
                    <a:pt x="115" y="1350"/>
                  </a:lnTo>
                  <a:lnTo>
                    <a:pt x="115" y="1357"/>
                  </a:lnTo>
                  <a:lnTo>
                    <a:pt x="108" y="1357"/>
                  </a:lnTo>
                  <a:lnTo>
                    <a:pt x="101" y="1364"/>
                  </a:lnTo>
                  <a:lnTo>
                    <a:pt x="93" y="1364"/>
                  </a:lnTo>
                  <a:lnTo>
                    <a:pt x="93" y="1372"/>
                  </a:lnTo>
                  <a:lnTo>
                    <a:pt x="86" y="1372"/>
                  </a:lnTo>
                  <a:lnTo>
                    <a:pt x="86" y="1379"/>
                  </a:lnTo>
                  <a:lnTo>
                    <a:pt x="79" y="1379"/>
                  </a:lnTo>
                  <a:lnTo>
                    <a:pt x="79" y="1386"/>
                  </a:lnTo>
                  <a:lnTo>
                    <a:pt x="72" y="1386"/>
                  </a:lnTo>
                  <a:lnTo>
                    <a:pt x="72" y="1393"/>
                  </a:lnTo>
                  <a:lnTo>
                    <a:pt x="65" y="1393"/>
                  </a:lnTo>
                  <a:lnTo>
                    <a:pt x="65" y="1400"/>
                  </a:lnTo>
                  <a:lnTo>
                    <a:pt x="58" y="1400"/>
                  </a:lnTo>
                  <a:lnTo>
                    <a:pt x="58" y="1408"/>
                  </a:lnTo>
                  <a:lnTo>
                    <a:pt x="50" y="1408"/>
                  </a:lnTo>
                  <a:lnTo>
                    <a:pt x="43" y="1415"/>
                  </a:lnTo>
                  <a:lnTo>
                    <a:pt x="43" y="1422"/>
                  </a:lnTo>
                  <a:lnTo>
                    <a:pt x="36" y="1429"/>
                  </a:lnTo>
                  <a:lnTo>
                    <a:pt x="36" y="1437"/>
                  </a:lnTo>
                  <a:lnTo>
                    <a:pt x="28" y="1437"/>
                  </a:lnTo>
                  <a:lnTo>
                    <a:pt x="28" y="1444"/>
                  </a:lnTo>
                  <a:lnTo>
                    <a:pt x="21" y="1444"/>
                  </a:lnTo>
                  <a:lnTo>
                    <a:pt x="21" y="1437"/>
                  </a:lnTo>
                  <a:lnTo>
                    <a:pt x="21" y="1429"/>
                  </a:lnTo>
                  <a:lnTo>
                    <a:pt x="21" y="1422"/>
                  </a:lnTo>
                  <a:lnTo>
                    <a:pt x="21" y="1415"/>
                  </a:lnTo>
                  <a:lnTo>
                    <a:pt x="21" y="1408"/>
                  </a:lnTo>
                  <a:lnTo>
                    <a:pt x="21" y="1400"/>
                  </a:lnTo>
                  <a:lnTo>
                    <a:pt x="21" y="1393"/>
                  </a:lnTo>
                  <a:lnTo>
                    <a:pt x="21" y="1386"/>
                  </a:lnTo>
                  <a:lnTo>
                    <a:pt x="21" y="1379"/>
                  </a:lnTo>
                  <a:lnTo>
                    <a:pt x="21" y="1372"/>
                  </a:lnTo>
                  <a:lnTo>
                    <a:pt x="21" y="1364"/>
                  </a:lnTo>
                  <a:lnTo>
                    <a:pt x="21" y="1357"/>
                  </a:lnTo>
                  <a:lnTo>
                    <a:pt x="21" y="1350"/>
                  </a:lnTo>
                  <a:lnTo>
                    <a:pt x="21" y="1343"/>
                  </a:lnTo>
                  <a:lnTo>
                    <a:pt x="21" y="1336"/>
                  </a:lnTo>
                  <a:lnTo>
                    <a:pt x="21" y="1328"/>
                  </a:lnTo>
                  <a:lnTo>
                    <a:pt x="21" y="1321"/>
                  </a:lnTo>
                  <a:lnTo>
                    <a:pt x="21" y="1307"/>
                  </a:lnTo>
                  <a:lnTo>
                    <a:pt x="28" y="1299"/>
                  </a:lnTo>
                  <a:lnTo>
                    <a:pt x="28" y="1292"/>
                  </a:lnTo>
                  <a:lnTo>
                    <a:pt x="28" y="1285"/>
                  </a:lnTo>
                  <a:lnTo>
                    <a:pt x="28" y="1278"/>
                  </a:lnTo>
                  <a:lnTo>
                    <a:pt x="28" y="1271"/>
                  </a:lnTo>
                  <a:lnTo>
                    <a:pt x="28" y="1264"/>
                  </a:lnTo>
                  <a:lnTo>
                    <a:pt x="28" y="1256"/>
                  </a:lnTo>
                  <a:lnTo>
                    <a:pt x="28" y="1249"/>
                  </a:lnTo>
                  <a:lnTo>
                    <a:pt x="28" y="1242"/>
                  </a:lnTo>
                  <a:lnTo>
                    <a:pt x="28" y="1234"/>
                  </a:lnTo>
                  <a:lnTo>
                    <a:pt x="28" y="1227"/>
                  </a:lnTo>
                  <a:lnTo>
                    <a:pt x="28" y="1220"/>
                  </a:lnTo>
                  <a:lnTo>
                    <a:pt x="28" y="1212"/>
                  </a:lnTo>
                  <a:lnTo>
                    <a:pt x="28" y="1206"/>
                  </a:lnTo>
                  <a:lnTo>
                    <a:pt x="28" y="1199"/>
                  </a:lnTo>
                  <a:lnTo>
                    <a:pt x="28" y="1191"/>
                  </a:lnTo>
                  <a:lnTo>
                    <a:pt x="28" y="1184"/>
                  </a:lnTo>
                  <a:lnTo>
                    <a:pt x="28" y="1177"/>
                  </a:lnTo>
                  <a:lnTo>
                    <a:pt x="28" y="1169"/>
                  </a:lnTo>
                  <a:lnTo>
                    <a:pt x="28" y="1162"/>
                  </a:lnTo>
                  <a:lnTo>
                    <a:pt x="28" y="1155"/>
                  </a:lnTo>
                  <a:lnTo>
                    <a:pt x="28" y="1147"/>
                  </a:lnTo>
                  <a:lnTo>
                    <a:pt x="28" y="1140"/>
                  </a:lnTo>
                  <a:lnTo>
                    <a:pt x="28" y="1134"/>
                  </a:lnTo>
                  <a:lnTo>
                    <a:pt x="28" y="1126"/>
                  </a:lnTo>
                  <a:lnTo>
                    <a:pt x="28" y="1119"/>
                  </a:lnTo>
                  <a:lnTo>
                    <a:pt x="28" y="1112"/>
                  </a:lnTo>
                  <a:lnTo>
                    <a:pt x="28" y="1104"/>
                  </a:lnTo>
                  <a:lnTo>
                    <a:pt x="28" y="1097"/>
                  </a:lnTo>
                  <a:lnTo>
                    <a:pt x="28" y="1090"/>
                  </a:lnTo>
                  <a:lnTo>
                    <a:pt x="28" y="1083"/>
                  </a:lnTo>
                  <a:lnTo>
                    <a:pt x="28" y="1075"/>
                  </a:lnTo>
                  <a:lnTo>
                    <a:pt x="28" y="1061"/>
                  </a:lnTo>
                  <a:lnTo>
                    <a:pt x="28" y="1054"/>
                  </a:lnTo>
                  <a:lnTo>
                    <a:pt x="28" y="1047"/>
                  </a:lnTo>
                  <a:lnTo>
                    <a:pt x="28" y="1032"/>
                  </a:lnTo>
                  <a:lnTo>
                    <a:pt x="28" y="1025"/>
                  </a:lnTo>
                  <a:lnTo>
                    <a:pt x="28" y="1018"/>
                  </a:lnTo>
                  <a:lnTo>
                    <a:pt x="28" y="1011"/>
                  </a:lnTo>
                  <a:lnTo>
                    <a:pt x="28" y="1003"/>
                  </a:lnTo>
                  <a:lnTo>
                    <a:pt x="28" y="989"/>
                  </a:lnTo>
                  <a:lnTo>
                    <a:pt x="28" y="982"/>
                  </a:lnTo>
                  <a:lnTo>
                    <a:pt x="28" y="968"/>
                  </a:lnTo>
                  <a:lnTo>
                    <a:pt x="28" y="960"/>
                  </a:lnTo>
                  <a:lnTo>
                    <a:pt x="28" y="953"/>
                  </a:lnTo>
                  <a:lnTo>
                    <a:pt x="28" y="946"/>
                  </a:lnTo>
                  <a:lnTo>
                    <a:pt x="28" y="939"/>
                  </a:lnTo>
                  <a:lnTo>
                    <a:pt x="28" y="931"/>
                  </a:lnTo>
                  <a:lnTo>
                    <a:pt x="28" y="924"/>
                  </a:lnTo>
                  <a:lnTo>
                    <a:pt x="28" y="917"/>
                  </a:lnTo>
                  <a:lnTo>
                    <a:pt x="28" y="910"/>
                  </a:lnTo>
                  <a:lnTo>
                    <a:pt x="28" y="903"/>
                  </a:lnTo>
                  <a:lnTo>
                    <a:pt x="28" y="896"/>
                  </a:lnTo>
                  <a:lnTo>
                    <a:pt x="28" y="888"/>
                  </a:lnTo>
                  <a:lnTo>
                    <a:pt x="28" y="881"/>
                  </a:lnTo>
                  <a:lnTo>
                    <a:pt x="28" y="874"/>
                  </a:lnTo>
                  <a:lnTo>
                    <a:pt x="21" y="866"/>
                  </a:lnTo>
                  <a:lnTo>
                    <a:pt x="21" y="852"/>
                  </a:lnTo>
                  <a:lnTo>
                    <a:pt x="21" y="844"/>
                  </a:lnTo>
                  <a:lnTo>
                    <a:pt x="21" y="838"/>
                  </a:lnTo>
                  <a:lnTo>
                    <a:pt x="21" y="831"/>
                  </a:lnTo>
                  <a:lnTo>
                    <a:pt x="21" y="823"/>
                  </a:lnTo>
                  <a:lnTo>
                    <a:pt x="21" y="816"/>
                  </a:lnTo>
                  <a:lnTo>
                    <a:pt x="21" y="809"/>
                  </a:lnTo>
                  <a:lnTo>
                    <a:pt x="21" y="801"/>
                  </a:lnTo>
                  <a:lnTo>
                    <a:pt x="21" y="794"/>
                  </a:lnTo>
                  <a:lnTo>
                    <a:pt x="21" y="787"/>
                  </a:lnTo>
                  <a:lnTo>
                    <a:pt x="14" y="779"/>
                  </a:lnTo>
                  <a:lnTo>
                    <a:pt x="14" y="772"/>
                  </a:lnTo>
                  <a:lnTo>
                    <a:pt x="14" y="766"/>
                  </a:lnTo>
                  <a:lnTo>
                    <a:pt x="14" y="758"/>
                  </a:lnTo>
                  <a:lnTo>
                    <a:pt x="14" y="751"/>
                  </a:lnTo>
                  <a:lnTo>
                    <a:pt x="14" y="744"/>
                  </a:lnTo>
                  <a:lnTo>
                    <a:pt x="14" y="736"/>
                  </a:lnTo>
                  <a:lnTo>
                    <a:pt x="7" y="729"/>
                  </a:lnTo>
                  <a:lnTo>
                    <a:pt x="7" y="722"/>
                  </a:lnTo>
                  <a:lnTo>
                    <a:pt x="7" y="715"/>
                  </a:lnTo>
                  <a:lnTo>
                    <a:pt x="7" y="707"/>
                  </a:lnTo>
                  <a:lnTo>
                    <a:pt x="7" y="700"/>
                  </a:lnTo>
                  <a:lnTo>
                    <a:pt x="7" y="693"/>
                  </a:lnTo>
                  <a:lnTo>
                    <a:pt x="7" y="686"/>
                  </a:lnTo>
                  <a:lnTo>
                    <a:pt x="7" y="679"/>
                  </a:lnTo>
                  <a:lnTo>
                    <a:pt x="0" y="679"/>
                  </a:lnTo>
                  <a:lnTo>
                    <a:pt x="0" y="671"/>
                  </a:lnTo>
                  <a:lnTo>
                    <a:pt x="0" y="664"/>
                  </a:lnTo>
                  <a:lnTo>
                    <a:pt x="0" y="657"/>
                  </a:lnTo>
                  <a:lnTo>
                    <a:pt x="0" y="650"/>
                  </a:lnTo>
                  <a:lnTo>
                    <a:pt x="0" y="643"/>
                  </a:lnTo>
                  <a:lnTo>
                    <a:pt x="0" y="635"/>
                  </a:lnTo>
                  <a:lnTo>
                    <a:pt x="0" y="628"/>
                  </a:lnTo>
                  <a:lnTo>
                    <a:pt x="0" y="621"/>
                  </a:lnTo>
                  <a:lnTo>
                    <a:pt x="0" y="614"/>
                  </a:lnTo>
                  <a:lnTo>
                    <a:pt x="0" y="607"/>
                  </a:lnTo>
                  <a:lnTo>
                    <a:pt x="0" y="599"/>
                  </a:lnTo>
                  <a:lnTo>
                    <a:pt x="0" y="592"/>
                  </a:lnTo>
                  <a:lnTo>
                    <a:pt x="0" y="585"/>
                  </a:lnTo>
                  <a:lnTo>
                    <a:pt x="0" y="578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0" y="556"/>
                  </a:lnTo>
                  <a:lnTo>
                    <a:pt x="0" y="541"/>
                  </a:lnTo>
                  <a:lnTo>
                    <a:pt x="0" y="535"/>
                  </a:lnTo>
                  <a:lnTo>
                    <a:pt x="0" y="527"/>
                  </a:lnTo>
                  <a:lnTo>
                    <a:pt x="0" y="520"/>
                  </a:lnTo>
                  <a:lnTo>
                    <a:pt x="0" y="513"/>
                  </a:lnTo>
                  <a:lnTo>
                    <a:pt x="0" y="506"/>
                  </a:lnTo>
                  <a:lnTo>
                    <a:pt x="0" y="498"/>
                  </a:lnTo>
                  <a:lnTo>
                    <a:pt x="0" y="491"/>
                  </a:lnTo>
                  <a:lnTo>
                    <a:pt x="0" y="484"/>
                  </a:lnTo>
                  <a:lnTo>
                    <a:pt x="0" y="476"/>
                  </a:lnTo>
                  <a:lnTo>
                    <a:pt x="0" y="469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0" y="426"/>
                  </a:lnTo>
                  <a:lnTo>
                    <a:pt x="0" y="419"/>
                  </a:lnTo>
                  <a:lnTo>
                    <a:pt x="0" y="411"/>
                  </a:lnTo>
                  <a:lnTo>
                    <a:pt x="0" y="404"/>
                  </a:lnTo>
                  <a:lnTo>
                    <a:pt x="0" y="397"/>
                  </a:lnTo>
                  <a:lnTo>
                    <a:pt x="0" y="390"/>
                  </a:lnTo>
                  <a:lnTo>
                    <a:pt x="0" y="382"/>
                  </a:lnTo>
                  <a:lnTo>
                    <a:pt x="0" y="376"/>
                  </a:lnTo>
                  <a:lnTo>
                    <a:pt x="7" y="376"/>
                  </a:lnTo>
                  <a:lnTo>
                    <a:pt x="7" y="368"/>
                  </a:lnTo>
                  <a:lnTo>
                    <a:pt x="7" y="361"/>
                  </a:lnTo>
                  <a:lnTo>
                    <a:pt x="7" y="354"/>
                  </a:lnTo>
                  <a:lnTo>
                    <a:pt x="7" y="346"/>
                  </a:lnTo>
                  <a:lnTo>
                    <a:pt x="7" y="339"/>
                  </a:lnTo>
                  <a:lnTo>
                    <a:pt x="7" y="332"/>
                  </a:lnTo>
                  <a:lnTo>
                    <a:pt x="7" y="325"/>
                  </a:lnTo>
                  <a:lnTo>
                    <a:pt x="7" y="318"/>
                  </a:lnTo>
                  <a:lnTo>
                    <a:pt x="7" y="310"/>
                  </a:lnTo>
                  <a:lnTo>
                    <a:pt x="7" y="303"/>
                  </a:lnTo>
                  <a:lnTo>
                    <a:pt x="7" y="296"/>
                  </a:lnTo>
                  <a:lnTo>
                    <a:pt x="7" y="289"/>
                  </a:lnTo>
                  <a:lnTo>
                    <a:pt x="7" y="282"/>
                  </a:lnTo>
                  <a:lnTo>
                    <a:pt x="14" y="274"/>
                  </a:lnTo>
                  <a:lnTo>
                    <a:pt x="14" y="267"/>
                  </a:lnTo>
                  <a:lnTo>
                    <a:pt x="14" y="260"/>
                  </a:lnTo>
                  <a:lnTo>
                    <a:pt x="14" y="253"/>
                  </a:lnTo>
                  <a:lnTo>
                    <a:pt x="14" y="246"/>
                  </a:lnTo>
                  <a:lnTo>
                    <a:pt x="14" y="238"/>
                  </a:lnTo>
                  <a:lnTo>
                    <a:pt x="14" y="231"/>
                  </a:lnTo>
                  <a:lnTo>
                    <a:pt x="14" y="224"/>
                  </a:lnTo>
                  <a:lnTo>
                    <a:pt x="14" y="217"/>
                  </a:lnTo>
                  <a:lnTo>
                    <a:pt x="14" y="210"/>
                  </a:lnTo>
                  <a:lnTo>
                    <a:pt x="14" y="202"/>
                  </a:lnTo>
                  <a:lnTo>
                    <a:pt x="14" y="195"/>
                  </a:lnTo>
                  <a:lnTo>
                    <a:pt x="21" y="188"/>
                  </a:lnTo>
                  <a:lnTo>
                    <a:pt x="21" y="181"/>
                  </a:lnTo>
                  <a:lnTo>
                    <a:pt x="21" y="173"/>
                  </a:lnTo>
                  <a:lnTo>
                    <a:pt x="21" y="159"/>
                  </a:lnTo>
                  <a:lnTo>
                    <a:pt x="21" y="151"/>
                  </a:lnTo>
                  <a:lnTo>
                    <a:pt x="21" y="145"/>
                  </a:lnTo>
                  <a:lnTo>
                    <a:pt x="21" y="138"/>
                  </a:lnTo>
                  <a:lnTo>
                    <a:pt x="21" y="130"/>
                  </a:lnTo>
                  <a:lnTo>
                    <a:pt x="21" y="123"/>
                  </a:lnTo>
                  <a:lnTo>
                    <a:pt x="21" y="116"/>
                  </a:lnTo>
                  <a:lnTo>
                    <a:pt x="21" y="108"/>
                  </a:lnTo>
                  <a:lnTo>
                    <a:pt x="21" y="101"/>
                  </a:lnTo>
                  <a:lnTo>
                    <a:pt x="21" y="94"/>
                  </a:lnTo>
                  <a:lnTo>
                    <a:pt x="21" y="86"/>
                  </a:lnTo>
                  <a:lnTo>
                    <a:pt x="21" y="79"/>
                  </a:lnTo>
                  <a:lnTo>
                    <a:pt x="21" y="73"/>
                  </a:lnTo>
                  <a:lnTo>
                    <a:pt x="21" y="65"/>
                  </a:lnTo>
                  <a:lnTo>
                    <a:pt x="21" y="58"/>
                  </a:lnTo>
                  <a:lnTo>
                    <a:pt x="21" y="51"/>
                  </a:lnTo>
                  <a:lnTo>
                    <a:pt x="21" y="43"/>
                  </a:lnTo>
                  <a:lnTo>
                    <a:pt x="21" y="36"/>
                  </a:lnTo>
                  <a:lnTo>
                    <a:pt x="21" y="29"/>
                  </a:lnTo>
                  <a:lnTo>
                    <a:pt x="21" y="22"/>
                  </a:lnTo>
                  <a:lnTo>
                    <a:pt x="36" y="22"/>
                  </a:lnTo>
                  <a:lnTo>
                    <a:pt x="43" y="2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86" y="7"/>
                  </a:lnTo>
                  <a:lnTo>
                    <a:pt x="93" y="7"/>
                  </a:lnTo>
                  <a:lnTo>
                    <a:pt x="101" y="7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37" y="0"/>
                  </a:lnTo>
                  <a:lnTo>
                    <a:pt x="145" y="0"/>
                  </a:lnTo>
                  <a:lnTo>
                    <a:pt x="151" y="0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3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60" y="0"/>
                  </a:lnTo>
                  <a:lnTo>
                    <a:pt x="267" y="0"/>
                  </a:lnTo>
                  <a:lnTo>
                    <a:pt x="281" y="0"/>
                  </a:lnTo>
                  <a:lnTo>
                    <a:pt x="289" y="0"/>
                  </a:lnTo>
                  <a:lnTo>
                    <a:pt x="296" y="0"/>
                  </a:lnTo>
                  <a:lnTo>
                    <a:pt x="303" y="0"/>
                  </a:lnTo>
                  <a:lnTo>
                    <a:pt x="317" y="0"/>
                  </a:lnTo>
                  <a:lnTo>
                    <a:pt x="325" y="0"/>
                  </a:lnTo>
                  <a:lnTo>
                    <a:pt x="339" y="0"/>
                  </a:lnTo>
                  <a:lnTo>
                    <a:pt x="353" y="0"/>
                  </a:lnTo>
                  <a:lnTo>
                    <a:pt x="375" y="0"/>
                  </a:lnTo>
                  <a:lnTo>
                    <a:pt x="389" y="0"/>
                  </a:lnTo>
                  <a:lnTo>
                    <a:pt x="397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0" y="0"/>
                  </a:lnTo>
                  <a:lnTo>
                    <a:pt x="454" y="7"/>
                  </a:lnTo>
                  <a:lnTo>
                    <a:pt x="469" y="7"/>
                  </a:lnTo>
                  <a:lnTo>
                    <a:pt x="476" y="7"/>
                  </a:lnTo>
                  <a:lnTo>
                    <a:pt x="483" y="7"/>
                  </a:lnTo>
                  <a:lnTo>
                    <a:pt x="491" y="7"/>
                  </a:lnTo>
                  <a:lnTo>
                    <a:pt x="505" y="7"/>
                  </a:lnTo>
                  <a:lnTo>
                    <a:pt x="520" y="7"/>
                  </a:lnTo>
                  <a:lnTo>
                    <a:pt x="534" y="7"/>
                  </a:lnTo>
                  <a:lnTo>
                    <a:pt x="556" y="7"/>
                  </a:lnTo>
                  <a:lnTo>
                    <a:pt x="563" y="7"/>
                  </a:lnTo>
                  <a:lnTo>
                    <a:pt x="585" y="7"/>
                  </a:lnTo>
                  <a:lnTo>
                    <a:pt x="592" y="7"/>
                  </a:lnTo>
                  <a:lnTo>
                    <a:pt x="599" y="7"/>
                  </a:lnTo>
                  <a:lnTo>
                    <a:pt x="606" y="7"/>
                  </a:lnTo>
                  <a:lnTo>
                    <a:pt x="613" y="7"/>
                  </a:lnTo>
                  <a:lnTo>
                    <a:pt x="621" y="7"/>
                  </a:lnTo>
                  <a:lnTo>
                    <a:pt x="628" y="7"/>
                  </a:lnTo>
                  <a:lnTo>
                    <a:pt x="642" y="7"/>
                  </a:lnTo>
                  <a:lnTo>
                    <a:pt x="657" y="7"/>
                  </a:lnTo>
                  <a:lnTo>
                    <a:pt x="664" y="7"/>
                  </a:lnTo>
                  <a:lnTo>
                    <a:pt x="678" y="7"/>
                  </a:lnTo>
                  <a:lnTo>
                    <a:pt x="685" y="7"/>
                  </a:lnTo>
                  <a:lnTo>
                    <a:pt x="693" y="7"/>
                  </a:lnTo>
                  <a:lnTo>
                    <a:pt x="693" y="14"/>
                  </a:lnTo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7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153" name="Line 105"/>
            <p:cNvSpPr>
              <a:spLocks noChangeShapeType="1"/>
            </p:cNvSpPr>
            <p:nvPr/>
          </p:nvSpPr>
          <p:spPr bwMode="auto">
            <a:xfrm>
              <a:off x="1298576" y="2219325"/>
              <a:ext cx="2740025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" name="Line 106"/>
            <p:cNvSpPr>
              <a:spLocks noChangeShapeType="1"/>
            </p:cNvSpPr>
            <p:nvPr/>
          </p:nvSpPr>
          <p:spPr bwMode="auto">
            <a:xfrm>
              <a:off x="1298576" y="2678112"/>
              <a:ext cx="2741613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5" name="Line 107"/>
            <p:cNvSpPr>
              <a:spLocks noChangeShapeType="1"/>
            </p:cNvSpPr>
            <p:nvPr/>
          </p:nvSpPr>
          <p:spPr bwMode="auto">
            <a:xfrm>
              <a:off x="1298576" y="2449512"/>
              <a:ext cx="2741613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6" name="Line 108"/>
            <p:cNvSpPr>
              <a:spLocks noChangeShapeType="1"/>
            </p:cNvSpPr>
            <p:nvPr/>
          </p:nvSpPr>
          <p:spPr bwMode="auto">
            <a:xfrm>
              <a:off x="1298576" y="2906712"/>
              <a:ext cx="2741613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7" name="Line 109"/>
            <p:cNvSpPr>
              <a:spLocks noChangeShapeType="1"/>
            </p:cNvSpPr>
            <p:nvPr/>
          </p:nvSpPr>
          <p:spPr bwMode="auto">
            <a:xfrm>
              <a:off x="1298576" y="3135312"/>
              <a:ext cx="2741613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8" name="Line 110"/>
            <p:cNvSpPr>
              <a:spLocks noChangeShapeType="1"/>
            </p:cNvSpPr>
            <p:nvPr/>
          </p:nvSpPr>
          <p:spPr bwMode="auto">
            <a:xfrm>
              <a:off x="1298576" y="3360737"/>
              <a:ext cx="2741613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9" name="Line 111"/>
            <p:cNvSpPr>
              <a:spLocks noChangeShapeType="1"/>
            </p:cNvSpPr>
            <p:nvPr/>
          </p:nvSpPr>
          <p:spPr bwMode="auto">
            <a:xfrm>
              <a:off x="1296988" y="3589337"/>
              <a:ext cx="2740025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0" name="Line 112"/>
            <p:cNvSpPr>
              <a:spLocks noChangeShapeType="1"/>
            </p:cNvSpPr>
            <p:nvPr/>
          </p:nvSpPr>
          <p:spPr bwMode="auto">
            <a:xfrm>
              <a:off x="1298576" y="4046537"/>
              <a:ext cx="2740025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" name="Line 113"/>
            <p:cNvSpPr>
              <a:spLocks noChangeShapeType="1"/>
            </p:cNvSpPr>
            <p:nvPr/>
          </p:nvSpPr>
          <p:spPr bwMode="auto">
            <a:xfrm>
              <a:off x="1298576" y="3817937"/>
              <a:ext cx="2740025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" name="Line 114"/>
            <p:cNvSpPr>
              <a:spLocks noChangeShapeType="1"/>
            </p:cNvSpPr>
            <p:nvPr/>
          </p:nvSpPr>
          <p:spPr bwMode="auto">
            <a:xfrm>
              <a:off x="1298576" y="4275137"/>
              <a:ext cx="2740025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" name="Line 115"/>
            <p:cNvSpPr>
              <a:spLocks noChangeShapeType="1"/>
            </p:cNvSpPr>
            <p:nvPr/>
          </p:nvSpPr>
          <p:spPr bwMode="auto">
            <a:xfrm>
              <a:off x="1298576" y="4503737"/>
              <a:ext cx="2740025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4" name="Line 116"/>
            <p:cNvSpPr>
              <a:spLocks noChangeShapeType="1"/>
            </p:cNvSpPr>
            <p:nvPr/>
          </p:nvSpPr>
          <p:spPr bwMode="auto">
            <a:xfrm>
              <a:off x="1298576" y="4730750"/>
              <a:ext cx="2740025" cy="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5" name="Line 117"/>
            <p:cNvSpPr>
              <a:spLocks noChangeShapeType="1"/>
            </p:cNvSpPr>
            <p:nvPr/>
          </p:nvSpPr>
          <p:spPr bwMode="auto">
            <a:xfrm>
              <a:off x="4041776" y="2219325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6" name="Line 118"/>
            <p:cNvSpPr>
              <a:spLocks noChangeShapeType="1"/>
            </p:cNvSpPr>
            <p:nvPr/>
          </p:nvSpPr>
          <p:spPr bwMode="auto">
            <a:xfrm>
              <a:off x="38131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7" name="Line 119"/>
            <p:cNvSpPr>
              <a:spLocks noChangeShapeType="1"/>
            </p:cNvSpPr>
            <p:nvPr/>
          </p:nvSpPr>
          <p:spPr bwMode="auto">
            <a:xfrm>
              <a:off x="35845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8" name="Line 120"/>
            <p:cNvSpPr>
              <a:spLocks noChangeShapeType="1"/>
            </p:cNvSpPr>
            <p:nvPr/>
          </p:nvSpPr>
          <p:spPr bwMode="auto">
            <a:xfrm>
              <a:off x="33559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9" name="Line 121"/>
            <p:cNvSpPr>
              <a:spLocks noChangeShapeType="1"/>
            </p:cNvSpPr>
            <p:nvPr/>
          </p:nvSpPr>
          <p:spPr bwMode="auto">
            <a:xfrm>
              <a:off x="3125788" y="2219325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0" name="Line 122"/>
            <p:cNvSpPr>
              <a:spLocks noChangeShapeType="1"/>
            </p:cNvSpPr>
            <p:nvPr/>
          </p:nvSpPr>
          <p:spPr bwMode="auto">
            <a:xfrm>
              <a:off x="28987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1" name="Line 123"/>
            <p:cNvSpPr>
              <a:spLocks noChangeShapeType="1"/>
            </p:cNvSpPr>
            <p:nvPr/>
          </p:nvSpPr>
          <p:spPr bwMode="auto">
            <a:xfrm>
              <a:off x="26701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2" name="Line 124"/>
            <p:cNvSpPr>
              <a:spLocks noChangeShapeType="1"/>
            </p:cNvSpPr>
            <p:nvPr/>
          </p:nvSpPr>
          <p:spPr bwMode="auto">
            <a:xfrm>
              <a:off x="24415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3" name="Line 125"/>
            <p:cNvSpPr>
              <a:spLocks noChangeShapeType="1"/>
            </p:cNvSpPr>
            <p:nvPr/>
          </p:nvSpPr>
          <p:spPr bwMode="auto">
            <a:xfrm>
              <a:off x="2211388" y="2219325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4" name="Line 126"/>
            <p:cNvSpPr>
              <a:spLocks noChangeShapeType="1"/>
            </p:cNvSpPr>
            <p:nvPr/>
          </p:nvSpPr>
          <p:spPr bwMode="auto">
            <a:xfrm>
              <a:off x="19843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" name="Line 127"/>
            <p:cNvSpPr>
              <a:spLocks noChangeShapeType="1"/>
            </p:cNvSpPr>
            <p:nvPr/>
          </p:nvSpPr>
          <p:spPr bwMode="auto">
            <a:xfrm>
              <a:off x="17557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>
              <a:off x="1527176" y="2217737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" name="Line 129"/>
            <p:cNvSpPr>
              <a:spLocks noChangeShapeType="1"/>
            </p:cNvSpPr>
            <p:nvPr/>
          </p:nvSpPr>
          <p:spPr bwMode="auto">
            <a:xfrm>
              <a:off x="1298576" y="2219325"/>
              <a:ext cx="0" cy="2514600"/>
            </a:xfrm>
            <a:prstGeom prst="line">
              <a:avLst/>
            </a:prstGeom>
            <a:noFill/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8" name="Freeform 130"/>
            <p:cNvSpPr>
              <a:spLocks noChangeArrowheads="1"/>
            </p:cNvSpPr>
            <p:nvPr/>
          </p:nvSpPr>
          <p:spPr bwMode="auto">
            <a:xfrm>
              <a:off x="1296988" y="3589337"/>
              <a:ext cx="1588" cy="0"/>
            </a:xfrm>
            <a:custGeom>
              <a:avLst/>
              <a:gdLst>
                <a:gd name="T0" fmla="*/ 0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1">
              <a:solidFill>
                <a:srgbClr val="0000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 rot="10800000">
              <a:off x="1068388" y="2217737"/>
              <a:ext cx="228600" cy="251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7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 rot="10800000">
              <a:off x="1296988" y="2217737"/>
              <a:ext cx="2743200" cy="2514600"/>
            </a:xfrm>
            <a:prstGeom prst="rect">
              <a:avLst/>
            </a:prstGeom>
            <a:noFill/>
            <a:ln w="25400">
              <a:solidFill>
                <a:srgbClr val="0000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82" name="Line 134"/>
          <p:cNvSpPr>
            <a:spLocks noChangeShapeType="1"/>
          </p:cNvSpPr>
          <p:nvPr/>
        </p:nvSpPr>
        <p:spPr bwMode="auto">
          <a:xfrm flipV="1">
            <a:off x="3582988" y="1533525"/>
            <a:ext cx="1600200" cy="2286000"/>
          </a:xfrm>
          <a:prstGeom prst="line">
            <a:avLst/>
          </a:prstGeom>
          <a:noFill/>
          <a:ln w="0">
            <a:solidFill>
              <a:schemeClr val="hlink"/>
            </a:solidFill>
            <a:round/>
            <a:headEnd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 flipV="1">
            <a:off x="3582988" y="3362325"/>
            <a:ext cx="1600200" cy="457200"/>
          </a:xfrm>
          <a:prstGeom prst="line">
            <a:avLst/>
          </a:prstGeom>
          <a:noFill/>
          <a:ln w="0">
            <a:solidFill>
              <a:schemeClr val="hlink"/>
            </a:solidFill>
            <a:round/>
            <a:headEnd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4" name="Line 136"/>
          <p:cNvSpPr>
            <a:spLocks noChangeShapeType="1"/>
          </p:cNvSpPr>
          <p:nvPr/>
        </p:nvSpPr>
        <p:spPr bwMode="auto">
          <a:xfrm flipV="1">
            <a:off x="3582988" y="3362325"/>
            <a:ext cx="3657600" cy="457200"/>
          </a:xfrm>
          <a:prstGeom prst="line">
            <a:avLst/>
          </a:prstGeom>
          <a:noFill/>
          <a:ln w="0">
            <a:solidFill>
              <a:schemeClr val="hlink"/>
            </a:solidFill>
            <a:round/>
            <a:headEnd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85" name="Line 137"/>
          <p:cNvSpPr>
            <a:spLocks noChangeShapeType="1"/>
          </p:cNvSpPr>
          <p:nvPr/>
        </p:nvSpPr>
        <p:spPr bwMode="auto">
          <a:xfrm flipV="1">
            <a:off x="3582988" y="1533525"/>
            <a:ext cx="3657600" cy="2286000"/>
          </a:xfrm>
          <a:prstGeom prst="line">
            <a:avLst/>
          </a:prstGeom>
          <a:noFill/>
          <a:ln w="0">
            <a:solidFill>
              <a:schemeClr val="hlink"/>
            </a:solidFill>
            <a:round/>
            <a:headEnd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186" name="Group 138"/>
          <p:cNvGrpSpPr>
            <a:grpSpLocks/>
          </p:cNvGrpSpPr>
          <p:nvPr/>
        </p:nvGrpSpPr>
        <p:grpSpPr bwMode="auto">
          <a:xfrm>
            <a:off x="5181600" y="1533525"/>
            <a:ext cx="2060575" cy="1830387"/>
            <a:chOff x="3311" y="1296"/>
            <a:chExt cx="1298" cy="1153"/>
          </a:xfrm>
        </p:grpSpPr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 rot="10800000">
              <a:off x="3312" y="1296"/>
              <a:ext cx="1296" cy="115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7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88" name="Group 140"/>
            <p:cNvGrpSpPr>
              <a:grpSpLocks/>
            </p:cNvGrpSpPr>
            <p:nvPr/>
          </p:nvGrpSpPr>
          <p:grpSpPr bwMode="auto">
            <a:xfrm>
              <a:off x="3311" y="1297"/>
              <a:ext cx="1298" cy="1152"/>
              <a:chOff x="3311" y="1297"/>
              <a:chExt cx="1298" cy="1152"/>
            </a:xfrm>
          </p:grpSpPr>
          <p:sp>
            <p:nvSpPr>
              <p:cNvPr id="2189" name="Line 141"/>
              <p:cNvSpPr>
                <a:spLocks noChangeShapeType="1"/>
              </p:cNvSpPr>
              <p:nvPr/>
            </p:nvSpPr>
            <p:spPr bwMode="auto">
              <a:xfrm>
                <a:off x="3312" y="1298"/>
                <a:ext cx="1294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" name="Line 142"/>
              <p:cNvSpPr>
                <a:spLocks noChangeShapeType="1"/>
              </p:cNvSpPr>
              <p:nvPr/>
            </p:nvSpPr>
            <p:spPr bwMode="auto">
              <a:xfrm>
                <a:off x="3312" y="1586"/>
                <a:ext cx="1294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" name="Line 143"/>
              <p:cNvSpPr>
                <a:spLocks noChangeShapeType="1"/>
              </p:cNvSpPr>
              <p:nvPr/>
            </p:nvSpPr>
            <p:spPr bwMode="auto">
              <a:xfrm>
                <a:off x="3312" y="1442"/>
                <a:ext cx="1294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" name="Line 144"/>
              <p:cNvSpPr>
                <a:spLocks noChangeShapeType="1"/>
              </p:cNvSpPr>
              <p:nvPr/>
            </p:nvSpPr>
            <p:spPr bwMode="auto">
              <a:xfrm>
                <a:off x="3312" y="1730"/>
                <a:ext cx="1294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" name="Line 145"/>
              <p:cNvSpPr>
                <a:spLocks noChangeShapeType="1"/>
              </p:cNvSpPr>
              <p:nvPr/>
            </p:nvSpPr>
            <p:spPr bwMode="auto">
              <a:xfrm>
                <a:off x="3312" y="1874"/>
                <a:ext cx="1294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" name="Line 146"/>
              <p:cNvSpPr>
                <a:spLocks noChangeShapeType="1"/>
              </p:cNvSpPr>
              <p:nvPr/>
            </p:nvSpPr>
            <p:spPr bwMode="auto">
              <a:xfrm>
                <a:off x="3312" y="2017"/>
                <a:ext cx="1294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" name="Line 147"/>
              <p:cNvSpPr>
                <a:spLocks noChangeShapeType="1"/>
              </p:cNvSpPr>
              <p:nvPr/>
            </p:nvSpPr>
            <p:spPr bwMode="auto">
              <a:xfrm>
                <a:off x="3312" y="2161"/>
                <a:ext cx="1293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" name="Line 148"/>
              <p:cNvSpPr>
                <a:spLocks noChangeShapeType="1"/>
              </p:cNvSpPr>
              <p:nvPr/>
            </p:nvSpPr>
            <p:spPr bwMode="auto">
              <a:xfrm>
                <a:off x="3312" y="2449"/>
                <a:ext cx="1294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" name="Line 149"/>
              <p:cNvSpPr>
                <a:spLocks noChangeShapeType="1"/>
              </p:cNvSpPr>
              <p:nvPr/>
            </p:nvSpPr>
            <p:spPr bwMode="auto">
              <a:xfrm>
                <a:off x="3312" y="2305"/>
                <a:ext cx="1294" cy="0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8" name="Line 150"/>
              <p:cNvSpPr>
                <a:spLocks noChangeShapeType="1"/>
              </p:cNvSpPr>
              <p:nvPr/>
            </p:nvSpPr>
            <p:spPr bwMode="auto">
              <a:xfrm>
                <a:off x="4609" y="1297"/>
                <a:ext cx="0" cy="1151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9" name="Line 151"/>
              <p:cNvSpPr>
                <a:spLocks noChangeShapeType="1"/>
              </p:cNvSpPr>
              <p:nvPr/>
            </p:nvSpPr>
            <p:spPr bwMode="auto">
              <a:xfrm>
                <a:off x="4463" y="1297"/>
                <a:ext cx="0" cy="1152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" name="Line 152"/>
              <p:cNvSpPr>
                <a:spLocks noChangeShapeType="1"/>
              </p:cNvSpPr>
              <p:nvPr/>
            </p:nvSpPr>
            <p:spPr bwMode="auto">
              <a:xfrm>
                <a:off x="4320" y="1297"/>
                <a:ext cx="0" cy="1151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" name="Line 153"/>
              <p:cNvSpPr>
                <a:spLocks noChangeShapeType="1"/>
              </p:cNvSpPr>
              <p:nvPr/>
            </p:nvSpPr>
            <p:spPr bwMode="auto">
              <a:xfrm>
                <a:off x="4176" y="1297"/>
                <a:ext cx="0" cy="1151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" name="Line 154"/>
              <p:cNvSpPr>
                <a:spLocks noChangeShapeType="1"/>
              </p:cNvSpPr>
              <p:nvPr/>
            </p:nvSpPr>
            <p:spPr bwMode="auto">
              <a:xfrm>
                <a:off x="4032" y="1297"/>
                <a:ext cx="0" cy="1151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" name="Line 155"/>
              <p:cNvSpPr>
                <a:spLocks noChangeShapeType="1"/>
              </p:cNvSpPr>
              <p:nvPr/>
            </p:nvSpPr>
            <p:spPr bwMode="auto">
              <a:xfrm>
                <a:off x="3887" y="1297"/>
                <a:ext cx="0" cy="1152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" name="Line 156"/>
              <p:cNvSpPr>
                <a:spLocks noChangeShapeType="1"/>
              </p:cNvSpPr>
              <p:nvPr/>
            </p:nvSpPr>
            <p:spPr bwMode="auto">
              <a:xfrm>
                <a:off x="3744" y="1297"/>
                <a:ext cx="0" cy="1151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" name="Line 157"/>
              <p:cNvSpPr>
                <a:spLocks noChangeShapeType="1"/>
              </p:cNvSpPr>
              <p:nvPr/>
            </p:nvSpPr>
            <p:spPr bwMode="auto">
              <a:xfrm>
                <a:off x="3600" y="1297"/>
                <a:ext cx="0" cy="1151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" name="Line 158"/>
              <p:cNvSpPr>
                <a:spLocks noChangeShapeType="1"/>
              </p:cNvSpPr>
              <p:nvPr/>
            </p:nvSpPr>
            <p:spPr bwMode="auto">
              <a:xfrm>
                <a:off x="3456" y="1297"/>
                <a:ext cx="0" cy="1151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" name="Line 159"/>
              <p:cNvSpPr>
                <a:spLocks noChangeShapeType="1"/>
              </p:cNvSpPr>
              <p:nvPr/>
            </p:nvSpPr>
            <p:spPr bwMode="auto">
              <a:xfrm>
                <a:off x="3311" y="1297"/>
                <a:ext cx="0" cy="1151"/>
              </a:xfrm>
              <a:prstGeom prst="line">
                <a:avLst/>
              </a:prstGeom>
              <a:noFill/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" name="Freeform 160"/>
              <p:cNvSpPr>
                <a:spLocks noChangeArrowheads="1"/>
              </p:cNvSpPr>
              <p:nvPr/>
            </p:nvSpPr>
            <p:spPr bwMode="auto">
              <a:xfrm>
                <a:off x="3312" y="2161"/>
                <a:ext cx="1" cy="0"/>
              </a:xfrm>
              <a:custGeom>
                <a:avLst/>
                <a:gdLst>
                  <a:gd name="T0" fmla="*/ 0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accent1"/>
              </a:solidFill>
              <a:ln w="1">
                <a:solidFill>
                  <a:srgbClr val="00007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</p:grpSp>
      </p:grp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1525588" y="1566862"/>
            <a:ext cx="2286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14300" tIns="56692" rIns="114300" bIns="228600"/>
          <a:lstStyle/>
          <a:p>
            <a:pPr algn="ctr" eaLnBrk="0" hangingPunct="0">
              <a:lnSpc>
                <a:spcPts val="1800"/>
              </a:lnSpc>
            </a:pPr>
            <a:r>
              <a:rPr lang="en-US" sz="2000" dirty="0">
                <a:solidFill>
                  <a:srgbClr val="CCFFCC"/>
                </a:solidFill>
                <a:latin typeface="+mn-lt"/>
              </a:rPr>
              <a:t>Physical space</a:t>
            </a:r>
          </a:p>
        </p:txBody>
      </p:sp>
      <p:sp>
        <p:nvSpPr>
          <p:cNvPr id="2210" name="Text Box 162"/>
          <p:cNvSpPr txBox="1">
            <a:spLocks noChangeArrowheads="1"/>
          </p:cNvSpPr>
          <p:nvPr/>
        </p:nvSpPr>
        <p:spPr bwMode="auto">
          <a:xfrm>
            <a:off x="5060950" y="1185862"/>
            <a:ext cx="2286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14300" tIns="56692" rIns="114300" bIns="228600"/>
          <a:lstStyle/>
          <a:p>
            <a:pPr algn="ctr" eaLnBrk="0" hangingPunct="0">
              <a:lnSpc>
                <a:spcPts val="1800"/>
              </a:lnSpc>
            </a:pPr>
            <a:r>
              <a:rPr lang="en-US" sz="2000" dirty="0">
                <a:solidFill>
                  <a:srgbClr val="CCFFCC"/>
                </a:solidFill>
                <a:latin typeface="+mn-lt"/>
              </a:rPr>
              <a:t>Spectral space</a:t>
            </a:r>
          </a:p>
        </p:txBody>
      </p:sp>
      <p:sp>
        <p:nvSpPr>
          <p:cNvPr id="2211" name="Rectangle 163"/>
          <p:cNvSpPr>
            <a:spLocks noChangeArrowheads="1"/>
          </p:cNvSpPr>
          <p:nvPr/>
        </p:nvSpPr>
        <p:spPr bwMode="auto">
          <a:xfrm rot="10800000">
            <a:off x="5253038" y="1816100"/>
            <a:ext cx="28575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12" name="Text Box 164"/>
          <p:cNvSpPr txBox="1">
            <a:spLocks noChangeArrowheads="1"/>
          </p:cNvSpPr>
          <p:nvPr/>
        </p:nvSpPr>
        <p:spPr bwMode="auto">
          <a:xfrm rot="-5400000">
            <a:off x="4940301" y="2297112"/>
            <a:ext cx="887412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ts val="1800"/>
              </a:lnSpc>
            </a:pPr>
            <a:r>
              <a:rPr lang="en-US" sz="1800" dirty="0">
                <a:latin typeface="Swiss" charset="0"/>
              </a:rPr>
              <a:t>directions</a:t>
            </a: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 rot="10800000">
            <a:off x="5551488" y="2973387"/>
            <a:ext cx="1317625" cy="285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14" name="Text Box 166"/>
          <p:cNvSpPr txBox="1">
            <a:spLocks noChangeArrowheads="1"/>
          </p:cNvSpPr>
          <p:nvPr/>
        </p:nvSpPr>
        <p:spPr bwMode="auto">
          <a:xfrm>
            <a:off x="5622925" y="2997200"/>
            <a:ext cx="1041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lnSpc>
                <a:spcPts val="1800"/>
              </a:lnSpc>
            </a:pPr>
            <a:r>
              <a:rPr lang="en-US" sz="1800" dirty="0">
                <a:latin typeface="Swiss" charset="0"/>
              </a:rPr>
              <a:t>frequencies</a:t>
            </a:r>
          </a:p>
        </p:txBody>
      </p:sp>
      <p:sp>
        <p:nvSpPr>
          <p:cNvPr id="2215" name="Text Box 167"/>
          <p:cNvSpPr txBox="1">
            <a:spLocks noChangeArrowheads="1"/>
          </p:cNvSpPr>
          <p:nvPr/>
        </p:nvSpPr>
        <p:spPr bwMode="auto">
          <a:xfrm>
            <a:off x="4505325" y="3935412"/>
            <a:ext cx="39052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51790" tIns="75895" rIns="151790" bIns="304495"/>
          <a:lstStyle/>
          <a:p>
            <a:pPr algn="ctr" eaLnBrk="0" hangingPunct="0">
              <a:lnSpc>
                <a:spcPts val="2400"/>
              </a:lnSpc>
            </a:pPr>
            <a:r>
              <a:rPr lang="en-US" sz="2000" dirty="0">
                <a:solidFill>
                  <a:srgbClr val="CCFFCC"/>
                </a:solidFill>
                <a:latin typeface="+mn-lt"/>
              </a:rPr>
              <a:t>The prognostic variable is the spectral wave energy density as a function of spatial and spectral </a:t>
            </a:r>
            <a:r>
              <a:rPr lang="en-US" sz="2000" dirty="0" smtClean="0">
                <a:solidFill>
                  <a:srgbClr val="CCFFCC"/>
                </a:solidFill>
                <a:latin typeface="+mn-lt"/>
              </a:rPr>
              <a:t>coordinates </a:t>
            </a:r>
            <a:r>
              <a:rPr lang="en-US" sz="2000" dirty="0">
                <a:solidFill>
                  <a:srgbClr val="CCFFCC"/>
                </a:solidFill>
                <a:latin typeface="+mn-lt"/>
              </a:rPr>
              <a:t>and of time.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ww3_shel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Propagation 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By definition linear, nonlinear corrections possible.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Covers all dimensions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Physics 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Wave growth and decay due to external factors 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wind-wave interactions,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wave-wave interactions,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</a:t>
            </a:r>
            <a:r>
              <a:rPr lang="en-US" dirty="0" smtClean="0"/>
              <a:t>ssipation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Local in physical space.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FFFFFF"/>
      </a:lt1>
      <a:dk2>
        <a:srgbClr val="000000"/>
      </a:dk2>
      <a:lt2>
        <a:srgbClr val="808080"/>
      </a:lt2>
      <a:accent1>
        <a:srgbClr val="00CC00"/>
      </a:accent1>
      <a:accent2>
        <a:srgbClr val="FF33CC"/>
      </a:accent2>
      <a:accent3>
        <a:srgbClr val="FFFFFF"/>
      </a:accent3>
      <a:accent4>
        <a:srgbClr val="002A56"/>
      </a:accent4>
      <a:accent5>
        <a:srgbClr val="AAE2AA"/>
      </a:accent5>
      <a:accent6>
        <a:srgbClr val="E72DB9"/>
      </a:accent6>
      <a:hlink>
        <a:srgbClr val="FF0000"/>
      </a:hlink>
      <a:folHlink>
        <a:srgbClr val="3333CC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2802</Words>
  <Application>Microsoft Macintosh PowerPoint</Application>
  <PresentationFormat>On-screen Show (4:3)</PresentationFormat>
  <Paragraphs>349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Parallel implementation</vt:lpstr>
      <vt:lpstr>Outline</vt:lpstr>
      <vt:lpstr>compiling</vt:lpstr>
      <vt:lpstr>compiling</vt:lpstr>
      <vt:lpstr>compiling</vt:lpstr>
      <vt:lpstr>Running parallel</vt:lpstr>
      <vt:lpstr>Optimization </vt:lpstr>
      <vt:lpstr>ww3_shel</vt:lpstr>
      <vt:lpstr>ww3_shel</vt:lpstr>
      <vt:lpstr>ww3_shel</vt:lpstr>
      <vt:lpstr>ww3_shel</vt:lpstr>
      <vt:lpstr>ww3_shel</vt:lpstr>
      <vt:lpstr>ww3_shel</vt:lpstr>
      <vt:lpstr>ww3_shel</vt:lpstr>
      <vt:lpstr>ww3_shel</vt:lpstr>
      <vt:lpstr>PowerPoint Presentation</vt:lpstr>
      <vt:lpstr>PowerPoint Presentation</vt:lpstr>
      <vt:lpstr>ww3_multi</vt:lpstr>
      <vt:lpstr>ww3_multi</vt:lpstr>
      <vt:lpstr>ww3_multi</vt:lpstr>
      <vt:lpstr>ww3_multi</vt:lpstr>
      <vt:lpstr>ww3_multi</vt:lpstr>
      <vt:lpstr>Memory use + IO</vt:lpstr>
      <vt:lpstr>Memory use + IO</vt:lpstr>
      <vt:lpstr>Memory use + IO</vt:lpstr>
      <vt:lpstr>ww3_multi</vt:lpstr>
      <vt:lpstr>Optimization future</vt:lpstr>
      <vt:lpstr>The end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HTOLMAN</dc:creator>
  <cp:lastModifiedBy>Hendrik Tolman</cp:lastModifiedBy>
  <cp:revision>83</cp:revision>
  <dcterms:created xsi:type="dcterms:W3CDTF">2003-11-12T20:24:23Z</dcterms:created>
  <dcterms:modified xsi:type="dcterms:W3CDTF">2013-02-11T22:06:14Z</dcterms:modified>
</cp:coreProperties>
</file>