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58" r:id="rId2"/>
    <p:sldId id="256" r:id="rId3"/>
    <p:sldId id="266" r:id="rId4"/>
    <p:sldId id="267" r:id="rId5"/>
    <p:sldId id="268" r:id="rId6"/>
    <p:sldId id="356" r:id="rId7"/>
    <p:sldId id="270" r:id="rId8"/>
    <p:sldId id="359" r:id="rId9"/>
    <p:sldId id="360" r:id="rId10"/>
    <p:sldId id="272" r:id="rId11"/>
    <p:sldId id="273" r:id="rId12"/>
    <p:sldId id="274" r:id="rId13"/>
    <p:sldId id="275" r:id="rId14"/>
    <p:sldId id="276" r:id="rId15"/>
    <p:sldId id="277" r:id="rId16"/>
    <p:sldId id="355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57" r:id="rId27"/>
    <p:sldId id="258" r:id="rId28"/>
  </p:sldIdLst>
  <p:sldSz cx="9144000" cy="6858000" type="screen4x3"/>
  <p:notesSz cx="70104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66FF33"/>
    <a:srgbClr val="FF9933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239" autoAdjust="0"/>
    <p:restoredTop sz="94660" autoAdjust="0"/>
  </p:normalViewPr>
  <p:slideViewPr>
    <p:cSldViewPr>
      <p:cViewPr>
        <p:scale>
          <a:sx n="90" d="100"/>
          <a:sy n="90" d="100"/>
        </p:scale>
        <p:origin x="-1568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786" y="-78"/>
      </p:cViewPr>
      <p:guideLst>
        <p:guide orient="horz" pos="2952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9" Type="http://schemas.openxmlformats.org/officeDocument/2006/relationships/slide" Target="slides/slide10.xml"/><Relationship Id="rId20" Type="http://schemas.openxmlformats.org/officeDocument/2006/relationships/slide" Target="slides/slide21.xml"/><Relationship Id="rId21" Type="http://schemas.openxmlformats.org/officeDocument/2006/relationships/slide" Target="slides/slide22.xml"/><Relationship Id="rId22" Type="http://schemas.openxmlformats.org/officeDocument/2006/relationships/slide" Target="slides/slide23.xml"/><Relationship Id="rId23" Type="http://schemas.openxmlformats.org/officeDocument/2006/relationships/slide" Target="slides/slide24.xml"/><Relationship Id="rId24" Type="http://schemas.openxmlformats.org/officeDocument/2006/relationships/slide" Target="slides/slide25.xml"/><Relationship Id="rId25" Type="http://schemas.openxmlformats.org/officeDocument/2006/relationships/slide" Target="slides/slide26.xml"/><Relationship Id="rId10" Type="http://schemas.openxmlformats.org/officeDocument/2006/relationships/slide" Target="slides/slide11.xml"/><Relationship Id="rId11" Type="http://schemas.openxmlformats.org/officeDocument/2006/relationships/slide" Target="slides/slide12.xml"/><Relationship Id="rId12" Type="http://schemas.openxmlformats.org/officeDocument/2006/relationships/slide" Target="slides/slide13.xml"/><Relationship Id="rId13" Type="http://schemas.openxmlformats.org/officeDocument/2006/relationships/slide" Target="slides/slide14.xml"/><Relationship Id="rId14" Type="http://schemas.openxmlformats.org/officeDocument/2006/relationships/slide" Target="slides/slide15.xml"/><Relationship Id="rId15" Type="http://schemas.openxmlformats.org/officeDocument/2006/relationships/slide" Target="slides/slide16.xml"/><Relationship Id="rId16" Type="http://schemas.openxmlformats.org/officeDocument/2006/relationships/slide" Target="slides/slide17.xml"/><Relationship Id="rId17" Type="http://schemas.openxmlformats.org/officeDocument/2006/relationships/slide" Target="slides/slide18.xml"/><Relationship Id="rId18" Type="http://schemas.openxmlformats.org/officeDocument/2006/relationships/slide" Target="slides/slide19.xml"/><Relationship Id="rId19" Type="http://schemas.openxmlformats.org/officeDocument/2006/relationships/slide" Target="slides/slide20.xml"/><Relationship Id="rId1" Type="http://schemas.openxmlformats.org/officeDocument/2006/relationships/slide" Target="slides/slide2.xml"/><Relationship Id="rId2" Type="http://schemas.openxmlformats.org/officeDocument/2006/relationships/slide" Target="slides/slide3.xml"/><Relationship Id="rId3" Type="http://schemas.openxmlformats.org/officeDocument/2006/relationships/slide" Target="slides/slide4.xml"/><Relationship Id="rId4" Type="http://schemas.openxmlformats.org/officeDocument/2006/relationships/slide" Target="slides/slide5.xml"/><Relationship Id="rId5" Type="http://schemas.openxmlformats.org/officeDocument/2006/relationships/slide" Target="slides/slide6.xml"/><Relationship Id="rId6" Type="http://schemas.openxmlformats.org/officeDocument/2006/relationships/slide" Target="slides/slide7.xml"/><Relationship Id="rId7" Type="http://schemas.openxmlformats.org/officeDocument/2006/relationships/slide" Target="slides/slide8.xml"/><Relationship Id="rId8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3970"/>
            <a:ext cx="3037840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16" tIns="46808" rIns="93616" bIns="46808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903970"/>
            <a:ext cx="3037840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16" tIns="46808" rIns="93616" bIns="4680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E621E1-9FC8-DE45-B585-ED07CFD5B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99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703263"/>
            <a:ext cx="4686300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51985"/>
            <a:ext cx="5140960" cy="4217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3970"/>
            <a:ext cx="3037840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16" tIns="46808" rIns="93616" bIns="46808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903970"/>
            <a:ext cx="3037840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16" tIns="46808" rIns="93616" bIns="4680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6FF1E1-5059-D742-B9B6-22AA75CDFD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20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7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2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76200"/>
            <a:ext cx="19240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"/>
            <a:ext cx="56197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7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0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560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7719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37719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6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7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5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6188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06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830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0" descr="Picture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762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6962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5" name="Text Box 21"/>
          <p:cNvSpPr txBox="1">
            <a:spLocks noChangeArrowheads="1"/>
          </p:cNvSpPr>
          <p:nvPr userDrawn="1"/>
        </p:nvSpPr>
        <p:spPr bwMode="auto">
          <a:xfrm>
            <a:off x="0" y="6583363"/>
            <a:ext cx="2743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latin typeface="Helvetica" pitchFamily="34" charset="0"/>
                <a:ea typeface="+mn-ea"/>
              </a:rPr>
              <a:t>Version </a:t>
            </a:r>
            <a:r>
              <a:rPr lang="en-US" sz="1200" dirty="0" smtClean="0">
                <a:latin typeface="Helvetica" pitchFamily="34" charset="0"/>
                <a:ea typeface="+mn-ea"/>
              </a:rPr>
              <a:t>1.5, Feb.</a:t>
            </a:r>
            <a:r>
              <a:rPr lang="en-US" sz="1200" baseline="0" dirty="0" smtClean="0">
                <a:latin typeface="Helvetica" pitchFamily="34" charset="0"/>
                <a:ea typeface="+mn-ea"/>
              </a:rPr>
              <a:t> </a:t>
            </a:r>
            <a:r>
              <a:rPr lang="en-US" sz="1200" baseline="0" dirty="0" smtClean="0">
                <a:latin typeface="Helvetica" pitchFamily="34" charset="0"/>
                <a:ea typeface="+mn-ea"/>
              </a:rPr>
              <a:t>2013</a:t>
            </a:r>
            <a:endParaRPr lang="en-US" sz="1200" dirty="0">
              <a:latin typeface="Helvetica" pitchFamily="34" charset="0"/>
              <a:ea typeface="+mn-ea"/>
            </a:endParaRPr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6096000" y="6583363"/>
            <a:ext cx="3048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200" dirty="0" smtClean="0">
                <a:latin typeface="Helvetica" charset="0"/>
              </a:rPr>
              <a:t>Compile</a:t>
            </a:r>
            <a:r>
              <a:rPr lang="en-US" sz="1200" baseline="0" dirty="0" smtClean="0">
                <a:latin typeface="Helvetica" charset="0"/>
              </a:rPr>
              <a:t> </a:t>
            </a:r>
            <a:fld id="{AC766E71-78FB-4741-A916-ED8EDC38234B}" type="slidenum">
              <a:rPr lang="en-US" sz="1200" smtClean="0">
                <a:latin typeface="Helvetica" charset="0"/>
              </a:rPr>
              <a:pPr algn="r" eaLnBrk="1" hangingPunct="1">
                <a:spcBef>
                  <a:spcPct val="50000"/>
                </a:spcBef>
              </a:pPr>
              <a:t>‹#›</a:t>
            </a:fld>
            <a:r>
              <a:rPr lang="en-US" sz="1200" dirty="0" smtClean="0">
                <a:latin typeface="Helvetica" charset="0"/>
              </a:rPr>
              <a:t>/27</a:t>
            </a:r>
            <a:endParaRPr lang="en-US" sz="1200" dirty="0">
              <a:latin typeface="Helvetica" charset="0"/>
            </a:endParaRPr>
          </a:p>
        </p:txBody>
      </p:sp>
      <p:grpSp>
        <p:nvGrpSpPr>
          <p:cNvPr id="1031" name="Group 35"/>
          <p:cNvGrpSpPr>
            <a:grpSpLocks/>
          </p:cNvGrpSpPr>
          <p:nvPr userDrawn="1"/>
        </p:nvGrpSpPr>
        <p:grpSpPr bwMode="auto">
          <a:xfrm>
            <a:off x="8229600" y="76200"/>
            <a:ext cx="838200" cy="838200"/>
            <a:chOff x="5064" y="984"/>
            <a:chExt cx="528" cy="528"/>
          </a:xfrm>
        </p:grpSpPr>
        <p:sp>
          <p:nvSpPr>
            <p:cNvPr id="1058" name="Oval 34"/>
            <p:cNvSpPr>
              <a:spLocks noChangeArrowheads="1"/>
            </p:cNvSpPr>
            <p:nvPr userDrawn="1"/>
          </p:nvSpPr>
          <p:spPr bwMode="auto">
            <a:xfrm>
              <a:off x="5064" y="984"/>
              <a:ext cx="528" cy="528"/>
            </a:xfrm>
            <a:prstGeom prst="ellipse">
              <a:avLst/>
            </a:pr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</a:endParaRPr>
            </a:p>
          </p:txBody>
        </p:sp>
        <p:pic>
          <p:nvPicPr>
            <p:cNvPr id="1033" name="Picture 33" descr="nws_logo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8" y="1008"/>
              <a:ext cx="48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21"/>
          <p:cNvSpPr txBox="1">
            <a:spLocks noChangeArrowheads="1"/>
          </p:cNvSpPr>
          <p:nvPr userDrawn="1"/>
        </p:nvSpPr>
        <p:spPr bwMode="auto">
          <a:xfrm>
            <a:off x="3124200" y="6583363"/>
            <a:ext cx="2743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 smtClean="0">
                <a:latin typeface="Helvetica" pitchFamily="34" charset="0"/>
                <a:ea typeface="+mn-ea"/>
              </a:rPr>
              <a:t>WW Winter School 2013</a:t>
            </a:r>
            <a:endParaRPr lang="en-US" sz="1200" dirty="0">
              <a:latin typeface="Helvetica" pitchFamily="34" charset="0"/>
              <a:ea typeface="+mn-ea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58838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+mj-lt"/>
          <a:ea typeface="ＭＳ Ｐゴシック" charset="0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pitchFamily="34" charset="0"/>
          <a:ea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pitchFamily="34" charset="0"/>
          <a:ea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pitchFamily="34" charset="0"/>
          <a:ea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pitchFamily="34" charset="0"/>
          <a:ea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rgbClr val="FFFF00"/>
          </a:solidFill>
          <a:latin typeface="Helvetica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 "/>
        <a:defRPr sz="2400">
          <a:solidFill>
            <a:srgbClr val="FFFF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80000"/>
        <a:buFont typeface="Wingdings" charset="0"/>
        <a:buChar char="l"/>
        <a:defRPr sz="2000">
          <a:solidFill>
            <a:srgbClr val="FFFFCC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FF33"/>
        </a:buClr>
        <a:buSzPct val="80000"/>
        <a:buFont typeface="Wingdings 3" charset="0"/>
        <a:buChar char=""/>
        <a:defRPr sz="2000">
          <a:solidFill>
            <a:srgbClr val="FFFFCC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Font typeface="Wingdings 3" charset="0"/>
        <a:buChar char=""/>
        <a:defRPr sz="2000">
          <a:solidFill>
            <a:srgbClr val="FFFFCC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charset="0"/>
        <a:buBlip>
          <a:blip r:embed="rId16"/>
        </a:buBlip>
        <a:defRPr sz="2000">
          <a:solidFill>
            <a:srgbClr val="FFFFCC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Blip>
          <a:blip r:embed="rId16"/>
        </a:buBlip>
        <a:defRPr sz="2000">
          <a:solidFill>
            <a:srgbClr val="FFFF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Blip>
          <a:blip r:embed="rId16"/>
        </a:buBlip>
        <a:defRPr sz="2000">
          <a:solidFill>
            <a:srgbClr val="FFFF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Blip>
          <a:blip r:embed="rId16"/>
        </a:buBlip>
        <a:defRPr sz="2000">
          <a:solidFill>
            <a:srgbClr val="FFFF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Blip>
          <a:blip r:embed="rId16"/>
        </a:buBlip>
        <a:defRPr sz="2000">
          <a:solidFill>
            <a:srgbClr val="FFFF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600200"/>
          </a:xfrm>
        </p:spPr>
        <p:txBody>
          <a:bodyPr anchor="b" anchorCtr="1"/>
          <a:lstStyle/>
          <a:p>
            <a:pPr algn="ctr" eaLnBrk="1" hangingPunct="1"/>
            <a:r>
              <a:rPr lang="en-US" sz="3200" dirty="0">
                <a:latin typeface="Helvetica" charset="0"/>
              </a:rPr>
              <a:t>C</a:t>
            </a:r>
            <a:r>
              <a:rPr lang="en-US" sz="3200" dirty="0" smtClean="0">
                <a:latin typeface="Helvetica" charset="0"/>
              </a:rPr>
              <a:t>ompilation of WAVEWATCH III code</a:t>
            </a:r>
            <a:endParaRPr lang="en-US" sz="3200" dirty="0">
              <a:latin typeface="Helvetica" charset="0"/>
            </a:endParaRPr>
          </a:p>
        </p:txBody>
      </p:sp>
      <p:sp>
        <p:nvSpPr>
          <p:cNvPr id="2052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6764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Helvetica" charset="0"/>
              </a:rPr>
              <a:t>André van der Westhuysen</a:t>
            </a:r>
            <a:endParaRPr lang="en-US" sz="2000" dirty="0">
              <a:latin typeface="Helvetica" charset="0"/>
            </a:endParaRPr>
          </a:p>
        </p:txBody>
      </p:sp>
      <p:sp>
        <p:nvSpPr>
          <p:cNvPr id="2053" name="Rectangle 12"/>
          <p:cNvSpPr>
            <a:spLocks noChangeArrowheads="1"/>
          </p:cNvSpPr>
          <p:nvPr/>
        </p:nvSpPr>
        <p:spPr bwMode="auto">
          <a:xfrm>
            <a:off x="1143000" y="2590800"/>
            <a:ext cx="6858000" cy="76200"/>
          </a:xfrm>
          <a:prstGeom prst="rect">
            <a:avLst/>
          </a:prstGeom>
          <a:solidFill>
            <a:srgbClr val="00FFFF"/>
          </a:soli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17"/>
          <p:cNvSpPr txBox="1">
            <a:spLocks noChangeArrowheads="1"/>
          </p:cNvSpPr>
          <p:nvPr/>
        </p:nvSpPr>
        <p:spPr bwMode="auto">
          <a:xfrm>
            <a:off x="76200" y="4876562"/>
            <a:ext cx="39624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 sz="1400" i="1" dirty="0">
              <a:solidFill>
                <a:srgbClr val="FFFFCC"/>
              </a:solidFill>
              <a:latin typeface="Helvetica" charset="0"/>
            </a:endParaRPr>
          </a:p>
          <a:p>
            <a:pPr eaLnBrk="1" hangingPunct="1"/>
            <a:r>
              <a:rPr lang="en-US" sz="1400" i="1" dirty="0" smtClean="0">
                <a:solidFill>
                  <a:srgbClr val="FFFFCC"/>
                </a:solidFill>
                <a:latin typeface="Helvetica" charset="0"/>
              </a:rPr>
              <a:t>The WAVEWATCH III Team + friends</a:t>
            </a:r>
            <a:endParaRPr lang="en-US" sz="1400" i="1" dirty="0">
              <a:solidFill>
                <a:srgbClr val="FFFFCC"/>
              </a:solidFill>
              <a:latin typeface="Helvetica" charset="0"/>
            </a:endParaRPr>
          </a:p>
          <a:p>
            <a:pPr eaLnBrk="1" hangingPunct="1"/>
            <a:r>
              <a:rPr lang="en-US" sz="1400" i="1" dirty="0" smtClean="0">
                <a:solidFill>
                  <a:srgbClr val="FFFFCC"/>
                </a:solidFill>
                <a:latin typeface="Helvetica" charset="0"/>
              </a:rPr>
              <a:t>Marine </a:t>
            </a:r>
            <a:r>
              <a:rPr lang="en-US" sz="1400" i="1" dirty="0">
                <a:solidFill>
                  <a:srgbClr val="FFFFCC"/>
                </a:solidFill>
                <a:latin typeface="Helvetica" charset="0"/>
              </a:rPr>
              <a:t>Modeling and Analysis Branch</a:t>
            </a:r>
          </a:p>
          <a:p>
            <a:pPr eaLnBrk="1" hangingPunct="1"/>
            <a:r>
              <a:rPr lang="en-US" sz="1400" i="1" dirty="0">
                <a:solidFill>
                  <a:srgbClr val="FFFFCC"/>
                </a:solidFill>
                <a:latin typeface="Helvetica" charset="0"/>
              </a:rPr>
              <a:t>NOAA / NWS / NCEP / EMC</a:t>
            </a:r>
          </a:p>
          <a:p>
            <a:pPr eaLnBrk="1" hangingPunct="1"/>
            <a:endParaRPr lang="en-US" sz="1400" i="1" dirty="0">
              <a:solidFill>
                <a:srgbClr val="FFFFCC"/>
              </a:solidFill>
              <a:latin typeface="Helvetica" charset="0"/>
            </a:endParaRPr>
          </a:p>
          <a:p>
            <a:pPr eaLnBrk="1" hangingPunct="1"/>
            <a:r>
              <a:rPr lang="en-US" sz="1400" i="1" dirty="0" smtClean="0">
                <a:solidFill>
                  <a:srgbClr val="FFFFCC"/>
                </a:solidFill>
                <a:latin typeface="Helvetica" charset="0"/>
              </a:rPr>
              <a:t>NCEP.list.WAVEWATCH@NOAA.gov</a:t>
            </a:r>
          </a:p>
          <a:p>
            <a:pPr eaLnBrk="1" hangingPunct="1"/>
            <a:r>
              <a:rPr lang="en-US" sz="1400" i="1" dirty="0" err="1" smtClean="0">
                <a:solidFill>
                  <a:srgbClr val="FFFFCC"/>
                </a:solidFill>
                <a:latin typeface="Helvetica" charset="0"/>
              </a:rPr>
              <a:t>NCEP.list.waves@NOAA.gov</a:t>
            </a:r>
            <a:endParaRPr lang="en-US" dirty="0">
              <a:solidFill>
                <a:srgbClr val="FFFFCC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248400" y="4114800"/>
            <a:ext cx="2743200" cy="2337296"/>
            <a:chOff x="6248400" y="4114800"/>
            <a:chExt cx="2743200" cy="2337296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6477000" y="4114800"/>
              <a:ext cx="2362200" cy="1501775"/>
              <a:chOff x="4118" y="3074"/>
              <a:chExt cx="1488" cy="946"/>
            </a:xfrm>
          </p:grpSpPr>
          <p:sp>
            <p:nvSpPr>
              <p:cNvPr id="10" name="Oval 18"/>
              <p:cNvSpPr>
                <a:spLocks noChangeArrowheads="1"/>
              </p:cNvSpPr>
              <p:nvPr/>
            </p:nvSpPr>
            <p:spPr bwMode="auto">
              <a:xfrm>
                <a:off x="4118" y="3074"/>
                <a:ext cx="1488" cy="946"/>
              </a:xfrm>
              <a:prstGeom prst="ellipse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1" name="Picture 14" descr="ncep_logo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63" y="3131"/>
                <a:ext cx="1405" cy="8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Picture 1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7047" y="5994896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400" y="5715000"/>
              <a:ext cx="2743200" cy="674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5081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Installing the code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696200" cy="5410200"/>
          </a:xfrm>
        </p:spPr>
        <p:txBody>
          <a:bodyPr/>
          <a:lstStyle/>
          <a:p>
            <a:r>
              <a:rPr lang="en-US" dirty="0"/>
              <a:t>Installation </a:t>
            </a:r>
            <a:r>
              <a:rPr lang="en-US" dirty="0" smtClean="0"/>
              <a:t>procedure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Copy five files to WAVEWATCH III designated directory, for instance </a:t>
            </a:r>
            <a:r>
              <a:rPr lang="en-US" b="1" dirty="0"/>
              <a:t>~/wwatch3</a:t>
            </a:r>
          </a:p>
          <a:p>
            <a:pPr lvl="1"/>
            <a:r>
              <a:rPr lang="en-US" dirty="0" smtClean="0"/>
              <a:t>Ensure </a:t>
            </a:r>
            <a:r>
              <a:rPr lang="en-US" dirty="0"/>
              <a:t>that </a:t>
            </a:r>
            <a:r>
              <a:rPr lang="en-US" b="1" dirty="0"/>
              <a:t>install_wwatch3</a:t>
            </a:r>
            <a:r>
              <a:rPr lang="en-US" dirty="0"/>
              <a:t> has execute permission.</a:t>
            </a:r>
          </a:p>
          <a:p>
            <a:pPr lvl="1"/>
            <a:r>
              <a:rPr lang="en-US" dirty="0"/>
              <a:t>Execute the install script and answer all questions.</a:t>
            </a:r>
          </a:p>
          <a:p>
            <a:pPr lvl="2"/>
            <a:r>
              <a:rPr lang="en-US" dirty="0"/>
              <a:t>Will practice this in afternoon session.</a:t>
            </a:r>
          </a:p>
          <a:p>
            <a:pPr lvl="2"/>
            <a:r>
              <a:rPr lang="en-US" dirty="0"/>
              <a:t>Will require a basic FORTRAN 77 compiler to be assessable, typically </a:t>
            </a:r>
            <a:r>
              <a:rPr lang="en-US" dirty="0" err="1" smtClean="0"/>
              <a:t>gfortran</a:t>
            </a:r>
            <a:r>
              <a:rPr lang="en-US" dirty="0" smtClean="0"/>
              <a:t> (</a:t>
            </a:r>
            <a:r>
              <a:rPr lang="en-US" dirty="0"/>
              <a:t>gnu) will do. This compiler will be used for aux programs only, not for actual WAVEWATCH III code.</a:t>
            </a:r>
          </a:p>
          <a:p>
            <a:pPr lvl="1"/>
            <a:r>
              <a:rPr lang="en-US" dirty="0"/>
              <a:t>Add directories to search path in shell </a:t>
            </a:r>
            <a:r>
              <a:rPr lang="en-US" dirty="0" smtClean="0"/>
              <a:t>profile (e.g. </a:t>
            </a:r>
            <a:r>
              <a:rPr lang="en-US" b="1" dirty="0" smtClean="0"/>
              <a:t>.</a:t>
            </a:r>
            <a:r>
              <a:rPr lang="en-US" b="1" dirty="0" err="1" smtClean="0"/>
              <a:t>cshrc</a:t>
            </a:r>
            <a:r>
              <a:rPr lang="en-US" dirty="0" smtClean="0"/>
              <a:t>, </a:t>
            </a:r>
            <a:r>
              <a:rPr lang="en-US" b="1" dirty="0" smtClean="0"/>
              <a:t>.</a:t>
            </a:r>
            <a:r>
              <a:rPr lang="en-US" b="1" dirty="0" err="1" smtClean="0"/>
              <a:t>bashrc</a:t>
            </a:r>
            <a:r>
              <a:rPr lang="en-US" dirty="0" smtClean="0"/>
              <a:t>) as </a:t>
            </a:r>
            <a:r>
              <a:rPr lang="en-US" dirty="0"/>
              <a:t>directed by script</a:t>
            </a:r>
            <a:r>
              <a:rPr lang="en-US" dirty="0" smtClean="0"/>
              <a:t>. In particular at paths </a:t>
            </a:r>
            <a:r>
              <a:rPr lang="en-US" dirty="0" smtClean="0"/>
              <a:t>for </a:t>
            </a:r>
            <a:r>
              <a:rPr lang="en-US" b="1" dirty="0" smtClean="0"/>
              <a:t>wwatch3</a:t>
            </a:r>
            <a:r>
              <a:rPr lang="en-US" b="1" dirty="0" smtClean="0"/>
              <a:t>/bin/</a:t>
            </a:r>
            <a:r>
              <a:rPr lang="en-US" dirty="0" smtClean="0"/>
              <a:t> and </a:t>
            </a:r>
            <a:r>
              <a:rPr lang="en-US" b="1" dirty="0" smtClean="0"/>
              <a:t>wwatch3/exe/</a:t>
            </a:r>
            <a:r>
              <a:rPr lang="en-US" dirty="0" smtClean="0"/>
              <a:t>.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1143000" y="3352800"/>
            <a:ext cx="73914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1143000" y="3352800"/>
            <a:ext cx="7391400" cy="25146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the code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Installation </a:t>
            </a:r>
            <a:r>
              <a:rPr lang="en-US" dirty="0" smtClean="0"/>
              <a:t>procedure (2)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NOTE: installation will generate file </a:t>
            </a:r>
            <a:r>
              <a:rPr lang="en-US" b="1" dirty="0"/>
              <a:t>.wwatch3.env</a:t>
            </a:r>
            <a:r>
              <a:rPr lang="en-US" dirty="0"/>
              <a:t> in the home directory.</a:t>
            </a:r>
          </a:p>
          <a:p>
            <a:pPr lvl="1"/>
            <a:r>
              <a:rPr lang="en-US" dirty="0"/>
              <a:t>This file is used by all WAVEWATCH III management scripts, and points to directories used for code etc.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chemeClr val="tx1"/>
                </a:solidFill>
              </a:rPr>
              <a:t>HINT: If multiple versions of WAVEWATCH III are maintained simultaneously, then: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Point to proper directory by modifying </a:t>
            </a:r>
            <a:r>
              <a:rPr lang="en-US" b="1" dirty="0">
                <a:solidFill>
                  <a:schemeClr val="tx1"/>
                </a:solidFill>
              </a:rPr>
              <a:t>.wwatch3.env </a:t>
            </a:r>
            <a:r>
              <a:rPr lang="en-US" dirty="0">
                <a:solidFill>
                  <a:schemeClr val="tx1"/>
                </a:solidFill>
              </a:rPr>
              <a:t>by hand or by re-running </a:t>
            </a:r>
            <a:r>
              <a:rPr lang="en-US" b="1" dirty="0">
                <a:solidFill>
                  <a:schemeClr val="tx1"/>
                </a:solidFill>
              </a:rPr>
              <a:t>install_wwatch3</a:t>
            </a:r>
            <a:r>
              <a:rPr lang="en-US" dirty="0">
                <a:solidFill>
                  <a:schemeClr val="tx1"/>
                </a:solidFill>
              </a:rPr>
              <a:t>, or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Place a generic </a:t>
            </a:r>
            <a:r>
              <a:rPr lang="en-US" dirty="0">
                <a:solidFill>
                  <a:schemeClr val="tx1"/>
                </a:solidFill>
              </a:rPr>
              <a:t>name like </a:t>
            </a:r>
            <a:r>
              <a:rPr lang="en-US" b="1" dirty="0" smtClean="0">
                <a:solidFill>
                  <a:schemeClr val="tx1"/>
                </a:solidFill>
              </a:rPr>
              <a:t>wwatch3/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 b="1" dirty="0">
                <a:solidFill>
                  <a:schemeClr val="tx1"/>
                </a:solidFill>
              </a:rPr>
              <a:t>.wwatch3.env </a:t>
            </a:r>
            <a:r>
              <a:rPr lang="en-US" dirty="0">
                <a:solidFill>
                  <a:schemeClr val="tx1"/>
                </a:solidFill>
              </a:rPr>
              <a:t>and use this as a symbolic link to the actual wave model directory </a:t>
            </a:r>
            <a:r>
              <a:rPr lang="en-US" dirty="0" smtClean="0">
                <a:solidFill>
                  <a:schemeClr val="tx1"/>
                </a:solidFill>
              </a:rPr>
              <a:t>(recommended).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8" grpId="0" animBg="1"/>
      <p:bldP spid="22630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the code</a:t>
            </a:r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Setting </a:t>
            </a:r>
            <a:r>
              <a:rPr lang="en-US" dirty="0"/>
              <a:t>c</a:t>
            </a:r>
            <a:r>
              <a:rPr lang="en-US" dirty="0" smtClean="0"/>
              <a:t>ompiler options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WAVEWATCH III is not distributed as ready-to-compile FORTRAN 90 code, but has a set of scripts to build the model according to user specifications:</a:t>
            </a:r>
          </a:p>
          <a:p>
            <a:pPr lvl="1"/>
            <a:r>
              <a:rPr lang="en-US" dirty="0"/>
              <a:t>Critical files needed to compile:</a:t>
            </a:r>
          </a:p>
        </p:txBody>
      </p:sp>
      <p:graphicFrame>
        <p:nvGraphicFramePr>
          <p:cNvPr id="227373" name="Group 4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896611224"/>
              </p:ext>
            </p:extLst>
          </p:nvPr>
        </p:nvGraphicFramePr>
        <p:xfrm>
          <a:off x="1676400" y="3200400"/>
          <a:ext cx="6553200" cy="2987040"/>
        </p:xfrm>
        <a:graphic>
          <a:graphicData uri="http://schemas.openxmlformats.org/drawingml/2006/table">
            <a:tbl>
              <a:tblPr/>
              <a:tblGrid>
                <a:gridCol w="1981200"/>
                <a:gridCol w="4572000"/>
              </a:tblGrid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switch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List of model options selected by user (manual section 5.4).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Preset with default model options.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comp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Compile script (section 5.3).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Requires user interventions once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link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Link script (section 5.3).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Requires user interventions once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w3_make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Compiles wave model code-by-code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18" name="Rectangle 18"/>
          <p:cNvSpPr>
            <a:spLocks noChangeArrowheads="1"/>
          </p:cNvSpPr>
          <p:nvPr/>
        </p:nvSpPr>
        <p:spPr bwMode="auto">
          <a:xfrm>
            <a:off x="914400" y="4337756"/>
            <a:ext cx="7848599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19" name="Rectangle 19"/>
          <p:cNvSpPr>
            <a:spLocks noChangeArrowheads="1"/>
          </p:cNvSpPr>
          <p:nvPr/>
        </p:nvSpPr>
        <p:spPr bwMode="auto">
          <a:xfrm>
            <a:off x="914400" y="4343400"/>
            <a:ext cx="7848599" cy="1137356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Installing the code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229600" cy="4343400"/>
          </a:xfrm>
        </p:spPr>
        <p:txBody>
          <a:bodyPr/>
          <a:lstStyle/>
          <a:p>
            <a:r>
              <a:rPr lang="en-US" dirty="0" smtClean="0"/>
              <a:t>Setting compiler options (2)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b="1" dirty="0"/>
              <a:t>compile</a:t>
            </a:r>
            <a:r>
              <a:rPr lang="en-US" dirty="0"/>
              <a:t> and </a:t>
            </a:r>
            <a:r>
              <a:rPr lang="en-US" b="1" dirty="0"/>
              <a:t>link</a:t>
            </a:r>
            <a:r>
              <a:rPr lang="en-US" dirty="0"/>
              <a:t> scripts need to be modified to address error capturing for the given hardware and </a:t>
            </a:r>
            <a:r>
              <a:rPr lang="en-US" dirty="0" smtClean="0"/>
              <a:t>compiler (see ‘comp=’ and ‘opt=’ lines).</a:t>
            </a:r>
            <a:endParaRPr lang="en-US" dirty="0"/>
          </a:p>
          <a:p>
            <a:pPr lvl="1"/>
            <a:r>
              <a:rPr lang="en-US" dirty="0" smtClean="0"/>
              <a:t>Setup </a:t>
            </a:r>
            <a:r>
              <a:rPr lang="en-US" dirty="0"/>
              <a:t>procedure described in manual section 5.3.</a:t>
            </a:r>
          </a:p>
          <a:p>
            <a:pPr lvl="1"/>
            <a:r>
              <a:rPr lang="en-US" dirty="0"/>
              <a:t>Various </a:t>
            </a:r>
            <a:r>
              <a:rPr lang="en-US" b="1" dirty="0" smtClean="0"/>
              <a:t>comp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/>
              <a:t>link</a:t>
            </a:r>
            <a:r>
              <a:rPr lang="en-US" dirty="0"/>
              <a:t> scripts are provided with the model </a:t>
            </a:r>
            <a:r>
              <a:rPr lang="en-US" dirty="0" smtClean="0"/>
              <a:t>distribution for well-known compilers (e.g. </a:t>
            </a:r>
            <a:r>
              <a:rPr lang="en-US" dirty="0" err="1" smtClean="0"/>
              <a:t>gfortran</a:t>
            </a:r>
            <a:r>
              <a:rPr lang="en-US" dirty="0" smtClean="0"/>
              <a:t>, </a:t>
            </a:r>
            <a:r>
              <a:rPr lang="en-US" dirty="0" err="1" smtClean="0"/>
              <a:t>ifort</a:t>
            </a:r>
            <a:r>
              <a:rPr lang="en-US" dirty="0" smtClean="0"/>
              <a:t>, pgf90).</a:t>
            </a:r>
            <a:endParaRPr lang="en-US" dirty="0"/>
          </a:p>
          <a:p>
            <a:pPr lvl="1"/>
            <a:r>
              <a:rPr lang="en-US" dirty="0"/>
              <a:t>Please provide us with yours for further distribution with the code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chemeClr val="tx1"/>
                </a:solidFill>
              </a:rPr>
              <a:t>NOTE: the compiler used here can be different from the compiler set in .</a:t>
            </a:r>
            <a:r>
              <a:rPr lang="en-US" i="1" dirty="0">
                <a:solidFill>
                  <a:schemeClr val="tx1"/>
                </a:solidFill>
              </a:rPr>
              <a:t>wwatch3.env</a:t>
            </a:r>
            <a:r>
              <a:rPr lang="en-US" dirty="0">
                <a:solidFill>
                  <a:schemeClr val="tx1"/>
                </a:solidFill>
              </a:rPr>
              <a:t>, compile optimization is set in these scripts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18" grpId="0" animBg="1"/>
      <p:bldP spid="2304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the code</a:t>
            </a:r>
          </a:p>
        </p:txBody>
      </p:sp>
      <p:sp>
        <p:nvSpPr>
          <p:cNvPr id="2836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Setting compiler options (3)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Installation on </a:t>
            </a:r>
            <a:r>
              <a:rPr lang="en-US" dirty="0" smtClean="0"/>
              <a:t>parallel systems (SMP </a:t>
            </a:r>
            <a:r>
              <a:rPr lang="en-US" dirty="0"/>
              <a:t>or </a:t>
            </a:r>
            <a:r>
              <a:rPr lang="en-US" dirty="0" smtClean="0"/>
              <a:t>MPP) gets </a:t>
            </a:r>
            <a:r>
              <a:rPr lang="en-US" dirty="0"/>
              <a:t>a little more complicated. Generally only the main </a:t>
            </a:r>
            <a:r>
              <a:rPr lang="en-US" dirty="0" smtClean="0"/>
              <a:t>programs </a:t>
            </a:r>
            <a:r>
              <a:rPr lang="en-US" b="1" dirty="0"/>
              <a:t>ww3_shel</a:t>
            </a:r>
            <a:r>
              <a:rPr lang="en-US" dirty="0"/>
              <a:t> or </a:t>
            </a:r>
            <a:r>
              <a:rPr lang="en-US" b="1" dirty="0"/>
              <a:t>ww3_multi</a:t>
            </a:r>
            <a:r>
              <a:rPr lang="en-US" dirty="0"/>
              <a:t> will be run as a parallel code, whereas all other codes remain serial. Proper compilation requires one of the following options:</a:t>
            </a:r>
          </a:p>
          <a:p>
            <a:pPr lvl="2"/>
            <a:r>
              <a:rPr lang="en-US" dirty="0"/>
              <a:t>First compile all auxiliary programs with the proper </a:t>
            </a:r>
            <a:r>
              <a:rPr lang="en-US" b="1" dirty="0"/>
              <a:t>compile</a:t>
            </a:r>
            <a:r>
              <a:rPr lang="en-US" dirty="0"/>
              <a:t> and </a:t>
            </a:r>
            <a:r>
              <a:rPr lang="en-US" b="1" dirty="0"/>
              <a:t>link</a:t>
            </a:r>
            <a:r>
              <a:rPr lang="en-US" dirty="0"/>
              <a:t> </a:t>
            </a:r>
            <a:r>
              <a:rPr lang="en-US" dirty="0" smtClean="0"/>
              <a:t>options </a:t>
            </a:r>
            <a:r>
              <a:rPr lang="en-US" dirty="0" smtClean="0"/>
              <a:t>(switches) of </a:t>
            </a:r>
            <a:r>
              <a:rPr lang="en-US" dirty="0"/>
              <a:t>serial codes. Then reset </a:t>
            </a:r>
            <a:r>
              <a:rPr lang="en-US" b="1" dirty="0"/>
              <a:t>compile</a:t>
            </a:r>
            <a:r>
              <a:rPr lang="en-US" dirty="0"/>
              <a:t> and </a:t>
            </a:r>
            <a:r>
              <a:rPr lang="en-US" b="1" dirty="0"/>
              <a:t>link</a:t>
            </a:r>
            <a:r>
              <a:rPr lang="en-US" dirty="0"/>
              <a:t> options</a:t>
            </a:r>
            <a:r>
              <a:rPr lang="en-US" dirty="0" smtClean="0"/>
              <a:t>, </a:t>
            </a:r>
            <a:r>
              <a:rPr lang="en-US" dirty="0"/>
              <a:t>and then compile </a:t>
            </a:r>
            <a:r>
              <a:rPr lang="en-US" b="1" dirty="0"/>
              <a:t>ww3_shel</a:t>
            </a:r>
            <a:r>
              <a:rPr lang="en-US" dirty="0"/>
              <a:t> </a:t>
            </a:r>
            <a:r>
              <a:rPr lang="en-US" dirty="0" smtClean="0"/>
              <a:t>and/or </a:t>
            </a:r>
            <a:r>
              <a:rPr lang="en-US" b="1" dirty="0" smtClean="0"/>
              <a:t>ww3_multi </a:t>
            </a:r>
            <a:r>
              <a:rPr lang="en-US" dirty="0" smtClean="0"/>
              <a:t>alone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Generate individual and complete source codes for all programs and create the proper corresponding compile </a:t>
            </a:r>
            <a:r>
              <a:rPr lang="en-US" dirty="0" smtClean="0"/>
              <a:t>protocols.</a:t>
            </a:r>
          </a:p>
          <a:p>
            <a:pPr marL="914400" lvl="2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914400" lvl="2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See </a:t>
            </a:r>
            <a:r>
              <a:rPr lang="en-US" dirty="0" smtClean="0">
                <a:solidFill>
                  <a:srgbClr val="FFFF00"/>
                </a:solidFill>
              </a:rPr>
              <a:t>Day </a:t>
            </a:r>
            <a:r>
              <a:rPr lang="en-US" dirty="0" smtClean="0">
                <a:solidFill>
                  <a:srgbClr val="FFFF00"/>
                </a:solidFill>
              </a:rPr>
              <a:t>4 </a:t>
            </a:r>
            <a:r>
              <a:rPr lang="en-US" dirty="0" smtClean="0">
                <a:solidFill>
                  <a:srgbClr val="FFFF00"/>
                </a:solidFill>
              </a:rPr>
              <a:t>presentation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1084521" y="6096000"/>
            <a:ext cx="5334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92" name="Rectangle 8"/>
          <p:cNvSpPr>
            <a:spLocks noChangeArrowheads="1"/>
          </p:cNvSpPr>
          <p:nvPr/>
        </p:nvSpPr>
        <p:spPr bwMode="auto">
          <a:xfrm>
            <a:off x="1143000" y="1808163"/>
            <a:ext cx="7391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193" name="Rectangle 9"/>
          <p:cNvSpPr>
            <a:spLocks noChangeArrowheads="1"/>
          </p:cNvSpPr>
          <p:nvPr/>
        </p:nvSpPr>
        <p:spPr bwMode="auto">
          <a:xfrm>
            <a:off x="1143000" y="1808163"/>
            <a:ext cx="7391400" cy="685800"/>
          </a:xfrm>
          <a:prstGeom prst="rect">
            <a:avLst/>
          </a:prstGeom>
          <a:solidFill>
            <a:schemeClr val="hlink">
              <a:alpha val="2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Installing the code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Windows </a:t>
            </a:r>
            <a:r>
              <a:rPr lang="en-US" dirty="0" smtClean="0"/>
              <a:t>installation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>
                <a:solidFill>
                  <a:schemeClr val="tx1"/>
                </a:solidFill>
              </a:rPr>
              <a:t>WAVEWATCH III is not set up for installation under 	</a:t>
            </a:r>
            <a:r>
              <a:rPr lang="en-US" dirty="0" smtClean="0">
                <a:solidFill>
                  <a:schemeClr val="tx1"/>
                </a:solidFill>
              </a:rPr>
              <a:t>MS </a:t>
            </a:r>
            <a:r>
              <a:rPr lang="en-US" dirty="0">
                <a:solidFill>
                  <a:schemeClr val="tx1"/>
                </a:solidFill>
              </a:rPr>
              <a:t>Windows</a:t>
            </a:r>
            <a:r>
              <a:rPr lang="en-US" baseline="30000" dirty="0">
                <a:solidFill>
                  <a:schemeClr val="tx1"/>
                </a:solidFill>
              </a:rPr>
              <a:t>®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1"/>
            <a:endParaRPr lang="en-US" sz="1000" dirty="0">
              <a:solidFill>
                <a:schemeClr val="tx1"/>
              </a:solidFill>
            </a:endParaRPr>
          </a:p>
          <a:p>
            <a:pPr lvl="1"/>
            <a:r>
              <a:rPr lang="en-US" dirty="0"/>
              <a:t>For installation under </a:t>
            </a:r>
            <a:r>
              <a:rPr lang="en-US" dirty="0" smtClean="0"/>
              <a:t>MS Windows</a:t>
            </a:r>
            <a:r>
              <a:rPr lang="en-US" dirty="0"/>
              <a:t>, the following procedure can be used:</a:t>
            </a:r>
          </a:p>
          <a:p>
            <a:pPr lvl="2"/>
            <a:r>
              <a:rPr lang="en-US" dirty="0"/>
              <a:t>Find a Linux/UNIX box and perform the basic installation.</a:t>
            </a:r>
          </a:p>
          <a:p>
            <a:pPr lvl="2"/>
            <a:r>
              <a:rPr lang="en-US" dirty="0"/>
              <a:t>Set required model options in the </a:t>
            </a:r>
            <a:r>
              <a:rPr lang="en-US" b="1" dirty="0"/>
              <a:t>switch</a:t>
            </a:r>
            <a:r>
              <a:rPr lang="en-US" dirty="0"/>
              <a:t> file.</a:t>
            </a:r>
          </a:p>
          <a:p>
            <a:pPr lvl="2"/>
            <a:r>
              <a:rPr lang="en-US" dirty="0"/>
              <a:t>Run the script </a:t>
            </a:r>
            <a:r>
              <a:rPr lang="en-US" b="1" dirty="0"/>
              <a:t>w3_source</a:t>
            </a:r>
            <a:r>
              <a:rPr lang="en-US" dirty="0"/>
              <a:t> to extract the clean FORTRAN codes and corresponding </a:t>
            </a:r>
            <a:r>
              <a:rPr lang="en-US" b="1" dirty="0" err="1"/>
              <a:t>makefile</a:t>
            </a:r>
            <a:r>
              <a:rPr lang="en-US" dirty="0"/>
              <a:t> in tar </a:t>
            </a:r>
            <a:r>
              <a:rPr lang="en-US" dirty="0" smtClean="0"/>
              <a:t>files.</a:t>
            </a:r>
          </a:p>
          <a:p>
            <a:pPr lvl="3"/>
            <a:r>
              <a:rPr lang="en-US" dirty="0" smtClean="0"/>
              <a:t>Set compiler options for MS Windows compiler in </a:t>
            </a:r>
            <a:r>
              <a:rPr lang="en-US" b="1" dirty="0" smtClean="0"/>
              <a:t>w3_source</a:t>
            </a:r>
            <a:r>
              <a:rPr lang="en-US" dirty="0" smtClean="0"/>
              <a:t>, or</a:t>
            </a:r>
          </a:p>
          <a:p>
            <a:pPr lvl="3"/>
            <a:r>
              <a:rPr lang="en-US" dirty="0" smtClean="0"/>
              <a:t>manually </a:t>
            </a:r>
            <a:r>
              <a:rPr lang="en-US" dirty="0"/>
              <a:t>edit </a:t>
            </a:r>
            <a:r>
              <a:rPr lang="en-US" dirty="0" err="1"/>
              <a:t>makefiles</a:t>
            </a:r>
            <a:r>
              <a:rPr lang="en-US" dirty="0"/>
              <a:t> as needed.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Installing the code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Subversion installation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Similar to installation from tar files, but …</a:t>
            </a:r>
          </a:p>
          <a:p>
            <a:pPr lvl="2"/>
            <a:r>
              <a:rPr lang="en-US" dirty="0" smtClean="0"/>
              <a:t>Svn directory under main directory holds all versioned copies of model elements.</a:t>
            </a:r>
          </a:p>
          <a:p>
            <a:pPr lvl="2"/>
            <a:r>
              <a:rPr lang="en-US" dirty="0" smtClean="0"/>
              <a:t>“Conventional” elements all are links to versioned copies.</a:t>
            </a:r>
          </a:p>
          <a:p>
            <a:pPr lvl="2"/>
            <a:r>
              <a:rPr lang="en-US" dirty="0" smtClean="0"/>
              <a:t>Separate install script updates svn files, and all links.</a:t>
            </a:r>
          </a:p>
          <a:p>
            <a:pPr lvl="2"/>
            <a:r>
              <a:rPr lang="en-US" dirty="0" smtClean="0"/>
              <a:t>Commit changes from svn directory, make sure new elements are added, old elements removed from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10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</a:rPr>
              <a:t>Compile basics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algn="ctr" eaLnBrk="1" hangingPunct="1">
              <a:buNone/>
            </a:pPr>
            <a:r>
              <a:rPr lang="en-US" sz="2400" dirty="0" smtClean="0">
                <a:solidFill>
                  <a:srgbClr val="FFFF00"/>
                </a:solidFill>
                <a:latin typeface="Helvetica" charset="0"/>
              </a:rPr>
              <a:t>Coding philosophy</a:t>
            </a:r>
          </a:p>
          <a:p>
            <a:pPr marL="457200" lvl="1" indent="0" algn="ctr" eaLnBrk="1" hangingPunct="1">
              <a:buNone/>
            </a:pPr>
            <a:r>
              <a:rPr lang="en-US" sz="1200" dirty="0" smtClean="0">
                <a:solidFill>
                  <a:srgbClr val="FFFF00"/>
                </a:solidFill>
                <a:latin typeface="Helvetica" charset="0"/>
              </a:rPr>
              <a:t> </a:t>
            </a:r>
            <a:endParaRPr lang="en-US" sz="1200" dirty="0">
              <a:solidFill>
                <a:srgbClr val="FFFF00"/>
              </a:solidFill>
              <a:latin typeface="Helvetica" charset="0"/>
            </a:endParaRPr>
          </a:p>
          <a:p>
            <a:pPr lvl="1" eaLnBrk="1" hangingPunct="1"/>
            <a:r>
              <a:rPr lang="en-US" dirty="0">
                <a:latin typeface="Helvetica" charset="0"/>
              </a:rPr>
              <a:t>WAVEWATCH III is intended as </a:t>
            </a:r>
            <a:r>
              <a:rPr lang="en-US" dirty="0" smtClean="0">
                <a:latin typeface="Helvetica" charset="0"/>
              </a:rPr>
              <a:t>both:</a:t>
            </a:r>
            <a:endParaRPr lang="en-US" dirty="0">
              <a:latin typeface="Helvetica" charset="0"/>
            </a:endParaRPr>
          </a:p>
          <a:p>
            <a:pPr lvl="2" eaLnBrk="1" hangingPunct="1"/>
            <a:r>
              <a:rPr lang="en-US" dirty="0">
                <a:latin typeface="Helvetica" charset="0"/>
              </a:rPr>
              <a:t>A</a:t>
            </a:r>
            <a:r>
              <a:rPr lang="en-US" dirty="0" smtClean="0">
                <a:latin typeface="Helvetica" charset="0"/>
              </a:rPr>
              <a:t> </a:t>
            </a:r>
            <a:r>
              <a:rPr lang="en-US" dirty="0">
                <a:latin typeface="Helvetica" charset="0"/>
              </a:rPr>
              <a:t>general modeling framework, and </a:t>
            </a:r>
          </a:p>
          <a:p>
            <a:pPr lvl="2" eaLnBrk="1" hangingPunct="1"/>
            <a:r>
              <a:rPr lang="en-US" dirty="0">
                <a:latin typeface="Helvetica" charset="0"/>
              </a:rPr>
              <a:t>A</a:t>
            </a:r>
            <a:r>
              <a:rPr lang="en-US" dirty="0" smtClean="0">
                <a:latin typeface="Helvetica" charset="0"/>
              </a:rPr>
              <a:t>n </a:t>
            </a:r>
            <a:r>
              <a:rPr lang="en-US" dirty="0">
                <a:latin typeface="Helvetica" charset="0"/>
              </a:rPr>
              <a:t>efficient operational wave model.</a:t>
            </a:r>
          </a:p>
          <a:p>
            <a:pPr lvl="1" eaLnBrk="1" hangingPunct="1"/>
            <a:endParaRPr lang="en-US" dirty="0">
              <a:latin typeface="Helvetica" charset="0"/>
            </a:endParaRPr>
          </a:p>
          <a:p>
            <a:pPr lvl="1" eaLnBrk="1" hangingPunct="1"/>
            <a:r>
              <a:rPr lang="en-US" dirty="0">
                <a:latin typeface="Helvetica" charset="0"/>
              </a:rPr>
              <a:t>This implies </a:t>
            </a:r>
            <a:r>
              <a:rPr lang="en-US" dirty="0" smtClean="0">
                <a:latin typeface="Helvetica" charset="0"/>
              </a:rPr>
              <a:t>that…</a:t>
            </a:r>
            <a:endParaRPr lang="en-US" dirty="0">
              <a:latin typeface="Helvetica" charset="0"/>
            </a:endParaRPr>
          </a:p>
          <a:p>
            <a:pPr lvl="2" eaLnBrk="1" hangingPunct="1"/>
            <a:r>
              <a:rPr lang="en-US" dirty="0">
                <a:latin typeface="Helvetica" charset="0"/>
              </a:rPr>
              <a:t>I</a:t>
            </a:r>
            <a:r>
              <a:rPr lang="en-US" dirty="0" smtClean="0">
                <a:latin typeface="Helvetica" charset="0"/>
              </a:rPr>
              <a:t>t </a:t>
            </a:r>
            <a:r>
              <a:rPr lang="en-US" dirty="0">
                <a:latin typeface="Helvetica" charset="0"/>
              </a:rPr>
              <a:t>should be possible to include </a:t>
            </a:r>
            <a:r>
              <a:rPr lang="en-US" dirty="0" smtClean="0">
                <a:latin typeface="Helvetica" charset="0"/>
              </a:rPr>
              <a:t>many </a:t>
            </a:r>
            <a:r>
              <a:rPr lang="en-US" dirty="0">
                <a:latin typeface="Helvetica" charset="0"/>
              </a:rPr>
              <a:t>options in the modeling framework, but</a:t>
            </a:r>
          </a:p>
          <a:p>
            <a:pPr lvl="2" eaLnBrk="1" hangingPunct="1"/>
            <a:r>
              <a:rPr lang="en-US" dirty="0">
                <a:latin typeface="Helvetica" charset="0"/>
              </a:rPr>
              <a:t>T</a:t>
            </a:r>
            <a:r>
              <a:rPr lang="en-US" dirty="0" smtClean="0">
                <a:latin typeface="Helvetica" charset="0"/>
              </a:rPr>
              <a:t>hat </a:t>
            </a:r>
            <a:r>
              <a:rPr lang="en-US" dirty="0">
                <a:latin typeface="Helvetica" charset="0"/>
              </a:rPr>
              <a:t>the final </a:t>
            </a:r>
            <a:r>
              <a:rPr lang="en-US" dirty="0" smtClean="0">
                <a:latin typeface="Helvetica" charset="0"/>
              </a:rPr>
              <a:t>compiled code </a:t>
            </a:r>
            <a:r>
              <a:rPr lang="en-US" dirty="0">
                <a:latin typeface="Helvetica" charset="0"/>
              </a:rPr>
              <a:t>should include only </a:t>
            </a:r>
            <a:r>
              <a:rPr lang="en-US" dirty="0" smtClean="0">
                <a:latin typeface="Helvetica" charset="0"/>
              </a:rPr>
              <a:t>essential components.</a:t>
            </a:r>
            <a:endParaRPr lang="en-US" dirty="0">
              <a:latin typeface="Helvetica" charset="0"/>
            </a:endParaRPr>
          </a:p>
          <a:p>
            <a:pPr lvl="2" eaLnBrk="1" hangingPunct="1"/>
            <a:endParaRPr lang="en-US" dirty="0">
              <a:latin typeface="Helvetica" charset="0"/>
            </a:endParaRPr>
          </a:p>
          <a:p>
            <a:pPr marL="457200" lvl="1" indent="0" eaLnBrk="1" hangingPunct="1">
              <a:buNone/>
            </a:pPr>
            <a:r>
              <a:rPr lang="en-US" dirty="0">
                <a:latin typeface="Helvetica" charset="0"/>
              </a:rPr>
              <a:t>To achieve this,  the WAVEWATCH III source code is not plain FORTRAN 90, but needs to go through a preprocessor to obtain the FORTRAN 90 code.</a:t>
            </a:r>
          </a:p>
          <a:p>
            <a:pPr lvl="2" eaLnBrk="1" hangingPunct="1"/>
            <a:endParaRPr lang="en-US" dirty="0">
              <a:latin typeface="Helvetica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867400" y="6096000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00CCFF"/>
                </a:solidFill>
                <a:latin typeface="Helvetica" charset="0"/>
              </a:rPr>
              <a:t>Manual chapter 5</a:t>
            </a:r>
          </a:p>
        </p:txBody>
      </p:sp>
      <p:sp>
        <p:nvSpPr>
          <p:cNvPr id="2" name="Right Arrow 1"/>
          <p:cNvSpPr/>
          <p:nvPr/>
        </p:nvSpPr>
        <p:spPr>
          <a:xfrm>
            <a:off x="533400" y="5181600"/>
            <a:ext cx="609600" cy="3048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Helvetica" charset="0"/>
              </a:rPr>
              <a:t>Compile basics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algn="ctr" eaLnBrk="1" hangingPunct="1">
              <a:buNone/>
            </a:pPr>
            <a:r>
              <a:rPr lang="en-US" sz="2400" dirty="0">
                <a:solidFill>
                  <a:srgbClr val="FFFF00"/>
                </a:solidFill>
                <a:latin typeface="Helvetica" charset="0"/>
              </a:rPr>
              <a:t>Filename </a:t>
            </a:r>
            <a:r>
              <a:rPr lang="en-US" sz="2400" dirty="0" smtClean="0">
                <a:solidFill>
                  <a:srgbClr val="FFFF00"/>
                </a:solidFill>
                <a:latin typeface="Helvetica" charset="0"/>
              </a:rPr>
              <a:t>convention</a:t>
            </a:r>
          </a:p>
          <a:p>
            <a:pPr marL="457200" lvl="1" indent="0" algn="ctr" eaLnBrk="1" hangingPunct="1">
              <a:buNone/>
            </a:pPr>
            <a:r>
              <a:rPr lang="en-US" sz="800" dirty="0">
                <a:solidFill>
                  <a:srgbClr val="FFFF00"/>
                </a:solidFill>
                <a:latin typeface="Helvetica" charset="0"/>
              </a:rPr>
              <a:t> </a:t>
            </a:r>
            <a:endParaRPr lang="en-US" sz="800" dirty="0">
              <a:latin typeface="Helvetica" charset="0"/>
            </a:endParaRPr>
          </a:p>
          <a:p>
            <a:pPr lvl="1" eaLnBrk="1" hangingPunct="1"/>
            <a:r>
              <a:rPr lang="en-US" sz="1800" dirty="0">
                <a:latin typeface="Helvetica" charset="0"/>
              </a:rPr>
              <a:t>WAVEWATCH III follows the FORTRAN 90 standard, and all files are build as complete modules to enable and enforce interface checking and use association. </a:t>
            </a:r>
          </a:p>
          <a:p>
            <a:pPr lvl="1" eaLnBrk="1" hangingPunct="1"/>
            <a:r>
              <a:rPr lang="en-US" sz="1800" dirty="0">
                <a:latin typeface="Helvetica" charset="0"/>
              </a:rPr>
              <a:t>A typical WAVEWATCH III file is named </a:t>
            </a:r>
            <a:r>
              <a:rPr lang="en-US" sz="1800" dirty="0" err="1">
                <a:solidFill>
                  <a:srgbClr val="00CCFF"/>
                </a:solidFill>
                <a:latin typeface="Helvetica" charset="0"/>
              </a:rPr>
              <a:t>ID</a:t>
            </a:r>
            <a:r>
              <a:rPr lang="en-US" sz="1800" i="1" dirty="0" err="1">
                <a:solidFill>
                  <a:srgbClr val="00CCFF"/>
                </a:solidFill>
                <a:latin typeface="Helvetica" charset="0"/>
              </a:rPr>
              <a:t>name</a:t>
            </a:r>
            <a:r>
              <a:rPr lang="en-US" sz="1800" dirty="0" err="1">
                <a:solidFill>
                  <a:srgbClr val="00CCFF"/>
                </a:solidFill>
                <a:latin typeface="Helvetica" charset="0"/>
              </a:rPr>
              <a:t>md.ext</a:t>
            </a:r>
            <a:endParaRPr lang="en-US" sz="1800" dirty="0">
              <a:solidFill>
                <a:srgbClr val="00CCFF"/>
              </a:solidFill>
              <a:latin typeface="Helvetica" charset="0"/>
            </a:endParaRPr>
          </a:p>
        </p:txBody>
      </p:sp>
      <p:graphicFrame>
        <p:nvGraphicFramePr>
          <p:cNvPr id="5162" name="Group 4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95047704"/>
              </p:ext>
            </p:extLst>
          </p:nvPr>
        </p:nvGraphicFramePr>
        <p:xfrm>
          <a:off x="1143000" y="2895600"/>
          <a:ext cx="7239000" cy="2999423"/>
        </p:xfrm>
        <a:graphic>
          <a:graphicData uri="http://schemas.openxmlformats.org/drawingml/2006/table">
            <a:tbl>
              <a:tblPr/>
              <a:tblGrid>
                <a:gridCol w="838200"/>
                <a:gridCol w="1447800"/>
                <a:gridCol w="1066800"/>
                <a:gridCol w="3886200"/>
              </a:tblGrid>
              <a:tr h="41275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Type identifier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w3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Basic wave model routine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wm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Multi-grid extension routine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0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ww3_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Main program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gx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GrADS postprocessor.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Code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name,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typically 4 characters, e.g. 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“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srce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”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md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Identifier that this is a module.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1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ext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File extension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ftn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Code requiring preprocessing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f90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Plain FORTRAN 90 code.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Helvetica" charset="0"/>
              </a:rPr>
              <a:t>Compile basics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algn="ctr" eaLnBrk="1" hangingPunct="1">
              <a:buNone/>
            </a:pPr>
            <a:r>
              <a:rPr lang="en-US" sz="2400" dirty="0" smtClean="0">
                <a:solidFill>
                  <a:srgbClr val="FFFF00"/>
                </a:solidFill>
                <a:latin typeface="Helvetica" charset="0"/>
              </a:rPr>
              <a:t>Filename convention (2)</a:t>
            </a:r>
            <a:endParaRPr lang="en-US" sz="2400" dirty="0">
              <a:solidFill>
                <a:srgbClr val="FFFF00"/>
              </a:solidFill>
              <a:latin typeface="Helvetica" charset="0"/>
            </a:endParaRPr>
          </a:p>
          <a:p>
            <a:pPr lvl="1" eaLnBrk="1" hangingPunct="1"/>
            <a:r>
              <a:rPr lang="en-US" dirty="0">
                <a:latin typeface="Helvetica" charset="0"/>
              </a:rPr>
              <a:t>For instance,</a:t>
            </a:r>
          </a:p>
          <a:p>
            <a:pPr lvl="1" eaLnBrk="1" hangingPunct="1"/>
            <a:endParaRPr lang="en-US" sz="800" dirty="0" smtClean="0">
              <a:latin typeface="Helvetica" charset="0"/>
            </a:endParaRPr>
          </a:p>
          <a:p>
            <a:pPr lvl="2" eaLnBrk="1" hangingPunct="1"/>
            <a:r>
              <a:rPr lang="en-US" dirty="0" smtClean="0">
                <a:solidFill>
                  <a:srgbClr val="00CCFF"/>
                </a:solidFill>
                <a:latin typeface="Helvetica" charset="0"/>
              </a:rPr>
              <a:t>w3srcemd.ftn</a:t>
            </a:r>
            <a:r>
              <a:rPr lang="en-US" dirty="0" smtClean="0">
                <a:latin typeface="Helvetica" charset="0"/>
              </a:rPr>
              <a:t> </a:t>
            </a:r>
            <a:r>
              <a:rPr lang="en-US" dirty="0">
                <a:latin typeface="Helvetica" charset="0"/>
              </a:rPr>
              <a:t>contains the module of the basic wave model that processes source terms, and that will need to be preprocessed before it can be compiled.</a:t>
            </a:r>
          </a:p>
          <a:p>
            <a:pPr lvl="2" eaLnBrk="1" hangingPunct="1"/>
            <a:r>
              <a:rPr lang="en-US" dirty="0" err="1">
                <a:solidFill>
                  <a:srgbClr val="00CCFF"/>
                </a:solidFill>
                <a:latin typeface="Helvetica" charset="0"/>
              </a:rPr>
              <a:t>wmwavemd.ftn</a:t>
            </a:r>
            <a:r>
              <a:rPr lang="en-US" dirty="0">
                <a:latin typeface="Helvetica" charset="0"/>
              </a:rPr>
              <a:t> contains the multi-grid wave model module, requiring preprocessing.</a:t>
            </a:r>
          </a:p>
          <a:p>
            <a:pPr lvl="2" eaLnBrk="1" hangingPunct="1"/>
            <a:r>
              <a:rPr lang="en-US" dirty="0">
                <a:solidFill>
                  <a:srgbClr val="00CCFF"/>
                </a:solidFill>
                <a:latin typeface="Helvetica" charset="0"/>
              </a:rPr>
              <a:t>ww3_grid.ftn</a:t>
            </a:r>
            <a:r>
              <a:rPr lang="en-US" dirty="0">
                <a:latin typeface="Helvetica" charset="0"/>
              </a:rPr>
              <a:t> contains the main program </a:t>
            </a:r>
            <a:r>
              <a:rPr lang="en-US" b="1" i="1" dirty="0">
                <a:latin typeface="Helvetica" charset="0"/>
              </a:rPr>
              <a:t>ww3_grid</a:t>
            </a:r>
            <a:r>
              <a:rPr lang="en-US" dirty="0">
                <a:latin typeface="Helvetica" charset="0"/>
              </a:rPr>
              <a:t> and requires preprocessing.</a:t>
            </a:r>
          </a:p>
          <a:p>
            <a:pPr lvl="2" eaLnBrk="1" hangingPunct="1"/>
            <a:r>
              <a:rPr lang="en-US" dirty="0">
                <a:solidFill>
                  <a:srgbClr val="00CCFF"/>
                </a:solidFill>
                <a:latin typeface="Helvetica" charset="0"/>
              </a:rPr>
              <a:t>mod_xnl4v5.f90</a:t>
            </a:r>
            <a:r>
              <a:rPr lang="en-US" dirty="0">
                <a:latin typeface="Helvetica" charset="0"/>
              </a:rPr>
              <a:t> does not follow the convention, except that the file extension indicates that the file does not need to be preprocessed.</a:t>
            </a:r>
          </a:p>
          <a:p>
            <a:pPr lvl="3" eaLnBrk="1" hangingPunct="1"/>
            <a:r>
              <a:rPr lang="en-US" dirty="0">
                <a:latin typeface="Helvetica" charset="0"/>
              </a:rPr>
              <a:t>This is part of </a:t>
            </a:r>
            <a:r>
              <a:rPr lang="en-US" dirty="0" err="1" smtClean="0">
                <a:latin typeface="Helvetica" charset="0"/>
              </a:rPr>
              <a:t>Gerbrant</a:t>
            </a:r>
            <a:r>
              <a:rPr lang="en-US" dirty="0" smtClean="0">
                <a:latin typeface="Helvetica" charset="0"/>
              </a:rPr>
              <a:t> van </a:t>
            </a:r>
            <a:r>
              <a:rPr lang="en-US" dirty="0" err="1" smtClean="0">
                <a:latin typeface="Helvetica" charset="0"/>
              </a:rPr>
              <a:t>Vledder’s</a:t>
            </a:r>
            <a:r>
              <a:rPr lang="en-US" dirty="0" smtClean="0">
                <a:latin typeface="Helvetica" charset="0"/>
              </a:rPr>
              <a:t> quadruplet interaction </a:t>
            </a:r>
            <a:r>
              <a:rPr lang="en-US" dirty="0">
                <a:latin typeface="Helvetica" charset="0"/>
              </a:rPr>
              <a:t>package that is distributed with the wave model.</a:t>
            </a:r>
          </a:p>
          <a:p>
            <a:pPr lvl="2" eaLnBrk="1" hangingPunct="1">
              <a:buFont typeface="Wingdings 3" charset="0"/>
              <a:buNone/>
            </a:pPr>
            <a:endParaRPr lang="en-US" dirty="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</a:rPr>
              <a:t>Outline</a:t>
            </a:r>
            <a:endParaRPr lang="en-US" dirty="0">
              <a:latin typeface="Helvetica" charset="0"/>
            </a:endParaRPr>
          </a:p>
        </p:txBody>
      </p:sp>
      <p:sp>
        <p:nvSpPr>
          <p:cNvPr id="3075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Helvetica" charset="0"/>
              </a:rPr>
              <a:t>Covered in this lecture: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How to install the </a:t>
            </a:r>
            <a:r>
              <a:rPr lang="en-US" dirty="0" smtClean="0"/>
              <a:t>model</a:t>
            </a:r>
          </a:p>
          <a:p>
            <a:pPr lvl="1" eaLnBrk="1" hangingPunct="1"/>
            <a:r>
              <a:rPr lang="en-US" dirty="0">
                <a:latin typeface="Helvetica" charset="0"/>
              </a:rPr>
              <a:t>How does compiling of WAVEWATCH III </a:t>
            </a:r>
            <a:r>
              <a:rPr lang="en-US" dirty="0" smtClean="0">
                <a:latin typeface="Helvetica" charset="0"/>
              </a:rPr>
              <a:t>work?</a:t>
            </a:r>
            <a:endParaRPr lang="en-US" dirty="0">
              <a:latin typeface="Helvetica" charset="0"/>
            </a:endParaRPr>
          </a:p>
          <a:p>
            <a:pPr lvl="2" eaLnBrk="1" hangingPunct="1"/>
            <a:r>
              <a:rPr lang="en-US" dirty="0">
                <a:latin typeface="Helvetica" charset="0"/>
              </a:rPr>
              <a:t>Why not direct FORTRAN code?</a:t>
            </a:r>
          </a:p>
          <a:p>
            <a:pPr lvl="2" eaLnBrk="1" hangingPunct="1"/>
            <a:r>
              <a:rPr lang="en-US" dirty="0">
                <a:latin typeface="Helvetica" charset="0"/>
              </a:rPr>
              <a:t>How does </a:t>
            </a:r>
            <a:r>
              <a:rPr lang="en-US" dirty="0" smtClean="0">
                <a:latin typeface="Helvetica" charset="0"/>
              </a:rPr>
              <a:t>the pre-processor work</a:t>
            </a:r>
            <a:r>
              <a:rPr lang="en-US" dirty="0">
                <a:latin typeface="Helvetica" charset="0"/>
              </a:rPr>
              <a:t>?</a:t>
            </a:r>
            <a:endParaRPr lang="en-US" dirty="0" smtClean="0">
              <a:latin typeface="Helvetica" charset="0"/>
            </a:endParaRPr>
          </a:p>
          <a:p>
            <a:pPr marL="914400" lvl="2" indent="0" eaLnBrk="1" hangingPunct="1">
              <a:buNone/>
            </a:pPr>
            <a:endParaRPr lang="en-US" dirty="0">
              <a:latin typeface="Helvetica" charset="0"/>
            </a:endParaRPr>
          </a:p>
          <a:p>
            <a:pPr lvl="1"/>
            <a:endParaRPr lang="en-US" dirty="0"/>
          </a:p>
          <a:p>
            <a:pPr eaLnBrk="1" hangingPunct="1"/>
            <a:endParaRPr lang="en-US" dirty="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8" name="Rectangle 10"/>
          <p:cNvSpPr>
            <a:spLocks noChangeArrowheads="1"/>
          </p:cNvSpPr>
          <p:nvPr/>
        </p:nvSpPr>
        <p:spPr bwMode="auto">
          <a:xfrm>
            <a:off x="1600200" y="2695575"/>
            <a:ext cx="27432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19" name="Rectangle 11"/>
          <p:cNvSpPr>
            <a:spLocks noChangeArrowheads="1"/>
          </p:cNvSpPr>
          <p:nvPr/>
        </p:nvSpPr>
        <p:spPr bwMode="auto">
          <a:xfrm>
            <a:off x="1600200" y="3048000"/>
            <a:ext cx="27432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Helvetica" charset="0"/>
              </a:rPr>
              <a:t>Compile basics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</a:rPr>
              <a:t>Using switches</a:t>
            </a:r>
            <a:endParaRPr lang="en-US" dirty="0">
              <a:latin typeface="Helvetica" charset="0"/>
            </a:endParaRPr>
          </a:p>
          <a:p>
            <a:pPr lvl="1" eaLnBrk="1" hangingPunct="1"/>
            <a:r>
              <a:rPr lang="en-US" dirty="0">
                <a:latin typeface="Helvetica" charset="0"/>
              </a:rPr>
              <a:t>Below is part of </a:t>
            </a:r>
            <a:r>
              <a:rPr lang="en-US" b="1" dirty="0">
                <a:solidFill>
                  <a:srgbClr val="00CCFF"/>
                </a:solidFill>
                <a:latin typeface="Helvetica" charset="0"/>
              </a:rPr>
              <a:t>w3srcemd.ftn</a:t>
            </a:r>
            <a:r>
              <a:rPr lang="en-US" dirty="0">
                <a:latin typeface="Helvetica" charset="0"/>
              </a:rPr>
              <a:t>, where input source terms are computed. </a:t>
            </a:r>
          </a:p>
          <a:p>
            <a:pPr lvl="1" eaLnBrk="1" hangingPunct="1"/>
            <a:r>
              <a:rPr lang="en-US" dirty="0">
                <a:latin typeface="Helvetica" charset="0"/>
              </a:rPr>
              <a:t>The lines starting with </a:t>
            </a:r>
            <a:r>
              <a:rPr lang="en-US" dirty="0">
                <a:solidFill>
                  <a:srgbClr val="00CCFF"/>
                </a:solidFill>
                <a:latin typeface="Helvetica" charset="0"/>
              </a:rPr>
              <a:t>!/XXX</a:t>
            </a:r>
            <a:r>
              <a:rPr lang="en-US" dirty="0">
                <a:latin typeface="Helvetica" charset="0"/>
              </a:rPr>
              <a:t> are optional pieces of code, activated by their </a:t>
            </a:r>
            <a:r>
              <a:rPr lang="ja-JP" altLang="en-US" dirty="0">
                <a:latin typeface="Helvetica" charset="0"/>
              </a:rPr>
              <a:t>“</a:t>
            </a:r>
            <a:r>
              <a:rPr lang="en-US" dirty="0">
                <a:latin typeface="Helvetica" charset="0"/>
              </a:rPr>
              <a:t>switches</a:t>
            </a:r>
            <a:r>
              <a:rPr lang="ja-JP" altLang="en-US" dirty="0">
                <a:latin typeface="Helvetica" charset="0"/>
              </a:rPr>
              <a:t>”</a:t>
            </a:r>
            <a:r>
              <a:rPr lang="en-US" dirty="0">
                <a:latin typeface="Helvetica" charset="0"/>
              </a:rPr>
              <a:t> </a:t>
            </a:r>
            <a:r>
              <a:rPr lang="en-US" dirty="0">
                <a:solidFill>
                  <a:srgbClr val="00CCFF"/>
                </a:solidFill>
                <a:latin typeface="Helvetica" charset="0"/>
              </a:rPr>
              <a:t>XXX</a:t>
            </a:r>
            <a:r>
              <a:rPr lang="en-US" dirty="0">
                <a:latin typeface="Helvetica" charset="0"/>
              </a:rPr>
              <a:t>, in this case for</a:t>
            </a:r>
          </a:p>
          <a:p>
            <a:pPr lvl="2" eaLnBrk="1" hangingPunct="1"/>
            <a:r>
              <a:rPr lang="en-US" dirty="0">
                <a:latin typeface="Helvetica" charset="0"/>
              </a:rPr>
              <a:t>linear input, or</a:t>
            </a:r>
          </a:p>
          <a:p>
            <a:pPr lvl="2" eaLnBrk="1" hangingPunct="1"/>
            <a:r>
              <a:rPr lang="en-US" dirty="0">
                <a:latin typeface="Helvetica" charset="0"/>
              </a:rPr>
              <a:t>exponential input.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990600" y="3484563"/>
            <a:ext cx="7315200" cy="28400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latin typeface="Courier" charset="0"/>
              </a:rPr>
              <a:t>!</a:t>
            </a:r>
          </a:p>
          <a:p>
            <a:pPr eaLnBrk="1" hangingPunct="1"/>
            <a:r>
              <a:rPr lang="en-US" sz="1200">
                <a:latin typeface="Courier" charset="0"/>
              </a:rPr>
              <a:t>! 2.  Calculate source terms ----------------------------------------- *</a:t>
            </a:r>
          </a:p>
          <a:p>
            <a:pPr eaLnBrk="1" hangingPunct="1"/>
            <a:r>
              <a:rPr lang="en-US" sz="1200">
                <a:latin typeface="Courier" charset="0"/>
              </a:rPr>
              <a:t>!</a:t>
            </a:r>
          </a:p>
          <a:p>
            <a:pPr eaLnBrk="1" hangingPunct="1"/>
            <a:r>
              <a:rPr lang="en-US" sz="1200">
                <a:latin typeface="Courier" charset="0"/>
              </a:rPr>
              <a:t>! 2.a Input.</a:t>
            </a:r>
          </a:p>
          <a:p>
            <a:pPr eaLnBrk="1" hangingPunct="1"/>
            <a:r>
              <a:rPr lang="en-US" sz="1200">
                <a:latin typeface="Courier" charset="0"/>
              </a:rPr>
              <a:t>!</a:t>
            </a:r>
          </a:p>
          <a:p>
            <a:pPr eaLnBrk="1" hangingPunct="1"/>
            <a:r>
              <a:rPr lang="en-US" sz="1200">
                <a:latin typeface="Courier" charset="0"/>
              </a:rPr>
              <a:t>!/LN1        CALL W3SLN1 (       WN1, FHIGH, USTAR, U10DIR , VSLN       )</a:t>
            </a:r>
          </a:p>
          <a:p>
            <a:pPr eaLnBrk="1" hangingPunct="1"/>
            <a:r>
              <a:rPr lang="en-US" sz="1200">
                <a:latin typeface="Courier" charset="0"/>
              </a:rPr>
              <a:t>!/LNX        CALL W3SLNX</a:t>
            </a:r>
          </a:p>
          <a:p>
            <a:pPr eaLnBrk="1" hangingPunct="1"/>
            <a:r>
              <a:rPr lang="en-US" sz="1200">
                <a:latin typeface="Courier" charset="0"/>
              </a:rPr>
              <a:t>!</a:t>
            </a:r>
          </a:p>
          <a:p>
            <a:pPr eaLnBrk="1" hangingPunct="1"/>
            <a:r>
              <a:rPr lang="en-US" sz="1200">
                <a:latin typeface="Courier" charset="0"/>
              </a:rPr>
              <a:t>!/ST1        CALL W3SIN1 ( SPEC, WN2, USTAR, U10DIR ,        VSIN, VDIN )</a:t>
            </a:r>
          </a:p>
          <a:p>
            <a:pPr eaLnBrk="1" hangingPunct="1"/>
            <a:r>
              <a:rPr lang="en-US" sz="1200">
                <a:latin typeface="Courier" charset="0"/>
              </a:rPr>
              <a:t>!/ST2        CALL W3SIN2 ( SPEC, CG1, WN2, U10ABS, U10DIR, CD, Z0,        &amp;</a:t>
            </a:r>
          </a:p>
          <a:p>
            <a:pPr eaLnBrk="1" hangingPunct="1"/>
            <a:r>
              <a:rPr lang="en-US" sz="1200">
                <a:latin typeface="Courier" charset="0"/>
              </a:rPr>
              <a:t>!/ST2                                                   FPI, VSIN, VDIN )</a:t>
            </a:r>
          </a:p>
          <a:p>
            <a:pPr eaLnBrk="1" hangingPunct="1"/>
            <a:r>
              <a:rPr lang="en-US" sz="1200">
                <a:latin typeface="Courier" charset="0"/>
              </a:rPr>
              <a:t>!/ST3        CALL W3SIN3 ( SPEC, CG1, WN2, U10ABS, USTAR, DAIR/DWAT, AS,  &amp;</a:t>
            </a:r>
          </a:p>
          <a:p>
            <a:pPr eaLnBrk="1" hangingPunct="1"/>
            <a:r>
              <a:rPr lang="en-US" sz="1200">
                <a:latin typeface="Courier" charset="0"/>
              </a:rPr>
              <a:t>!/ST3                 U10DIR, Z0, CD, TAUWX, TAUWY, VSIN, VDIN, LLWS )</a:t>
            </a:r>
          </a:p>
          <a:p>
            <a:pPr eaLnBrk="1" hangingPunct="1"/>
            <a:r>
              <a:rPr lang="en-US" sz="1200">
                <a:latin typeface="Courier" charset="0"/>
              </a:rPr>
              <a:t>!/STX        CALL W3SINX</a:t>
            </a:r>
          </a:p>
          <a:p>
            <a:pPr eaLnBrk="1" hangingPunct="1"/>
            <a:r>
              <a:rPr lang="en-US" sz="1200">
                <a:latin typeface="Courier" charset="0"/>
              </a:rPr>
              <a:t>!</a:t>
            </a:r>
          </a:p>
        </p:txBody>
      </p:sp>
      <p:sp>
        <p:nvSpPr>
          <p:cNvPr id="145416" name="Rectangle 8"/>
          <p:cNvSpPr>
            <a:spLocks noChangeArrowheads="1"/>
          </p:cNvSpPr>
          <p:nvPr/>
        </p:nvSpPr>
        <p:spPr bwMode="auto">
          <a:xfrm>
            <a:off x="1066800" y="4454525"/>
            <a:ext cx="533400" cy="346075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417" name="Rectangle 9"/>
          <p:cNvSpPr>
            <a:spLocks noChangeArrowheads="1"/>
          </p:cNvSpPr>
          <p:nvPr/>
        </p:nvSpPr>
        <p:spPr bwMode="auto">
          <a:xfrm>
            <a:off x="1066800" y="4987925"/>
            <a:ext cx="533400" cy="1108075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45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8" grpId="0" animBg="1"/>
      <p:bldP spid="145418" grpId="1" animBg="1"/>
      <p:bldP spid="145419" grpId="0" animBg="1"/>
      <p:bldP spid="145416" grpId="0" animBg="1"/>
      <p:bldP spid="145416" grpId="1" animBg="1"/>
      <p:bldP spid="1454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Helvetica" charset="0"/>
              </a:rPr>
              <a:t>Compile basics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</a:rPr>
              <a:t>Using switches (2)</a:t>
            </a:r>
            <a:endParaRPr lang="en-US" dirty="0">
              <a:latin typeface="Helvetica" charset="0"/>
            </a:endParaRPr>
          </a:p>
          <a:p>
            <a:pPr lvl="1" eaLnBrk="1" hangingPunct="1"/>
            <a:r>
              <a:rPr lang="en-US" dirty="0">
                <a:latin typeface="Helvetica" charset="0"/>
              </a:rPr>
              <a:t>Switches to be using in the compilation are stored in the </a:t>
            </a:r>
            <a:r>
              <a:rPr lang="en-US" b="1" dirty="0">
                <a:solidFill>
                  <a:srgbClr val="00CCFF"/>
                </a:solidFill>
                <a:latin typeface="Helvetica" charset="0"/>
              </a:rPr>
              <a:t>switch</a:t>
            </a:r>
            <a:r>
              <a:rPr lang="en-US" dirty="0">
                <a:latin typeface="Helvetica" charset="0"/>
              </a:rPr>
              <a:t> file:</a:t>
            </a:r>
          </a:p>
          <a:p>
            <a:pPr lvl="2" eaLnBrk="1" hangingPunct="1"/>
            <a:r>
              <a:rPr lang="en-US" dirty="0">
                <a:latin typeface="Helvetica" charset="0"/>
              </a:rPr>
              <a:t>This file is stored as </a:t>
            </a:r>
            <a:r>
              <a:rPr lang="en-US" b="1" dirty="0">
                <a:solidFill>
                  <a:srgbClr val="00CCFF"/>
                </a:solidFill>
                <a:latin typeface="Helvetica" charset="0"/>
              </a:rPr>
              <a:t>.</a:t>
            </a:r>
            <a:r>
              <a:rPr lang="en-US" b="1" dirty="0" smtClean="0">
                <a:solidFill>
                  <a:srgbClr val="00CCFF"/>
                </a:solidFill>
                <a:latin typeface="Helvetica" charset="0"/>
              </a:rPr>
              <a:t>/bin/switch</a:t>
            </a:r>
            <a:r>
              <a:rPr lang="en-US" b="1" dirty="0" smtClean="0">
                <a:latin typeface="Helvetica" charset="0"/>
              </a:rPr>
              <a:t> </a:t>
            </a:r>
            <a:r>
              <a:rPr lang="en-US" dirty="0">
                <a:latin typeface="Helvetica" charset="0"/>
              </a:rPr>
              <a:t>in </a:t>
            </a:r>
            <a:r>
              <a:rPr lang="en-US" dirty="0" smtClean="0">
                <a:latin typeface="Helvetica" charset="0"/>
              </a:rPr>
              <a:t>the WAVEWATCH </a:t>
            </a:r>
            <a:r>
              <a:rPr lang="en-US" dirty="0">
                <a:latin typeface="Helvetica" charset="0"/>
              </a:rPr>
              <a:t>III directory. The installation script makes links to the original file in most work directories.</a:t>
            </a:r>
          </a:p>
          <a:p>
            <a:pPr lvl="2" eaLnBrk="1" hangingPunct="1"/>
            <a:r>
              <a:rPr lang="en-US" dirty="0">
                <a:latin typeface="Helvetica" charset="0"/>
              </a:rPr>
              <a:t>If the switches </a:t>
            </a:r>
            <a:r>
              <a:rPr lang="en-US" b="1" dirty="0">
                <a:latin typeface="Helvetica" charset="0"/>
              </a:rPr>
              <a:t>NL1</a:t>
            </a:r>
            <a:r>
              <a:rPr lang="en-US" dirty="0">
                <a:latin typeface="Helvetica" charset="0"/>
              </a:rPr>
              <a:t> and </a:t>
            </a:r>
            <a:r>
              <a:rPr lang="en-US" b="1" dirty="0">
                <a:latin typeface="Helvetica" charset="0"/>
              </a:rPr>
              <a:t>ST2</a:t>
            </a:r>
            <a:r>
              <a:rPr lang="en-US" dirty="0">
                <a:latin typeface="Helvetica" charset="0"/>
              </a:rPr>
              <a:t> are present in the </a:t>
            </a:r>
            <a:r>
              <a:rPr lang="en-US" b="1" dirty="0">
                <a:solidFill>
                  <a:srgbClr val="00CCFF"/>
                </a:solidFill>
                <a:latin typeface="Helvetica" charset="0"/>
              </a:rPr>
              <a:t>switch</a:t>
            </a:r>
            <a:r>
              <a:rPr lang="en-US" dirty="0">
                <a:latin typeface="Helvetica" charset="0"/>
              </a:rPr>
              <a:t> file, the corresponding part of the preprocessed code </a:t>
            </a:r>
            <a:r>
              <a:rPr lang="en-US" b="1" dirty="0">
                <a:solidFill>
                  <a:srgbClr val="00CCFF"/>
                </a:solidFill>
                <a:latin typeface="Helvetica" charset="0"/>
              </a:rPr>
              <a:t>w3srcemd.f90</a:t>
            </a:r>
            <a:r>
              <a:rPr lang="en-US" dirty="0">
                <a:latin typeface="Helvetica" charset="0"/>
              </a:rPr>
              <a:t> will </a:t>
            </a:r>
            <a:r>
              <a:rPr lang="en-US" dirty="0" smtClean="0">
                <a:latin typeface="Helvetica" charset="0"/>
              </a:rPr>
              <a:t>become:</a:t>
            </a:r>
            <a:endParaRPr lang="en-US" dirty="0">
              <a:latin typeface="Helvetica" charset="0"/>
            </a:endParaRP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990600" y="4168775"/>
            <a:ext cx="7315200" cy="19272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>
                <a:latin typeface="Courier" charset="0"/>
              </a:rPr>
              <a:t>!</a:t>
            </a:r>
          </a:p>
          <a:p>
            <a:pPr eaLnBrk="1" hangingPunct="1"/>
            <a:r>
              <a:rPr lang="en-US" sz="1200" dirty="0">
                <a:latin typeface="Courier" charset="0"/>
              </a:rPr>
              <a:t>! 2.  Calculate source terms ----------------------------------------- *</a:t>
            </a:r>
          </a:p>
          <a:p>
            <a:pPr eaLnBrk="1" hangingPunct="1"/>
            <a:r>
              <a:rPr lang="en-US" sz="1200" dirty="0">
                <a:latin typeface="Courier" charset="0"/>
              </a:rPr>
              <a:t>!</a:t>
            </a:r>
          </a:p>
          <a:p>
            <a:pPr eaLnBrk="1" hangingPunct="1"/>
            <a:r>
              <a:rPr lang="en-US" sz="1200" dirty="0">
                <a:latin typeface="Courier" charset="0"/>
              </a:rPr>
              <a:t>! 2.a Input.</a:t>
            </a:r>
          </a:p>
          <a:p>
            <a:pPr eaLnBrk="1" hangingPunct="1"/>
            <a:r>
              <a:rPr lang="en-US" sz="1200" dirty="0">
                <a:latin typeface="Courier" charset="0"/>
              </a:rPr>
              <a:t>!</a:t>
            </a:r>
          </a:p>
          <a:p>
            <a:pPr eaLnBrk="1" hangingPunct="1"/>
            <a:r>
              <a:rPr lang="en-US" sz="1200" dirty="0">
                <a:latin typeface="Courier" charset="0"/>
              </a:rPr>
              <a:t>        CALL W3SLN1 (       WN1, FHIGH, USTAR, U10DIR , VSLN       )</a:t>
            </a:r>
          </a:p>
          <a:p>
            <a:pPr eaLnBrk="1" hangingPunct="1"/>
            <a:r>
              <a:rPr lang="en-US" sz="1200" dirty="0">
                <a:latin typeface="Courier" charset="0"/>
              </a:rPr>
              <a:t>!</a:t>
            </a:r>
          </a:p>
          <a:p>
            <a:pPr eaLnBrk="1" hangingPunct="1"/>
            <a:r>
              <a:rPr lang="en-US" sz="1200" dirty="0">
                <a:latin typeface="Courier" charset="0"/>
              </a:rPr>
              <a:t>        CALL W3SIN2 ( SPEC, CG1, WN2, U10ABS, U10DIR, CD, Z0,        &amp;</a:t>
            </a:r>
          </a:p>
          <a:p>
            <a:pPr eaLnBrk="1" hangingPunct="1"/>
            <a:r>
              <a:rPr lang="en-US" sz="1200" dirty="0">
                <a:latin typeface="Courier" charset="0"/>
              </a:rPr>
              <a:t>                                                   FPI, VSIN, VDIN )</a:t>
            </a:r>
          </a:p>
          <a:p>
            <a:pPr eaLnBrk="1" hangingPunct="1"/>
            <a:endParaRPr lang="en-US" sz="1200" dirty="0">
              <a:latin typeface="Courier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867400" y="6096000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00CCFF"/>
                </a:solidFill>
                <a:latin typeface="Helvetica" charset="0"/>
              </a:rPr>
              <a:t>Manual </a:t>
            </a:r>
            <a:r>
              <a:rPr lang="en-US" sz="2000" dirty="0" smtClean="0">
                <a:solidFill>
                  <a:srgbClr val="00CCFF"/>
                </a:solidFill>
                <a:latin typeface="Helvetica" charset="0"/>
              </a:rPr>
              <a:t>Section</a:t>
            </a:r>
            <a:r>
              <a:rPr lang="en-US" sz="2000" dirty="0" smtClean="0">
                <a:solidFill>
                  <a:srgbClr val="00CCFF"/>
                </a:solidFill>
                <a:latin typeface="Helvetica" charset="0"/>
              </a:rPr>
              <a:t> 5.4</a:t>
            </a:r>
            <a:endParaRPr lang="en-US" sz="2000" dirty="0">
              <a:solidFill>
                <a:srgbClr val="00CCFF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</a:rPr>
              <a:t>Compiling the code</a:t>
            </a:r>
            <a:endParaRPr lang="en-US" dirty="0">
              <a:latin typeface="Helvetica" charset="0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Helvetica" charset="0"/>
              </a:rPr>
              <a:t>How does this </a:t>
            </a:r>
            <a:r>
              <a:rPr lang="en-US" dirty="0" smtClean="0">
                <a:latin typeface="Helvetica" charset="0"/>
              </a:rPr>
              <a:t>work?</a:t>
            </a:r>
            <a:endParaRPr lang="en-US" dirty="0">
              <a:latin typeface="Helvetica" charset="0"/>
            </a:endParaRPr>
          </a:p>
          <a:p>
            <a:pPr lvl="1" eaLnBrk="1" hangingPunct="1"/>
            <a:r>
              <a:rPr lang="en-US" dirty="0">
                <a:latin typeface="Helvetica" charset="0"/>
              </a:rPr>
              <a:t>A FORTRAN 77 program </a:t>
            </a:r>
            <a:r>
              <a:rPr lang="en-US" b="1" dirty="0">
                <a:solidFill>
                  <a:srgbClr val="00CCFF"/>
                </a:solidFill>
                <a:latin typeface="Helvetica" charset="0"/>
              </a:rPr>
              <a:t>w3adc.f</a:t>
            </a:r>
            <a:r>
              <a:rPr lang="en-US" dirty="0">
                <a:latin typeface="Helvetica" charset="0"/>
              </a:rPr>
              <a:t> is compiled during installation of the model to produce the program </a:t>
            </a:r>
            <a:r>
              <a:rPr lang="en-US" b="1" i="1" dirty="0">
                <a:latin typeface="Helvetica" charset="0"/>
              </a:rPr>
              <a:t>w3adc</a:t>
            </a:r>
            <a:r>
              <a:rPr lang="en-US" dirty="0">
                <a:latin typeface="Helvetica" charset="0"/>
              </a:rPr>
              <a:t>.</a:t>
            </a:r>
          </a:p>
          <a:p>
            <a:pPr lvl="1" eaLnBrk="1" hangingPunct="1"/>
            <a:r>
              <a:rPr lang="en-US" b="1" i="1" dirty="0">
                <a:latin typeface="Helvetica" charset="0"/>
              </a:rPr>
              <a:t>w3adc</a:t>
            </a:r>
            <a:r>
              <a:rPr lang="en-US" dirty="0">
                <a:latin typeface="Helvetica" charset="0"/>
              </a:rPr>
              <a:t> is managed by the script </a:t>
            </a:r>
            <a:r>
              <a:rPr lang="en-US" b="1" i="1" dirty="0">
                <a:latin typeface="Helvetica" charset="0"/>
              </a:rPr>
              <a:t>ad3</a:t>
            </a:r>
            <a:r>
              <a:rPr lang="en-US" dirty="0">
                <a:latin typeface="Helvetica" charset="0"/>
              </a:rPr>
              <a:t>, also put in place during model installation.</a:t>
            </a:r>
          </a:p>
          <a:p>
            <a:pPr lvl="1" eaLnBrk="1" hangingPunct="1"/>
            <a:r>
              <a:rPr lang="en-US" b="1" i="1" dirty="0">
                <a:latin typeface="Helvetica" charset="0"/>
              </a:rPr>
              <a:t>ad3</a:t>
            </a:r>
            <a:r>
              <a:rPr lang="en-US" dirty="0">
                <a:latin typeface="Helvetica" charset="0"/>
              </a:rPr>
              <a:t> also uses the </a:t>
            </a:r>
            <a:r>
              <a:rPr lang="en-US" b="1" i="1" dirty="0">
                <a:latin typeface="Helvetica" charset="0"/>
              </a:rPr>
              <a:t>comp</a:t>
            </a:r>
            <a:r>
              <a:rPr lang="en-US" dirty="0">
                <a:latin typeface="Helvetica" charset="0"/>
              </a:rPr>
              <a:t> script, in which compiler options are set. </a:t>
            </a:r>
          </a:p>
          <a:p>
            <a:pPr lvl="1" eaLnBrk="1" hangingPunct="1"/>
            <a:r>
              <a:rPr lang="en-US" b="1" i="1" dirty="0">
                <a:latin typeface="Helvetica" charset="0"/>
              </a:rPr>
              <a:t>ad3</a:t>
            </a:r>
            <a:r>
              <a:rPr lang="en-US" dirty="0">
                <a:latin typeface="Helvetica" charset="0"/>
              </a:rPr>
              <a:t> and the </a:t>
            </a:r>
            <a:r>
              <a:rPr lang="en-US" b="1" i="1" dirty="0">
                <a:latin typeface="Helvetica" charset="0"/>
              </a:rPr>
              <a:t>link</a:t>
            </a:r>
            <a:r>
              <a:rPr lang="en-US" dirty="0">
                <a:latin typeface="Helvetica" charset="0"/>
              </a:rPr>
              <a:t> script are called in the </a:t>
            </a:r>
            <a:r>
              <a:rPr lang="en-US" b="1" dirty="0" err="1">
                <a:solidFill>
                  <a:srgbClr val="00CCFF"/>
                </a:solidFill>
                <a:latin typeface="Helvetica" charset="0"/>
              </a:rPr>
              <a:t>makefile</a:t>
            </a:r>
            <a:r>
              <a:rPr lang="en-US" dirty="0">
                <a:latin typeface="Helvetica" charset="0"/>
              </a:rPr>
              <a:t>, which is used by the standard UNIX/Linux </a:t>
            </a:r>
            <a:r>
              <a:rPr lang="en-US" b="1" i="1" dirty="0">
                <a:latin typeface="Helvetica" charset="0"/>
              </a:rPr>
              <a:t>make</a:t>
            </a:r>
            <a:r>
              <a:rPr lang="en-US" dirty="0">
                <a:latin typeface="Helvetica" charset="0"/>
              </a:rPr>
              <a:t> facility</a:t>
            </a:r>
          </a:p>
          <a:p>
            <a:pPr lvl="1" eaLnBrk="1" hangingPunct="1"/>
            <a:r>
              <a:rPr lang="en-US" dirty="0">
                <a:latin typeface="Helvetica" charset="0"/>
              </a:rPr>
              <a:t>The </a:t>
            </a:r>
            <a:r>
              <a:rPr lang="en-US" b="1" dirty="0" err="1">
                <a:solidFill>
                  <a:srgbClr val="00CCFF"/>
                </a:solidFill>
                <a:latin typeface="Helvetica" charset="0"/>
              </a:rPr>
              <a:t>makefile</a:t>
            </a:r>
            <a:r>
              <a:rPr lang="en-US" dirty="0">
                <a:latin typeface="Helvetica" charset="0"/>
              </a:rPr>
              <a:t> is updated by the script </a:t>
            </a:r>
            <a:r>
              <a:rPr lang="en-US" b="1" i="1" dirty="0">
                <a:latin typeface="Helvetica" charset="0"/>
              </a:rPr>
              <a:t>make_makefile.sh</a:t>
            </a:r>
            <a:r>
              <a:rPr lang="en-US" dirty="0">
                <a:latin typeface="Helvetica" charset="0"/>
              </a:rPr>
              <a:t>, every time the </a:t>
            </a:r>
            <a:r>
              <a:rPr lang="en-US" b="1" dirty="0">
                <a:solidFill>
                  <a:srgbClr val="00CCFF"/>
                </a:solidFill>
                <a:latin typeface="Helvetica" charset="0"/>
              </a:rPr>
              <a:t>switch</a:t>
            </a:r>
            <a:r>
              <a:rPr lang="en-US" dirty="0">
                <a:latin typeface="Helvetica" charset="0"/>
              </a:rPr>
              <a:t> file is modified.  </a:t>
            </a:r>
          </a:p>
          <a:p>
            <a:pPr lvl="1" eaLnBrk="1" hangingPunct="1"/>
            <a:r>
              <a:rPr lang="en-US" b="1" i="1" dirty="0">
                <a:latin typeface="Helvetica" charset="0"/>
              </a:rPr>
              <a:t>make_makefile.sh</a:t>
            </a:r>
            <a:r>
              <a:rPr lang="en-US" dirty="0">
                <a:latin typeface="Helvetica" charset="0"/>
              </a:rPr>
              <a:t> calls </a:t>
            </a:r>
            <a:r>
              <a:rPr lang="en-US" b="1" i="1" dirty="0">
                <a:latin typeface="Helvetica" charset="0"/>
              </a:rPr>
              <a:t>w3_new</a:t>
            </a:r>
            <a:r>
              <a:rPr lang="en-US" dirty="0">
                <a:latin typeface="Helvetica" charset="0"/>
              </a:rPr>
              <a:t> to touch the appropriate files to be recompiled by </a:t>
            </a:r>
            <a:r>
              <a:rPr lang="en-US" b="1" i="1" dirty="0">
                <a:latin typeface="Helvetica" charset="0"/>
              </a:rPr>
              <a:t>make</a:t>
            </a:r>
            <a:r>
              <a:rPr lang="en-US" dirty="0">
                <a:latin typeface="Helvetica" charset="0"/>
              </a:rPr>
              <a:t>.</a:t>
            </a:r>
          </a:p>
          <a:p>
            <a:pPr lvl="1" eaLnBrk="1" hangingPunct="1"/>
            <a:r>
              <a:rPr lang="en-US" dirty="0">
                <a:latin typeface="Helvetica" charset="0"/>
              </a:rPr>
              <a:t>And all this is managed by the </a:t>
            </a:r>
            <a:r>
              <a:rPr lang="en-US" b="1" i="1" dirty="0">
                <a:latin typeface="Helvetica" charset="0"/>
              </a:rPr>
              <a:t>w3_make</a:t>
            </a:r>
            <a:r>
              <a:rPr lang="en-US" dirty="0">
                <a:latin typeface="Helvetica" charset="0"/>
              </a:rPr>
              <a:t> </a:t>
            </a:r>
            <a:r>
              <a:rPr lang="en-US" dirty="0" smtClean="0">
                <a:latin typeface="Helvetica" charset="0"/>
              </a:rPr>
              <a:t>script</a:t>
            </a:r>
            <a:endParaRPr lang="en-US" dirty="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</a:rPr>
              <a:t>Compiling the code</a:t>
            </a:r>
            <a:endParaRPr lang="en-US" dirty="0">
              <a:latin typeface="Helvetica" charset="0"/>
            </a:endParaRPr>
          </a:p>
        </p:txBody>
      </p:sp>
      <p:grpSp>
        <p:nvGrpSpPr>
          <p:cNvPr id="10243" name="Group 7"/>
          <p:cNvGrpSpPr>
            <a:grpSpLocks/>
          </p:cNvGrpSpPr>
          <p:nvPr/>
        </p:nvGrpSpPr>
        <p:grpSpPr bwMode="auto">
          <a:xfrm>
            <a:off x="1600200" y="1981200"/>
            <a:ext cx="2743200" cy="533400"/>
            <a:chOff x="2160" y="2544"/>
            <a:chExt cx="1344" cy="336"/>
          </a:xfrm>
        </p:grpSpPr>
        <p:sp>
          <p:nvSpPr>
            <p:cNvPr id="10289" name="Rectangle 8"/>
            <p:cNvSpPr>
              <a:spLocks noChangeArrowheads="1"/>
            </p:cNvSpPr>
            <p:nvPr/>
          </p:nvSpPr>
          <p:spPr bwMode="auto">
            <a:xfrm>
              <a:off x="2160" y="2544"/>
              <a:ext cx="1344" cy="33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0" name="Text Box 9"/>
            <p:cNvSpPr txBox="1">
              <a:spLocks noChangeArrowheads="1"/>
            </p:cNvSpPr>
            <p:nvPr/>
          </p:nvSpPr>
          <p:spPr bwMode="auto">
            <a:xfrm>
              <a:off x="2208" y="2592"/>
              <a:ext cx="12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b="1" i="1">
                  <a:latin typeface="Helvetica" charset="0"/>
                </a:rPr>
                <a:t>make_makefile.sh</a:t>
              </a:r>
            </a:p>
          </p:txBody>
        </p:sp>
      </p:grpSp>
      <p:grpSp>
        <p:nvGrpSpPr>
          <p:cNvPr id="10244" name="Group 10"/>
          <p:cNvGrpSpPr>
            <a:grpSpLocks/>
          </p:cNvGrpSpPr>
          <p:nvPr/>
        </p:nvGrpSpPr>
        <p:grpSpPr bwMode="auto">
          <a:xfrm>
            <a:off x="1600200" y="3657600"/>
            <a:ext cx="2743200" cy="533400"/>
            <a:chOff x="2160" y="2544"/>
            <a:chExt cx="1344" cy="336"/>
          </a:xfrm>
        </p:grpSpPr>
        <p:sp>
          <p:nvSpPr>
            <p:cNvPr id="10287" name="Rectangle 11"/>
            <p:cNvSpPr>
              <a:spLocks noChangeArrowheads="1"/>
            </p:cNvSpPr>
            <p:nvPr/>
          </p:nvSpPr>
          <p:spPr bwMode="auto">
            <a:xfrm>
              <a:off x="2160" y="2544"/>
              <a:ext cx="1344" cy="33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8" name="Text Box 12"/>
            <p:cNvSpPr txBox="1">
              <a:spLocks noChangeArrowheads="1"/>
            </p:cNvSpPr>
            <p:nvPr/>
          </p:nvSpPr>
          <p:spPr bwMode="auto">
            <a:xfrm>
              <a:off x="2208" y="2592"/>
              <a:ext cx="12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b="1" i="1">
                  <a:latin typeface="Helvetica" charset="0"/>
                </a:rPr>
                <a:t>make</a:t>
              </a:r>
              <a:r>
                <a:rPr lang="en-US" sz="2000">
                  <a:latin typeface="Helvetica" charset="0"/>
                </a:rPr>
                <a:t> (UNIX/Linux)</a:t>
              </a:r>
              <a:endParaRPr lang="en-US" sz="2000" b="1" i="1">
                <a:latin typeface="Helvetica" charset="0"/>
              </a:endParaRPr>
            </a:p>
          </p:txBody>
        </p:sp>
      </p:grpSp>
      <p:grpSp>
        <p:nvGrpSpPr>
          <p:cNvPr id="10245" name="Group 16"/>
          <p:cNvGrpSpPr>
            <a:grpSpLocks/>
          </p:cNvGrpSpPr>
          <p:nvPr/>
        </p:nvGrpSpPr>
        <p:grpSpPr bwMode="auto">
          <a:xfrm>
            <a:off x="4953000" y="1981200"/>
            <a:ext cx="1676400" cy="533400"/>
            <a:chOff x="2160" y="2544"/>
            <a:chExt cx="1344" cy="336"/>
          </a:xfrm>
        </p:grpSpPr>
        <p:sp>
          <p:nvSpPr>
            <p:cNvPr id="10285" name="Rectangle 17"/>
            <p:cNvSpPr>
              <a:spLocks noChangeArrowheads="1"/>
            </p:cNvSpPr>
            <p:nvPr/>
          </p:nvSpPr>
          <p:spPr bwMode="auto">
            <a:xfrm>
              <a:off x="2160" y="2544"/>
              <a:ext cx="1344" cy="33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6" name="Text Box 18"/>
            <p:cNvSpPr txBox="1">
              <a:spLocks noChangeArrowheads="1"/>
            </p:cNvSpPr>
            <p:nvPr/>
          </p:nvSpPr>
          <p:spPr bwMode="auto">
            <a:xfrm>
              <a:off x="2208" y="2592"/>
              <a:ext cx="12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b="1" i="1">
                  <a:latin typeface="Helvetica" charset="0"/>
                </a:rPr>
                <a:t>w3_new</a:t>
              </a:r>
            </a:p>
          </p:txBody>
        </p:sp>
      </p:grpSp>
      <p:grpSp>
        <p:nvGrpSpPr>
          <p:cNvPr id="10246" name="Group 22"/>
          <p:cNvGrpSpPr>
            <a:grpSpLocks/>
          </p:cNvGrpSpPr>
          <p:nvPr/>
        </p:nvGrpSpPr>
        <p:grpSpPr bwMode="auto">
          <a:xfrm>
            <a:off x="4953000" y="3657600"/>
            <a:ext cx="1676400" cy="533400"/>
            <a:chOff x="2160" y="2544"/>
            <a:chExt cx="1344" cy="336"/>
          </a:xfrm>
        </p:grpSpPr>
        <p:sp>
          <p:nvSpPr>
            <p:cNvPr id="10283" name="Rectangle 23"/>
            <p:cNvSpPr>
              <a:spLocks noChangeArrowheads="1"/>
            </p:cNvSpPr>
            <p:nvPr/>
          </p:nvSpPr>
          <p:spPr bwMode="auto">
            <a:xfrm>
              <a:off x="2160" y="2544"/>
              <a:ext cx="1344" cy="33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Text Box 24"/>
            <p:cNvSpPr txBox="1">
              <a:spLocks noChangeArrowheads="1"/>
            </p:cNvSpPr>
            <p:nvPr/>
          </p:nvSpPr>
          <p:spPr bwMode="auto">
            <a:xfrm>
              <a:off x="2208" y="2592"/>
              <a:ext cx="12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b="1" i="1">
                  <a:latin typeface="Helvetica" charset="0"/>
                </a:rPr>
                <a:t>ad3</a:t>
              </a:r>
            </a:p>
          </p:txBody>
        </p:sp>
      </p:grpSp>
      <p:grpSp>
        <p:nvGrpSpPr>
          <p:cNvPr id="10247" name="Group 25"/>
          <p:cNvGrpSpPr>
            <a:grpSpLocks/>
          </p:cNvGrpSpPr>
          <p:nvPr/>
        </p:nvGrpSpPr>
        <p:grpSpPr bwMode="auto">
          <a:xfrm>
            <a:off x="7239000" y="3657600"/>
            <a:ext cx="1676400" cy="533400"/>
            <a:chOff x="2160" y="2544"/>
            <a:chExt cx="1344" cy="336"/>
          </a:xfrm>
        </p:grpSpPr>
        <p:sp>
          <p:nvSpPr>
            <p:cNvPr id="10281" name="Rectangle 26"/>
            <p:cNvSpPr>
              <a:spLocks noChangeArrowheads="1"/>
            </p:cNvSpPr>
            <p:nvPr/>
          </p:nvSpPr>
          <p:spPr bwMode="auto">
            <a:xfrm>
              <a:off x="2160" y="2544"/>
              <a:ext cx="1344" cy="33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Text Box 27"/>
            <p:cNvSpPr txBox="1">
              <a:spLocks noChangeArrowheads="1"/>
            </p:cNvSpPr>
            <p:nvPr/>
          </p:nvSpPr>
          <p:spPr bwMode="auto">
            <a:xfrm>
              <a:off x="2208" y="2592"/>
              <a:ext cx="12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b="1" i="1">
                  <a:latin typeface="Helvetica" charset="0"/>
                </a:rPr>
                <a:t>w3adc</a:t>
              </a:r>
            </a:p>
          </p:txBody>
        </p:sp>
      </p:grpSp>
      <p:grpSp>
        <p:nvGrpSpPr>
          <p:cNvPr id="10248" name="Group 28"/>
          <p:cNvGrpSpPr>
            <a:grpSpLocks/>
          </p:cNvGrpSpPr>
          <p:nvPr/>
        </p:nvGrpSpPr>
        <p:grpSpPr bwMode="auto">
          <a:xfrm>
            <a:off x="7239000" y="4495800"/>
            <a:ext cx="1676400" cy="533400"/>
            <a:chOff x="2160" y="2544"/>
            <a:chExt cx="1344" cy="336"/>
          </a:xfrm>
        </p:grpSpPr>
        <p:sp>
          <p:nvSpPr>
            <p:cNvPr id="10279" name="Rectangle 29"/>
            <p:cNvSpPr>
              <a:spLocks noChangeArrowheads="1"/>
            </p:cNvSpPr>
            <p:nvPr/>
          </p:nvSpPr>
          <p:spPr bwMode="auto">
            <a:xfrm>
              <a:off x="2160" y="2544"/>
              <a:ext cx="1344" cy="33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Text Box 30"/>
            <p:cNvSpPr txBox="1">
              <a:spLocks noChangeArrowheads="1"/>
            </p:cNvSpPr>
            <p:nvPr/>
          </p:nvSpPr>
          <p:spPr bwMode="auto">
            <a:xfrm>
              <a:off x="2208" y="2592"/>
              <a:ext cx="12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b="1" i="1">
                  <a:latin typeface="Helvetica" charset="0"/>
                </a:rPr>
                <a:t>comp</a:t>
              </a:r>
            </a:p>
          </p:txBody>
        </p:sp>
      </p:grpSp>
      <p:grpSp>
        <p:nvGrpSpPr>
          <p:cNvPr id="10249" name="Group 31"/>
          <p:cNvGrpSpPr>
            <a:grpSpLocks/>
          </p:cNvGrpSpPr>
          <p:nvPr/>
        </p:nvGrpSpPr>
        <p:grpSpPr bwMode="auto">
          <a:xfrm>
            <a:off x="4953000" y="4495800"/>
            <a:ext cx="1676400" cy="533400"/>
            <a:chOff x="2160" y="2544"/>
            <a:chExt cx="1344" cy="336"/>
          </a:xfrm>
        </p:grpSpPr>
        <p:sp>
          <p:nvSpPr>
            <p:cNvPr id="10277" name="Rectangle 32"/>
            <p:cNvSpPr>
              <a:spLocks noChangeArrowheads="1"/>
            </p:cNvSpPr>
            <p:nvPr/>
          </p:nvSpPr>
          <p:spPr bwMode="auto">
            <a:xfrm>
              <a:off x="2160" y="2544"/>
              <a:ext cx="1344" cy="33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Text Box 33"/>
            <p:cNvSpPr txBox="1">
              <a:spLocks noChangeArrowheads="1"/>
            </p:cNvSpPr>
            <p:nvPr/>
          </p:nvSpPr>
          <p:spPr bwMode="auto">
            <a:xfrm>
              <a:off x="2208" y="2592"/>
              <a:ext cx="12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b="1" i="1">
                  <a:latin typeface="Helvetica" charset="0"/>
                </a:rPr>
                <a:t>link</a:t>
              </a:r>
            </a:p>
          </p:txBody>
        </p:sp>
      </p:grpSp>
      <p:sp>
        <p:nvSpPr>
          <p:cNvPr id="10250" name="Line 34"/>
          <p:cNvSpPr>
            <a:spLocks noChangeShapeType="1"/>
          </p:cNvSpPr>
          <p:nvPr/>
        </p:nvSpPr>
        <p:spPr bwMode="auto">
          <a:xfrm>
            <a:off x="4343400" y="2268538"/>
            <a:ext cx="609600" cy="0"/>
          </a:xfrm>
          <a:prstGeom prst="line">
            <a:avLst/>
          </a:prstGeom>
          <a:noFill/>
          <a:ln w="254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35"/>
          <p:cNvSpPr>
            <a:spLocks noChangeShapeType="1"/>
          </p:cNvSpPr>
          <p:nvPr/>
        </p:nvSpPr>
        <p:spPr bwMode="auto">
          <a:xfrm>
            <a:off x="4343400" y="3944938"/>
            <a:ext cx="609600" cy="0"/>
          </a:xfrm>
          <a:prstGeom prst="line">
            <a:avLst/>
          </a:prstGeom>
          <a:noFill/>
          <a:ln w="254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36"/>
          <p:cNvSpPr>
            <a:spLocks noChangeShapeType="1"/>
          </p:cNvSpPr>
          <p:nvPr/>
        </p:nvSpPr>
        <p:spPr bwMode="auto">
          <a:xfrm>
            <a:off x="6629400" y="3944938"/>
            <a:ext cx="609600" cy="0"/>
          </a:xfrm>
          <a:prstGeom prst="line">
            <a:avLst/>
          </a:prstGeom>
          <a:noFill/>
          <a:ln w="254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37"/>
          <p:cNvSpPr>
            <a:spLocks noChangeShapeType="1"/>
          </p:cNvSpPr>
          <p:nvPr/>
        </p:nvSpPr>
        <p:spPr bwMode="auto">
          <a:xfrm>
            <a:off x="6858000" y="4783138"/>
            <a:ext cx="381000" cy="0"/>
          </a:xfrm>
          <a:prstGeom prst="line">
            <a:avLst/>
          </a:prstGeom>
          <a:noFill/>
          <a:ln w="254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38"/>
          <p:cNvSpPr>
            <a:spLocks noChangeShapeType="1"/>
          </p:cNvSpPr>
          <p:nvPr/>
        </p:nvSpPr>
        <p:spPr bwMode="auto">
          <a:xfrm>
            <a:off x="4572000" y="4783138"/>
            <a:ext cx="381000" cy="0"/>
          </a:xfrm>
          <a:prstGeom prst="line">
            <a:avLst/>
          </a:prstGeom>
          <a:noFill/>
          <a:ln w="254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39"/>
          <p:cNvSpPr>
            <a:spLocks noChangeShapeType="1"/>
          </p:cNvSpPr>
          <p:nvPr/>
        </p:nvSpPr>
        <p:spPr bwMode="auto">
          <a:xfrm>
            <a:off x="4572000" y="3944938"/>
            <a:ext cx="0" cy="838200"/>
          </a:xfrm>
          <a:prstGeom prst="line">
            <a:avLst/>
          </a:prstGeom>
          <a:noFill/>
          <a:ln w="254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40"/>
          <p:cNvSpPr>
            <a:spLocks noChangeShapeType="1"/>
          </p:cNvSpPr>
          <p:nvPr/>
        </p:nvSpPr>
        <p:spPr bwMode="auto">
          <a:xfrm>
            <a:off x="6858000" y="3944938"/>
            <a:ext cx="0" cy="838200"/>
          </a:xfrm>
          <a:prstGeom prst="line">
            <a:avLst/>
          </a:prstGeom>
          <a:noFill/>
          <a:ln w="254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41"/>
          <p:cNvSpPr>
            <a:spLocks noChangeShapeType="1"/>
          </p:cNvSpPr>
          <p:nvPr/>
        </p:nvSpPr>
        <p:spPr bwMode="auto">
          <a:xfrm>
            <a:off x="1219200" y="3944938"/>
            <a:ext cx="381000" cy="0"/>
          </a:xfrm>
          <a:prstGeom prst="line">
            <a:avLst/>
          </a:prstGeom>
          <a:noFill/>
          <a:ln w="254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43"/>
          <p:cNvSpPr>
            <a:spLocks noChangeShapeType="1"/>
          </p:cNvSpPr>
          <p:nvPr/>
        </p:nvSpPr>
        <p:spPr bwMode="auto">
          <a:xfrm>
            <a:off x="1219200" y="2268538"/>
            <a:ext cx="381000" cy="0"/>
          </a:xfrm>
          <a:prstGeom prst="line">
            <a:avLst/>
          </a:prstGeom>
          <a:noFill/>
          <a:ln w="254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44"/>
          <p:cNvSpPr>
            <a:spLocks noChangeShapeType="1"/>
          </p:cNvSpPr>
          <p:nvPr/>
        </p:nvSpPr>
        <p:spPr bwMode="auto">
          <a:xfrm flipV="1">
            <a:off x="1219200" y="1219200"/>
            <a:ext cx="0" cy="2725738"/>
          </a:xfrm>
          <a:prstGeom prst="line">
            <a:avLst/>
          </a:prstGeom>
          <a:noFill/>
          <a:ln w="254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60" name="Group 4"/>
          <p:cNvGrpSpPr>
            <a:grpSpLocks/>
          </p:cNvGrpSpPr>
          <p:nvPr/>
        </p:nvGrpSpPr>
        <p:grpSpPr bwMode="auto">
          <a:xfrm>
            <a:off x="533400" y="1054981"/>
            <a:ext cx="1676400" cy="533400"/>
            <a:chOff x="2160" y="2544"/>
            <a:chExt cx="1344" cy="336"/>
          </a:xfrm>
        </p:grpSpPr>
        <p:sp>
          <p:nvSpPr>
            <p:cNvPr id="10275" name="Rectangle 5"/>
            <p:cNvSpPr>
              <a:spLocks noChangeArrowheads="1"/>
            </p:cNvSpPr>
            <p:nvPr/>
          </p:nvSpPr>
          <p:spPr bwMode="auto">
            <a:xfrm>
              <a:off x="2160" y="2544"/>
              <a:ext cx="1344" cy="33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Text Box 6"/>
            <p:cNvSpPr txBox="1">
              <a:spLocks noChangeArrowheads="1"/>
            </p:cNvSpPr>
            <p:nvPr/>
          </p:nvSpPr>
          <p:spPr bwMode="auto">
            <a:xfrm>
              <a:off x="2208" y="2592"/>
              <a:ext cx="12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b="1" i="1">
                  <a:latin typeface="Helvetica" charset="0"/>
                </a:rPr>
                <a:t>w3_make</a:t>
              </a:r>
            </a:p>
          </p:txBody>
        </p:sp>
      </p:grpSp>
      <p:grpSp>
        <p:nvGrpSpPr>
          <p:cNvPr id="10" name="Group 61"/>
          <p:cNvGrpSpPr>
            <a:grpSpLocks/>
          </p:cNvGrpSpPr>
          <p:nvPr/>
        </p:nvGrpSpPr>
        <p:grpSpPr bwMode="auto">
          <a:xfrm>
            <a:off x="1600200" y="2514600"/>
            <a:ext cx="2743200" cy="1143000"/>
            <a:chOff x="1008" y="1584"/>
            <a:chExt cx="1728" cy="720"/>
          </a:xfrm>
        </p:grpSpPr>
        <p:sp>
          <p:nvSpPr>
            <p:cNvPr id="10272" name="Rectangle 14"/>
            <p:cNvSpPr>
              <a:spLocks noChangeArrowheads="1"/>
            </p:cNvSpPr>
            <p:nvPr/>
          </p:nvSpPr>
          <p:spPr bwMode="auto">
            <a:xfrm>
              <a:off x="1008" y="1776"/>
              <a:ext cx="17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Text Box 15"/>
            <p:cNvSpPr txBox="1">
              <a:spLocks noChangeArrowheads="1"/>
            </p:cNvSpPr>
            <p:nvPr/>
          </p:nvSpPr>
          <p:spPr bwMode="auto">
            <a:xfrm>
              <a:off x="1070" y="1824"/>
              <a:ext cx="16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i="1">
                  <a:latin typeface="Helvetica" charset="0"/>
                </a:rPr>
                <a:t>makefile</a:t>
              </a:r>
            </a:p>
          </p:txBody>
        </p:sp>
        <p:sp>
          <p:nvSpPr>
            <p:cNvPr id="10274" name="Line 47"/>
            <p:cNvSpPr>
              <a:spLocks noChangeShapeType="1"/>
            </p:cNvSpPr>
            <p:nvPr/>
          </p:nvSpPr>
          <p:spPr bwMode="auto">
            <a:xfrm>
              <a:off x="2400" y="1584"/>
              <a:ext cx="0" cy="720"/>
            </a:xfrm>
            <a:prstGeom prst="line">
              <a:avLst/>
            </a:prstGeom>
            <a:noFill/>
            <a:ln w="50800">
              <a:solidFill>
                <a:srgbClr val="00CCFF"/>
              </a:solidFill>
              <a:prstDash val="sysDot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49"/>
          <p:cNvGrpSpPr>
            <a:grpSpLocks/>
          </p:cNvGrpSpPr>
          <p:nvPr/>
        </p:nvGrpSpPr>
        <p:grpSpPr bwMode="auto">
          <a:xfrm>
            <a:off x="4800600" y="4419600"/>
            <a:ext cx="4267200" cy="1066800"/>
            <a:chOff x="3072" y="2784"/>
            <a:chExt cx="2688" cy="672"/>
          </a:xfrm>
        </p:grpSpPr>
        <p:sp>
          <p:nvSpPr>
            <p:cNvPr id="10270" name="Rectangle 46"/>
            <p:cNvSpPr>
              <a:spLocks noChangeArrowheads="1"/>
            </p:cNvSpPr>
            <p:nvPr/>
          </p:nvSpPr>
          <p:spPr bwMode="auto">
            <a:xfrm>
              <a:off x="3072" y="2784"/>
              <a:ext cx="2688" cy="672"/>
            </a:xfrm>
            <a:prstGeom prst="rect">
              <a:avLst/>
            </a:prstGeom>
            <a:noFill/>
            <a:ln w="38100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Text Box 48"/>
            <p:cNvSpPr txBox="1">
              <a:spLocks noChangeArrowheads="1"/>
            </p:cNvSpPr>
            <p:nvPr/>
          </p:nvSpPr>
          <p:spPr bwMode="auto">
            <a:xfrm>
              <a:off x="3552" y="3168"/>
              <a:ext cx="15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solidFill>
                    <a:srgbClr val="FFFFCC"/>
                  </a:solidFill>
                  <a:latin typeface="Helvetica" charset="0"/>
                </a:rPr>
                <a:t>Modify only once</a:t>
              </a:r>
            </a:p>
          </p:txBody>
        </p:sp>
      </p:grpSp>
      <p:sp>
        <p:nvSpPr>
          <p:cNvPr id="153652" name="Text Box 52"/>
          <p:cNvSpPr txBox="1">
            <a:spLocks noChangeArrowheads="1"/>
          </p:cNvSpPr>
          <p:nvPr/>
        </p:nvSpPr>
        <p:spPr bwMode="auto">
          <a:xfrm>
            <a:off x="457200" y="5181600"/>
            <a:ext cx="3124200" cy="404813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solidFill>
                  <a:srgbClr val="FFFFCC"/>
                </a:solidFill>
                <a:latin typeface="Helvetica" charset="0"/>
              </a:rPr>
              <a:t>Frequent interactive use</a:t>
            </a:r>
          </a:p>
        </p:txBody>
      </p:sp>
      <p:sp>
        <p:nvSpPr>
          <p:cNvPr id="153653" name="Text Box 53"/>
          <p:cNvSpPr txBox="1">
            <a:spLocks noChangeArrowheads="1"/>
          </p:cNvSpPr>
          <p:nvPr/>
        </p:nvSpPr>
        <p:spPr bwMode="auto">
          <a:xfrm>
            <a:off x="457200" y="5843588"/>
            <a:ext cx="3124200" cy="404812"/>
          </a:xfrm>
          <a:prstGeom prst="rect">
            <a:avLst/>
          </a:prstGeom>
          <a:noFill/>
          <a:ln w="38100">
            <a:solidFill>
              <a:srgbClr val="FF00FF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solidFill>
                  <a:srgbClr val="FFFFCC"/>
                </a:solidFill>
                <a:latin typeface="Helvetica" charset="0"/>
              </a:rPr>
              <a:t>Possible interactive use</a:t>
            </a:r>
          </a:p>
        </p:txBody>
      </p:sp>
      <p:sp>
        <p:nvSpPr>
          <p:cNvPr id="153655" name="Rectangle 55"/>
          <p:cNvSpPr>
            <a:spLocks noChangeArrowheads="1"/>
          </p:cNvSpPr>
          <p:nvPr/>
        </p:nvSpPr>
        <p:spPr bwMode="auto">
          <a:xfrm>
            <a:off x="451203" y="986718"/>
            <a:ext cx="1828800" cy="68580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7" name="Rectangle 57"/>
          <p:cNvSpPr>
            <a:spLocks noChangeArrowheads="1"/>
          </p:cNvSpPr>
          <p:nvPr/>
        </p:nvSpPr>
        <p:spPr bwMode="auto">
          <a:xfrm>
            <a:off x="4876800" y="1905000"/>
            <a:ext cx="1828800" cy="685800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8" name="Rectangle 58"/>
          <p:cNvSpPr>
            <a:spLocks noChangeArrowheads="1"/>
          </p:cNvSpPr>
          <p:nvPr/>
        </p:nvSpPr>
        <p:spPr bwMode="auto">
          <a:xfrm>
            <a:off x="4876800" y="3581400"/>
            <a:ext cx="1828800" cy="685800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9" name="Rectangle 59"/>
          <p:cNvSpPr>
            <a:spLocks noChangeArrowheads="1"/>
          </p:cNvSpPr>
          <p:nvPr/>
        </p:nvSpPr>
        <p:spPr bwMode="auto">
          <a:xfrm>
            <a:off x="1524000" y="1905000"/>
            <a:ext cx="2895600" cy="685800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62"/>
          <p:cNvSpPr txBox="1">
            <a:spLocks noChangeArrowheads="1"/>
          </p:cNvSpPr>
          <p:nvPr/>
        </p:nvSpPr>
        <p:spPr bwMode="auto">
          <a:xfrm>
            <a:off x="5867400" y="6096000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000">
                <a:solidFill>
                  <a:srgbClr val="00CCFF"/>
                </a:solidFill>
                <a:latin typeface="Helvetica" charset="0"/>
              </a:rPr>
              <a:t>Manual chapter 5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5107" y="908874"/>
            <a:ext cx="3130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Helvetica" charset="0"/>
              </a:rPr>
              <a:t>Compilation flowchart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3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3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3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3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3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2" grpId="0" animBg="1"/>
      <p:bldP spid="153653" grpId="0" animBg="1"/>
      <p:bldP spid="153655" grpId="0" animBg="1"/>
      <p:bldP spid="153657" grpId="0" animBg="1"/>
      <p:bldP spid="153658" grpId="0" animBg="1"/>
      <p:bldP spid="153659" grpId="0" animBg="1"/>
      <p:bldP spid="153659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1143000" y="5336822"/>
            <a:ext cx="7391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1143000" y="5336822"/>
            <a:ext cx="7391400" cy="685800"/>
          </a:xfrm>
          <a:prstGeom prst="rect">
            <a:avLst/>
          </a:prstGeom>
          <a:solidFill>
            <a:schemeClr val="hlink">
              <a:alpha val="25098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</a:rPr>
              <a:t>Compiling the code</a:t>
            </a:r>
            <a:endParaRPr lang="en-US" dirty="0">
              <a:latin typeface="Helvetica" charset="0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Helvetica" charset="0"/>
              </a:rPr>
              <a:t>In </a:t>
            </a:r>
            <a:r>
              <a:rPr lang="en-US" dirty="0" smtClean="0">
                <a:latin typeface="Helvetica" charset="0"/>
              </a:rPr>
              <a:t>summary</a:t>
            </a:r>
          </a:p>
          <a:p>
            <a:pPr eaLnBrk="1" hangingPunct="1"/>
            <a:r>
              <a:rPr lang="en-US" sz="1200" dirty="0" smtClean="0">
                <a:latin typeface="Helvetica" charset="0"/>
              </a:rPr>
              <a:t> </a:t>
            </a:r>
            <a:endParaRPr lang="en-US" sz="1200" dirty="0">
              <a:latin typeface="Helvetica" charset="0"/>
            </a:endParaRPr>
          </a:p>
          <a:p>
            <a:pPr lvl="1" eaLnBrk="1" hangingPunct="1"/>
            <a:r>
              <a:rPr lang="en-US" dirty="0">
                <a:latin typeface="Helvetica" charset="0"/>
              </a:rPr>
              <a:t>Only </a:t>
            </a:r>
            <a:r>
              <a:rPr lang="en-US" b="1" i="1" dirty="0">
                <a:latin typeface="Helvetica" charset="0"/>
              </a:rPr>
              <a:t>w3_make</a:t>
            </a:r>
            <a:r>
              <a:rPr lang="en-US" dirty="0">
                <a:latin typeface="Helvetica" charset="0"/>
              </a:rPr>
              <a:t> is normally </a:t>
            </a:r>
            <a:r>
              <a:rPr lang="en-US" dirty="0" smtClean="0">
                <a:latin typeface="Helvetica" charset="0"/>
              </a:rPr>
              <a:t>used:</a:t>
            </a:r>
            <a:endParaRPr lang="en-US" dirty="0">
              <a:latin typeface="Helvetica" charset="0"/>
            </a:endParaRPr>
          </a:p>
          <a:p>
            <a:pPr lvl="2" eaLnBrk="1" hangingPunct="1"/>
            <a:r>
              <a:rPr lang="en-US" b="1" i="1" dirty="0" smtClean="0">
                <a:latin typeface="Helvetica" charset="0"/>
              </a:rPr>
              <a:t>w3_make </a:t>
            </a:r>
            <a:r>
              <a:rPr lang="en-US" dirty="0" smtClean="0">
                <a:latin typeface="Helvetica" charset="0"/>
              </a:rPr>
              <a:t>by itself</a:t>
            </a:r>
            <a:r>
              <a:rPr lang="en-US" b="1" i="1" dirty="0">
                <a:latin typeface="Helvetica" charset="0"/>
              </a:rPr>
              <a:t> </a:t>
            </a:r>
            <a:r>
              <a:rPr lang="en-US" dirty="0" smtClean="0">
                <a:latin typeface="Helvetica" charset="0"/>
              </a:rPr>
              <a:t>compiles all recognized </a:t>
            </a:r>
            <a:r>
              <a:rPr lang="en-US" dirty="0">
                <a:latin typeface="Helvetica" charset="0"/>
              </a:rPr>
              <a:t>WAVEWATCH </a:t>
            </a:r>
            <a:r>
              <a:rPr lang="en-US" dirty="0" smtClean="0">
                <a:latin typeface="Helvetica" charset="0"/>
              </a:rPr>
              <a:t>III programs.</a:t>
            </a:r>
          </a:p>
          <a:p>
            <a:pPr lvl="2" eaLnBrk="1" hangingPunct="1"/>
            <a:r>
              <a:rPr lang="en-US" b="1" i="1" dirty="0" smtClean="0">
                <a:latin typeface="Helvetica" charset="0"/>
              </a:rPr>
              <a:t>w3_make  </a:t>
            </a:r>
            <a:r>
              <a:rPr lang="en-US" b="1" i="1" dirty="0">
                <a:latin typeface="Helvetica" charset="0"/>
              </a:rPr>
              <a:t>ww3_grid </a:t>
            </a:r>
            <a:r>
              <a:rPr lang="en-US" dirty="0">
                <a:latin typeface="Helvetica" charset="0"/>
              </a:rPr>
              <a:t>compiles this program only</a:t>
            </a:r>
            <a:r>
              <a:rPr lang="en-US" dirty="0" smtClean="0">
                <a:latin typeface="Helvetica" charset="0"/>
              </a:rPr>
              <a:t>.</a:t>
            </a:r>
            <a:endParaRPr lang="en-US" dirty="0">
              <a:latin typeface="Helvetica" charset="0"/>
            </a:endParaRPr>
          </a:p>
          <a:p>
            <a:pPr lvl="1" eaLnBrk="1" hangingPunct="1"/>
            <a:r>
              <a:rPr lang="en-US" b="1" i="1" dirty="0">
                <a:latin typeface="Helvetica" charset="0"/>
              </a:rPr>
              <a:t>ad3</a:t>
            </a:r>
            <a:r>
              <a:rPr lang="en-US" dirty="0">
                <a:latin typeface="Helvetica" charset="0"/>
              </a:rPr>
              <a:t> can be run interactively, particularly if test output needs to be switched on in selected routines.</a:t>
            </a:r>
          </a:p>
          <a:p>
            <a:pPr lvl="1" eaLnBrk="1" hangingPunct="1"/>
            <a:r>
              <a:rPr lang="en-US" b="1" i="1" dirty="0">
                <a:latin typeface="Helvetica" charset="0"/>
              </a:rPr>
              <a:t>make_makefile.sh</a:t>
            </a:r>
            <a:r>
              <a:rPr lang="en-US" dirty="0">
                <a:latin typeface="Helvetica" charset="0"/>
              </a:rPr>
              <a:t> and </a:t>
            </a:r>
            <a:r>
              <a:rPr lang="en-US" b="1" i="1" dirty="0">
                <a:latin typeface="Helvetica" charset="0"/>
              </a:rPr>
              <a:t>w3_new</a:t>
            </a:r>
            <a:r>
              <a:rPr lang="en-US" dirty="0">
                <a:latin typeface="Helvetica" charset="0"/>
              </a:rPr>
              <a:t> can be run interactively as indicated in the manual.</a:t>
            </a:r>
          </a:p>
          <a:p>
            <a:pPr lvl="1" eaLnBrk="1" hangingPunct="1"/>
            <a:r>
              <a:rPr lang="en-US" dirty="0">
                <a:latin typeface="Helvetica" charset="0"/>
              </a:rPr>
              <a:t>The rest of the system you will never see after the model is installed, </a:t>
            </a:r>
            <a:r>
              <a:rPr lang="en-US" dirty="0" smtClean="0">
                <a:latin typeface="Helvetica" charset="0"/>
              </a:rPr>
              <a:t>but…</a:t>
            </a:r>
            <a:endParaRPr lang="en-US" dirty="0">
              <a:latin typeface="Helvetica" charset="0"/>
            </a:endParaRPr>
          </a:p>
          <a:p>
            <a:pPr lvl="1" eaLnBrk="1" hangingPunct="1"/>
            <a:endParaRPr lang="en-US" dirty="0">
              <a:latin typeface="Helvetica" charset="0"/>
            </a:endParaRPr>
          </a:p>
          <a:p>
            <a:pPr lvl="1" eaLnBrk="1" hangingPunct="1"/>
            <a:r>
              <a:rPr lang="en-US" dirty="0">
                <a:solidFill>
                  <a:schemeClr val="tx1"/>
                </a:solidFill>
                <a:latin typeface="Helvetica" charset="0"/>
              </a:rPr>
              <a:t>It is essential that </a:t>
            </a:r>
            <a:r>
              <a:rPr lang="en-US" b="1" i="1" dirty="0">
                <a:solidFill>
                  <a:schemeClr val="tx1"/>
                </a:solidFill>
                <a:latin typeface="Helvetica" charset="0"/>
              </a:rPr>
              <a:t>comp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 and </a:t>
            </a:r>
            <a:r>
              <a:rPr lang="en-US" b="1" i="1" dirty="0">
                <a:solidFill>
                  <a:schemeClr val="tx1"/>
                </a:solidFill>
                <a:latin typeface="Helvetica" charset="0"/>
              </a:rPr>
              <a:t>link</a:t>
            </a:r>
            <a:r>
              <a:rPr lang="en-US" dirty="0">
                <a:solidFill>
                  <a:schemeClr val="tx1"/>
                </a:solidFill>
                <a:latin typeface="Helvetica" charset="0"/>
              </a:rPr>
              <a:t> are set up with compiler error capturing if codes are to be edited.</a:t>
            </a:r>
            <a:endParaRPr lang="en-US" b="1" i="1" dirty="0">
              <a:solidFill>
                <a:schemeClr val="tx1"/>
              </a:solidFill>
              <a:latin typeface="Helvetica" charset="0"/>
            </a:endParaRPr>
          </a:p>
          <a:p>
            <a:pPr lvl="1" eaLnBrk="1" hangingPunct="1"/>
            <a:endParaRPr lang="en-US" b="1" i="1" dirty="0">
              <a:solidFill>
                <a:schemeClr val="tx1"/>
              </a:solidFill>
              <a:latin typeface="Helvetica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867400" y="6096000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000">
                <a:solidFill>
                  <a:srgbClr val="00CCFF"/>
                </a:solidFill>
                <a:latin typeface="Helvetica" charset="0"/>
              </a:rPr>
              <a:t>Manual chapter 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6" grpId="0" animBg="1"/>
      <p:bldP spid="15667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Helvetica" charset="0"/>
              </a:rPr>
              <a:t>Compile basics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</a:rPr>
              <a:t>Do’s </a:t>
            </a:r>
            <a:r>
              <a:rPr lang="en-US" dirty="0">
                <a:latin typeface="Helvetica" charset="0"/>
              </a:rPr>
              <a:t>and </a:t>
            </a:r>
            <a:r>
              <a:rPr lang="en-US" dirty="0" smtClean="0">
                <a:latin typeface="Helvetica" charset="0"/>
              </a:rPr>
              <a:t>don’ts </a:t>
            </a:r>
            <a:endParaRPr lang="en-US" dirty="0">
              <a:latin typeface="Helvetica" charset="0"/>
            </a:endParaRPr>
          </a:p>
          <a:p>
            <a:pPr eaLnBrk="1" hangingPunct="1"/>
            <a:endParaRPr lang="en-US" dirty="0">
              <a:latin typeface="Helvetica" charset="0"/>
            </a:endParaRPr>
          </a:p>
          <a:p>
            <a:pPr lvl="1" eaLnBrk="1" hangingPunct="1"/>
            <a:r>
              <a:rPr lang="en-US" dirty="0">
                <a:latin typeface="Helvetica" charset="0"/>
              </a:rPr>
              <a:t>Even if the system may look a little complicated, do use it by properly modifying the </a:t>
            </a:r>
            <a:r>
              <a:rPr lang="en-US" b="1" i="1" dirty="0">
                <a:latin typeface="Helvetica" charset="0"/>
              </a:rPr>
              <a:t>.</a:t>
            </a:r>
            <a:r>
              <a:rPr lang="en-US" b="1" i="1" dirty="0" err="1">
                <a:latin typeface="Helvetica" charset="0"/>
              </a:rPr>
              <a:t>ftn</a:t>
            </a:r>
            <a:r>
              <a:rPr lang="en-US" dirty="0">
                <a:latin typeface="Helvetica" charset="0"/>
              </a:rPr>
              <a:t> files.</a:t>
            </a:r>
          </a:p>
          <a:p>
            <a:pPr lvl="2" eaLnBrk="1" hangingPunct="1"/>
            <a:r>
              <a:rPr lang="en-US" dirty="0">
                <a:latin typeface="Helvetica" charset="0"/>
              </a:rPr>
              <a:t>This is the only way of modifying this inside WAVEWATCH III in such a way that it can be ported to the distribution version of the model.</a:t>
            </a:r>
          </a:p>
          <a:p>
            <a:pPr lvl="2" eaLnBrk="1" hangingPunct="1"/>
            <a:r>
              <a:rPr lang="en-US" dirty="0">
                <a:latin typeface="Helvetica" charset="0"/>
              </a:rPr>
              <a:t>It is therefore more or less required by the license.</a:t>
            </a:r>
          </a:p>
          <a:p>
            <a:pPr lvl="2" eaLnBrk="1" hangingPunct="1"/>
            <a:endParaRPr lang="en-US" dirty="0">
              <a:latin typeface="Helvetica" charset="0"/>
            </a:endParaRPr>
          </a:p>
          <a:p>
            <a:pPr lvl="1" eaLnBrk="1" hangingPunct="1"/>
            <a:r>
              <a:rPr lang="en-US" b="1" i="1" dirty="0">
                <a:latin typeface="Helvetica" charset="0"/>
              </a:rPr>
              <a:t>w3_source</a:t>
            </a:r>
            <a:r>
              <a:rPr lang="en-US" dirty="0">
                <a:latin typeface="Helvetica" charset="0"/>
              </a:rPr>
              <a:t> will give you the clean FORTRAN files and the corresponding </a:t>
            </a:r>
            <a:r>
              <a:rPr lang="en-US" b="1" dirty="0" err="1">
                <a:solidFill>
                  <a:srgbClr val="00CCFF"/>
                </a:solidFill>
                <a:latin typeface="Helvetica" charset="0"/>
              </a:rPr>
              <a:t>makefile</a:t>
            </a:r>
            <a:r>
              <a:rPr lang="en-US" dirty="0">
                <a:latin typeface="Helvetica" charset="0"/>
              </a:rPr>
              <a:t>:</a:t>
            </a:r>
            <a:endParaRPr lang="en-US" b="1" i="1" dirty="0">
              <a:latin typeface="Helvetica" charset="0"/>
            </a:endParaRPr>
          </a:p>
          <a:p>
            <a:pPr lvl="2" eaLnBrk="1" hangingPunct="1"/>
            <a:r>
              <a:rPr lang="en-US" dirty="0">
                <a:latin typeface="Helvetica" charset="0"/>
              </a:rPr>
              <a:t>Use this for operational implementations of the model.</a:t>
            </a:r>
          </a:p>
          <a:p>
            <a:pPr lvl="2" eaLnBrk="1" hangingPunct="1"/>
            <a:r>
              <a:rPr lang="en-US" dirty="0" smtClean="0">
                <a:latin typeface="Helvetica" charset="0"/>
              </a:rPr>
              <a:t>Don’t </a:t>
            </a:r>
            <a:r>
              <a:rPr lang="en-US" dirty="0">
                <a:latin typeface="Helvetica" charset="0"/>
              </a:rPr>
              <a:t>use this for upgrading source code.</a:t>
            </a:r>
          </a:p>
          <a:p>
            <a:pPr lvl="2" eaLnBrk="1" hangingPunct="1"/>
            <a:r>
              <a:rPr lang="en-US" dirty="0">
                <a:latin typeface="Helvetica" charset="0"/>
              </a:rPr>
              <a:t>Use it for MS Windows applications </a:t>
            </a:r>
            <a:r>
              <a:rPr lang="en-US" dirty="0" smtClean="0">
                <a:latin typeface="Helvetica" charset="0"/>
              </a:rPr>
              <a:t>…</a:t>
            </a:r>
            <a:endParaRPr lang="en-US" dirty="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the code</a:t>
            </a: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067800" cy="5410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U</a:t>
            </a:r>
            <a:r>
              <a:rPr lang="en-US" sz="2000" dirty="0" smtClean="0"/>
              <a:t>pon successful compilation, the following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 smtClean="0"/>
              <a:t>executables</a:t>
            </a:r>
            <a:r>
              <a:rPr lang="en-US" sz="2000" dirty="0" smtClean="0"/>
              <a:t> will reside in ./wwatch3/exe</a:t>
            </a:r>
            <a:r>
              <a:rPr lang="en-US" sz="2000" dirty="0" smtClean="0"/>
              <a:t>/ (slide 6): </a:t>
            </a:r>
            <a:endParaRPr lang="en-US" sz="2000" dirty="0"/>
          </a:p>
          <a:p>
            <a:pPr lvl="1"/>
            <a:r>
              <a:rPr lang="en-US" sz="1900" dirty="0" smtClean="0">
                <a:solidFill>
                  <a:schemeClr val="bg1"/>
                </a:solidFill>
              </a:rPr>
              <a:t>Preprocessors:</a:t>
            </a:r>
          </a:p>
          <a:p>
            <a:pPr lvl="2"/>
            <a:r>
              <a:rPr lang="en-US" sz="1900" dirty="0" smtClean="0">
                <a:solidFill>
                  <a:schemeClr val="bg1"/>
                </a:solidFill>
              </a:rPr>
              <a:t>Grid, </a:t>
            </a:r>
            <a:r>
              <a:rPr lang="en-US" sz="1900" dirty="0" err="1" smtClean="0">
                <a:solidFill>
                  <a:schemeClr val="bg1"/>
                </a:solidFill>
              </a:rPr>
              <a:t>numerics</a:t>
            </a:r>
            <a:r>
              <a:rPr lang="en-US" sz="1900" dirty="0" smtClean="0">
                <a:solidFill>
                  <a:schemeClr val="bg1"/>
                </a:solidFill>
              </a:rPr>
              <a:t>, physics:		</a:t>
            </a:r>
            <a:r>
              <a:rPr lang="en-US" sz="1900" b="1" i="1" dirty="0" smtClean="0">
                <a:solidFill>
                  <a:schemeClr val="bg1"/>
                </a:solidFill>
              </a:rPr>
              <a:t>ww3_grid</a:t>
            </a:r>
            <a:endParaRPr lang="en-US" sz="1900" b="1" dirty="0">
              <a:solidFill>
                <a:schemeClr val="bg1"/>
              </a:solidFill>
            </a:endParaRPr>
          </a:p>
          <a:p>
            <a:pPr lvl="2"/>
            <a:r>
              <a:rPr lang="en-US" sz="1900" dirty="0">
                <a:solidFill>
                  <a:schemeClr val="bg1"/>
                </a:solidFill>
              </a:rPr>
              <a:t>Initial </a:t>
            </a:r>
            <a:r>
              <a:rPr lang="en-US" sz="1900" dirty="0" smtClean="0">
                <a:solidFill>
                  <a:schemeClr val="bg1"/>
                </a:solidFill>
              </a:rPr>
              <a:t>conditions, stationary BCs:	</a:t>
            </a:r>
            <a:r>
              <a:rPr lang="en-US" sz="1900" b="1" i="1" dirty="0" smtClean="0">
                <a:solidFill>
                  <a:schemeClr val="bg1"/>
                </a:solidFill>
              </a:rPr>
              <a:t>ww3_strt</a:t>
            </a:r>
            <a:endParaRPr lang="en-US" sz="1900" b="1" dirty="0" smtClean="0">
              <a:solidFill>
                <a:schemeClr val="bg1"/>
              </a:solidFill>
            </a:endParaRPr>
          </a:p>
          <a:p>
            <a:pPr lvl="2"/>
            <a:r>
              <a:rPr lang="en-US" sz="1900" dirty="0" smtClean="0">
                <a:solidFill>
                  <a:schemeClr val="bg1"/>
                </a:solidFill>
              </a:rPr>
              <a:t>External boundary data:		</a:t>
            </a:r>
            <a:r>
              <a:rPr lang="en-US" sz="1900" b="1" i="1" dirty="0" smtClean="0">
                <a:solidFill>
                  <a:schemeClr val="bg1"/>
                </a:solidFill>
              </a:rPr>
              <a:t>ww3_bound</a:t>
            </a:r>
            <a:endParaRPr lang="en-US" sz="1900" b="1" dirty="0">
              <a:solidFill>
                <a:schemeClr val="bg1"/>
              </a:solidFill>
            </a:endParaRPr>
          </a:p>
          <a:p>
            <a:pPr lvl="2"/>
            <a:r>
              <a:rPr lang="en-US" sz="1900" dirty="0" smtClean="0">
                <a:solidFill>
                  <a:schemeClr val="bg1"/>
                </a:solidFill>
              </a:rPr>
              <a:t>Input fields:				</a:t>
            </a:r>
            <a:r>
              <a:rPr lang="en-US" sz="1900" b="1" i="1" dirty="0" smtClean="0">
                <a:solidFill>
                  <a:schemeClr val="bg1"/>
                </a:solidFill>
              </a:rPr>
              <a:t>ww3_prep</a:t>
            </a:r>
            <a:endParaRPr lang="en-US" sz="1900" b="1" dirty="0">
              <a:solidFill>
                <a:schemeClr val="bg1"/>
              </a:solidFill>
            </a:endParaRPr>
          </a:p>
          <a:p>
            <a:pPr lvl="1"/>
            <a:r>
              <a:rPr lang="en-US" sz="1900" dirty="0" smtClean="0">
                <a:solidFill>
                  <a:schemeClr val="bg1"/>
                </a:solidFill>
              </a:rPr>
              <a:t>Core </a:t>
            </a:r>
            <a:r>
              <a:rPr lang="en-US" sz="1900" dirty="0">
                <a:solidFill>
                  <a:schemeClr val="bg1"/>
                </a:solidFill>
              </a:rPr>
              <a:t>wave </a:t>
            </a:r>
            <a:r>
              <a:rPr lang="en-US" sz="1900" dirty="0" smtClean="0">
                <a:solidFill>
                  <a:schemeClr val="bg1"/>
                </a:solidFill>
              </a:rPr>
              <a:t>models:			</a:t>
            </a:r>
            <a:r>
              <a:rPr lang="en-US" sz="1900" b="1" i="1" dirty="0" smtClean="0">
                <a:solidFill>
                  <a:schemeClr val="bg1"/>
                </a:solidFill>
              </a:rPr>
              <a:t>ww3_shel</a:t>
            </a:r>
            <a:r>
              <a:rPr lang="en-US" sz="1900" b="1" dirty="0">
                <a:solidFill>
                  <a:schemeClr val="bg1"/>
                </a:solidFill>
              </a:rPr>
              <a:t>, </a:t>
            </a:r>
            <a:r>
              <a:rPr lang="en-US" sz="1900" b="1" i="1" dirty="0" smtClean="0">
                <a:solidFill>
                  <a:schemeClr val="bg1"/>
                </a:solidFill>
              </a:rPr>
              <a:t>ww3_multi</a:t>
            </a:r>
            <a:endParaRPr lang="en-US" sz="1900" b="1" dirty="0">
              <a:solidFill>
                <a:schemeClr val="bg1"/>
              </a:solidFill>
            </a:endParaRPr>
          </a:p>
          <a:p>
            <a:pPr lvl="1"/>
            <a:r>
              <a:rPr lang="en-US" sz="1900" dirty="0">
                <a:solidFill>
                  <a:schemeClr val="bg1"/>
                </a:solidFill>
              </a:rPr>
              <a:t>Output post-processors:</a:t>
            </a:r>
          </a:p>
          <a:p>
            <a:pPr lvl="2"/>
            <a:r>
              <a:rPr lang="en-US" sz="1900" dirty="0" smtClean="0">
                <a:solidFill>
                  <a:schemeClr val="bg1"/>
                </a:solidFill>
              </a:rPr>
              <a:t>ASCII/Binary (point, field, track):	</a:t>
            </a:r>
            <a:r>
              <a:rPr lang="en-US" sz="1700" b="1" i="1" dirty="0" smtClean="0">
                <a:solidFill>
                  <a:schemeClr val="bg1"/>
                </a:solidFill>
              </a:rPr>
              <a:t>ww3_outp</a:t>
            </a:r>
            <a:r>
              <a:rPr lang="en-US" sz="1700" b="1" dirty="0">
                <a:solidFill>
                  <a:schemeClr val="bg1"/>
                </a:solidFill>
              </a:rPr>
              <a:t>, </a:t>
            </a:r>
            <a:r>
              <a:rPr lang="en-US" sz="1700" b="1" i="1" dirty="0" smtClean="0">
                <a:solidFill>
                  <a:schemeClr val="bg1"/>
                </a:solidFill>
              </a:rPr>
              <a:t>ww3_outf</a:t>
            </a:r>
            <a:r>
              <a:rPr lang="en-US" sz="1700" b="1" dirty="0" smtClean="0">
                <a:solidFill>
                  <a:schemeClr val="bg1"/>
                </a:solidFill>
              </a:rPr>
              <a:t>, </a:t>
            </a:r>
            <a:r>
              <a:rPr lang="en-US" sz="1700" b="1" i="1" dirty="0" smtClean="0">
                <a:solidFill>
                  <a:schemeClr val="bg1"/>
                </a:solidFill>
              </a:rPr>
              <a:t>ww3_trck</a:t>
            </a:r>
          </a:p>
          <a:p>
            <a:pPr lvl="2"/>
            <a:r>
              <a:rPr lang="en-US" sz="1900" dirty="0" smtClean="0">
                <a:solidFill>
                  <a:schemeClr val="bg1"/>
                </a:solidFill>
              </a:rPr>
              <a:t>GRIB/GRIB2 (field):	</a:t>
            </a:r>
            <a:r>
              <a:rPr lang="en-US" sz="1900" i="1" dirty="0" smtClean="0">
                <a:solidFill>
                  <a:schemeClr val="bg1"/>
                </a:solidFill>
              </a:rPr>
              <a:t>		</a:t>
            </a:r>
            <a:r>
              <a:rPr lang="en-US" sz="1700" b="1" i="1" dirty="0" smtClean="0">
                <a:solidFill>
                  <a:schemeClr val="bg1"/>
                </a:solidFill>
              </a:rPr>
              <a:t>ww3_grib</a:t>
            </a:r>
          </a:p>
          <a:p>
            <a:pPr lvl="2"/>
            <a:r>
              <a:rPr lang="en-US" sz="1900" dirty="0" err="1" smtClean="0">
                <a:solidFill>
                  <a:schemeClr val="bg1"/>
                </a:solidFill>
              </a:rPr>
              <a:t>NetCDF</a:t>
            </a:r>
            <a:r>
              <a:rPr lang="en-US" sz="1900" dirty="0" smtClean="0">
                <a:solidFill>
                  <a:schemeClr val="bg1"/>
                </a:solidFill>
              </a:rPr>
              <a:t> (point, field)</a:t>
            </a:r>
            <a:r>
              <a:rPr lang="en-US" sz="1900" i="1" dirty="0" smtClean="0">
                <a:solidFill>
                  <a:schemeClr val="bg1"/>
                </a:solidFill>
              </a:rPr>
              <a:t>			</a:t>
            </a:r>
            <a:r>
              <a:rPr lang="en-US" sz="1700" b="1" i="1" dirty="0" smtClean="0">
                <a:solidFill>
                  <a:schemeClr val="bg1"/>
                </a:solidFill>
              </a:rPr>
              <a:t>ww3_ounp, ww3_ounf</a:t>
            </a:r>
          </a:p>
          <a:p>
            <a:pPr lvl="2"/>
            <a:r>
              <a:rPr lang="en-US" sz="1900" dirty="0" err="1" smtClean="0">
                <a:solidFill>
                  <a:schemeClr val="bg1"/>
                </a:solidFill>
              </a:rPr>
              <a:t>GrADS</a:t>
            </a:r>
            <a:r>
              <a:rPr lang="en-US" sz="1900" dirty="0" smtClean="0">
                <a:solidFill>
                  <a:schemeClr val="bg1"/>
                </a:solidFill>
              </a:rPr>
              <a:t> (point, field):	</a:t>
            </a:r>
            <a:r>
              <a:rPr lang="en-US" sz="1900" i="1" dirty="0" smtClean="0">
                <a:solidFill>
                  <a:schemeClr val="bg1"/>
                </a:solidFill>
              </a:rPr>
              <a:t>		</a:t>
            </a:r>
            <a:r>
              <a:rPr lang="en-US" sz="1700" b="1" i="1" dirty="0" err="1" smtClean="0">
                <a:solidFill>
                  <a:schemeClr val="bg1"/>
                </a:solidFill>
              </a:rPr>
              <a:t>gx_outf</a:t>
            </a:r>
            <a:r>
              <a:rPr lang="en-US" sz="1700" b="1" dirty="0">
                <a:solidFill>
                  <a:schemeClr val="bg1"/>
                </a:solidFill>
              </a:rPr>
              <a:t>, </a:t>
            </a:r>
            <a:r>
              <a:rPr lang="en-US" sz="1700" b="1" i="1" dirty="0" err="1" smtClean="0">
                <a:solidFill>
                  <a:schemeClr val="bg1"/>
                </a:solidFill>
              </a:rPr>
              <a:t>gx_outp</a:t>
            </a:r>
            <a:endParaRPr lang="en-US" sz="1700" b="1" i="1" dirty="0" smtClean="0">
              <a:solidFill>
                <a:schemeClr val="bg1"/>
              </a:solidFill>
            </a:endParaRPr>
          </a:p>
          <a:p>
            <a:pPr lvl="2"/>
            <a:r>
              <a:rPr lang="en-US" sz="1900" dirty="0" smtClean="0">
                <a:solidFill>
                  <a:schemeClr val="bg1"/>
                </a:solidFill>
              </a:rPr>
              <a:t>Wave system tracking (field):	</a:t>
            </a:r>
            <a:r>
              <a:rPr lang="en-US" sz="1900" i="1" dirty="0" smtClean="0">
                <a:solidFill>
                  <a:schemeClr val="bg1"/>
                </a:solidFill>
              </a:rPr>
              <a:t>	</a:t>
            </a:r>
            <a:r>
              <a:rPr lang="en-US" sz="1700" b="1" i="1" dirty="0" smtClean="0">
                <a:solidFill>
                  <a:schemeClr val="bg1"/>
                </a:solidFill>
              </a:rPr>
              <a:t>ww3_systrk</a:t>
            </a:r>
            <a:r>
              <a:rPr lang="en-US" sz="1700" i="1" dirty="0" smtClean="0">
                <a:solidFill>
                  <a:schemeClr val="bg1"/>
                </a:solidFill>
              </a:rPr>
              <a:t> </a:t>
            </a:r>
            <a:endParaRPr lang="en-US" sz="1700" dirty="0" smtClean="0">
              <a:solidFill>
                <a:schemeClr val="bg1"/>
              </a:solidFill>
            </a:endParaRPr>
          </a:p>
          <a:p>
            <a:pPr lvl="1"/>
            <a:r>
              <a:rPr lang="en-US" sz="1900" dirty="0" err="1" smtClean="0">
                <a:solidFill>
                  <a:schemeClr val="bg1"/>
                </a:solidFill>
              </a:rPr>
              <a:t>Regridding</a:t>
            </a:r>
            <a:r>
              <a:rPr lang="en-US" sz="1900" dirty="0" smtClean="0">
                <a:solidFill>
                  <a:schemeClr val="bg1"/>
                </a:solidFill>
              </a:rPr>
              <a:t> processors:		</a:t>
            </a:r>
            <a:r>
              <a:rPr lang="en-US" sz="1900" b="1" dirty="0" smtClean="0">
                <a:solidFill>
                  <a:schemeClr val="bg1"/>
                </a:solidFill>
              </a:rPr>
              <a:t>	</a:t>
            </a:r>
            <a:r>
              <a:rPr lang="en-US" sz="1700" b="1" i="1" dirty="0" smtClean="0">
                <a:solidFill>
                  <a:schemeClr val="bg1"/>
                </a:solidFill>
              </a:rPr>
              <a:t>ww3_gint</a:t>
            </a:r>
            <a:endParaRPr lang="en-US" sz="1700" b="1" dirty="0">
              <a:solidFill>
                <a:schemeClr val="bg1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34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</a:rPr>
              <a:t>The end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895600" y="59436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dirty="0">
                <a:solidFill>
                  <a:srgbClr val="FFFFCC"/>
                </a:solidFill>
                <a:latin typeface="Helvetica" charset="0"/>
              </a:rPr>
              <a:t>End of </a:t>
            </a:r>
            <a:r>
              <a:rPr lang="en-US" dirty="0" smtClean="0">
                <a:solidFill>
                  <a:srgbClr val="FFFFCC"/>
                </a:solidFill>
                <a:latin typeface="Helvetica" charset="0"/>
              </a:rPr>
              <a:t>lecture</a:t>
            </a:r>
            <a:endParaRPr lang="en-US" dirty="0">
              <a:solidFill>
                <a:srgbClr val="FFFFCC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3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 material</a:t>
            </a:r>
          </a:p>
        </p:txBody>
      </p:sp>
      <p:sp>
        <p:nvSpPr>
          <p:cNvPr id="23143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319212"/>
            <a:ext cx="8153400" cy="4700588"/>
          </a:xfrm>
        </p:spPr>
        <p:txBody>
          <a:bodyPr/>
          <a:lstStyle/>
          <a:p>
            <a:pPr lvl="1"/>
            <a:r>
              <a:rPr lang="en-US" dirty="0"/>
              <a:t>Background information can be found on the website </a:t>
            </a:r>
            <a:r>
              <a:rPr lang="en-US" dirty="0" smtClean="0"/>
              <a:t>below; </a:t>
            </a:r>
            <a:r>
              <a:rPr lang="en-US" dirty="0"/>
              <a:t>p</a:t>
            </a:r>
            <a:r>
              <a:rPr lang="en-US" dirty="0" smtClean="0"/>
              <a:t>articularly </a:t>
            </a:r>
            <a:r>
              <a:rPr lang="en-US" dirty="0"/>
              <a:t>recommended are:</a:t>
            </a:r>
          </a:p>
          <a:p>
            <a:pPr lvl="2"/>
            <a:r>
              <a:rPr lang="en-US" dirty="0"/>
              <a:t>The </a:t>
            </a:r>
            <a:r>
              <a:rPr lang="en-US" dirty="0" smtClean="0"/>
              <a:t>WAVEWATCH III manual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The best-practices guide for </a:t>
            </a:r>
            <a:r>
              <a:rPr lang="en-US" dirty="0" smtClean="0"/>
              <a:t>WAVEWATCH III programming.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Applications can be found on the </a:t>
            </a:r>
            <a:r>
              <a:rPr lang="en-US" dirty="0" smtClean="0"/>
              <a:t>NCEP </a:t>
            </a:r>
            <a:r>
              <a:rPr lang="en-US" dirty="0"/>
              <a:t>operational wave model </a:t>
            </a:r>
            <a:r>
              <a:rPr lang="en-US" dirty="0" smtClean="0"/>
              <a:t>website </a:t>
            </a:r>
            <a:r>
              <a:rPr lang="en-US" dirty="0"/>
              <a:t>below. Recommended information on </a:t>
            </a:r>
            <a:r>
              <a:rPr lang="en-US" dirty="0" smtClean="0"/>
              <a:t>this site </a:t>
            </a:r>
            <a:r>
              <a:rPr lang="en-US" dirty="0"/>
              <a:t>are:</a:t>
            </a:r>
          </a:p>
          <a:p>
            <a:pPr lvl="2"/>
            <a:r>
              <a:rPr lang="en-US" dirty="0" smtClean="0"/>
              <a:t>Two </a:t>
            </a:r>
            <a:r>
              <a:rPr lang="en-US" dirty="0"/>
              <a:t>COMET training web </a:t>
            </a:r>
            <a:r>
              <a:rPr lang="en-US" dirty="0" smtClean="0"/>
              <a:t>sites.</a:t>
            </a:r>
          </a:p>
          <a:p>
            <a:pPr lvl="2"/>
            <a:r>
              <a:rPr lang="en-US" dirty="0" smtClean="0"/>
              <a:t>Training material from this and previous courses.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231434" name="Text Box 10"/>
          <p:cNvSpPr txBox="1">
            <a:spLocks noChangeArrowheads="1"/>
          </p:cNvSpPr>
          <p:nvPr/>
        </p:nvSpPr>
        <p:spPr bwMode="auto">
          <a:xfrm>
            <a:off x="914399" y="2917991"/>
            <a:ext cx="7280275" cy="352425"/>
          </a:xfrm>
          <a:prstGeom prst="rect">
            <a:avLst/>
          </a:prstGeom>
          <a:solidFill>
            <a:srgbClr val="00FF00"/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 eaLnBrk="0" hangingPunct="0">
              <a:lnSpc>
                <a:spcPts val="2400"/>
              </a:lnSpc>
            </a:pPr>
            <a:r>
              <a:rPr lang="en-US" sz="2000" dirty="0">
                <a:latin typeface="Helvetica" charset="0"/>
              </a:rPr>
              <a:t>http://polar.ncep.noaa.gov/waves/wavewatch/wavewatch.shtml</a:t>
            </a:r>
          </a:p>
        </p:txBody>
      </p:sp>
      <p:sp>
        <p:nvSpPr>
          <p:cNvPr id="231436" name="Text Box 12"/>
          <p:cNvSpPr txBox="1">
            <a:spLocks noChangeArrowheads="1"/>
          </p:cNvSpPr>
          <p:nvPr/>
        </p:nvSpPr>
        <p:spPr bwMode="auto">
          <a:xfrm>
            <a:off x="1676400" y="5442646"/>
            <a:ext cx="5562600" cy="352425"/>
          </a:xfrm>
          <a:prstGeom prst="rect">
            <a:avLst/>
          </a:prstGeom>
          <a:solidFill>
            <a:srgbClr val="00FF00"/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ctr" eaLnBrk="0" hangingPunct="0">
              <a:lnSpc>
                <a:spcPts val="2400"/>
              </a:lnSpc>
            </a:pPr>
            <a:r>
              <a:rPr lang="en-US" sz="2000" dirty="0">
                <a:latin typeface="Helvetica" charset="0"/>
              </a:rPr>
              <a:t>http://polar.ncep.noaa.gov/waves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WAVEWATCH III basics</a:t>
            </a:r>
          </a:p>
        </p:txBody>
      </p:sp>
      <p:sp>
        <p:nvSpPr>
          <p:cNvPr id="2119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458200" cy="5410200"/>
          </a:xfrm>
        </p:spPr>
        <p:txBody>
          <a:bodyPr/>
          <a:lstStyle/>
          <a:p>
            <a:r>
              <a:rPr lang="en-US" dirty="0" smtClean="0"/>
              <a:t>WAVEWATCH III is a third-generation </a:t>
            </a:r>
            <a:r>
              <a:rPr lang="en-US" dirty="0"/>
              <a:t>wave </a:t>
            </a:r>
            <a:endParaRPr lang="en-US" dirty="0" smtClean="0"/>
          </a:p>
          <a:p>
            <a:r>
              <a:rPr lang="en-US" dirty="0" smtClean="0"/>
              <a:t>model descended from WAM, but </a:t>
            </a:r>
            <a:r>
              <a:rPr lang="en-US" dirty="0"/>
              <a:t>with many </a:t>
            </a:r>
            <a:r>
              <a:rPr lang="en-US" dirty="0" smtClean="0"/>
              <a:t>differences: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Governing equations </a:t>
            </a:r>
            <a:r>
              <a:rPr lang="en-US" dirty="0" smtClean="0"/>
              <a:t>(wave action vs. wave energy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Grid system (wavenumber on variable grid </a:t>
            </a:r>
            <a:r>
              <a:rPr lang="en-US" dirty="0" smtClean="0"/>
              <a:t>vs. </a:t>
            </a:r>
            <a:r>
              <a:rPr lang="en-US" dirty="0"/>
              <a:t>relative frequency).</a:t>
            </a:r>
          </a:p>
          <a:p>
            <a:pPr lvl="1"/>
            <a:r>
              <a:rPr lang="en-US" dirty="0" err="1"/>
              <a:t>Numerics</a:t>
            </a:r>
            <a:r>
              <a:rPr lang="en-US" dirty="0"/>
              <a:t> (dynamic time stepping, </a:t>
            </a:r>
            <a:r>
              <a:rPr lang="en-US" dirty="0" smtClean="0"/>
              <a:t>higher-order </a:t>
            </a:r>
            <a:r>
              <a:rPr lang="en-US" dirty="0"/>
              <a:t>propagation schemes, </a:t>
            </a:r>
            <a:r>
              <a:rPr lang="en-US" dirty="0" smtClean="0"/>
              <a:t>Garden Sprinkler Effect alleviation </a:t>
            </a:r>
            <a:r>
              <a:rPr lang="en-US" dirty="0"/>
              <a:t>techniques).</a:t>
            </a:r>
          </a:p>
          <a:p>
            <a:pPr lvl="1"/>
            <a:r>
              <a:rPr lang="en-US" dirty="0" smtClean="0"/>
              <a:t>Physics (framework </a:t>
            </a:r>
            <a:r>
              <a:rPr lang="en-US" dirty="0"/>
              <a:t>with multiple </a:t>
            </a:r>
            <a:r>
              <a:rPr lang="en-US" dirty="0" smtClean="0"/>
              <a:t>options).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WAVEWATCH I and II </a:t>
            </a:r>
            <a:r>
              <a:rPr lang="en-US" dirty="0" smtClean="0"/>
              <a:t>were developed </a:t>
            </a:r>
            <a:r>
              <a:rPr lang="en-US" dirty="0"/>
              <a:t>at </a:t>
            </a:r>
            <a:r>
              <a:rPr lang="en-US" dirty="0" smtClean="0"/>
              <a:t>TU Delft (Netherlands) and NASA/Goddard Space Flight Center </a:t>
            </a:r>
            <a:r>
              <a:rPr lang="en-US" dirty="0"/>
              <a:t>based on different governing equations.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WAVEWATCH III basics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410200"/>
          </a:xfrm>
        </p:spPr>
        <p:txBody>
          <a:bodyPr/>
          <a:lstStyle/>
          <a:p>
            <a:r>
              <a:rPr lang="en-US" dirty="0" smtClean="0"/>
              <a:t>WAVEWATCH III is similar </a:t>
            </a:r>
            <a:r>
              <a:rPr lang="en-US" dirty="0"/>
              <a:t>to SWAN, </a:t>
            </a:r>
            <a:endParaRPr lang="en-US" dirty="0" smtClean="0"/>
          </a:p>
          <a:p>
            <a:r>
              <a:rPr lang="en-US" dirty="0" smtClean="0"/>
              <a:t>but there are some major differences:</a:t>
            </a:r>
            <a:endParaRPr lang="en-US" dirty="0"/>
          </a:p>
          <a:p>
            <a:r>
              <a:rPr lang="en-US" sz="1200" dirty="0" smtClean="0"/>
              <a:t> </a:t>
            </a:r>
            <a:endParaRPr lang="en-US" sz="1200" dirty="0"/>
          </a:p>
          <a:p>
            <a:pPr lvl="1"/>
            <a:r>
              <a:rPr lang="en-US" dirty="0" smtClean="0"/>
              <a:t>Basic </a:t>
            </a:r>
            <a:r>
              <a:rPr lang="en-US" dirty="0"/>
              <a:t>numerical solution techniques:</a:t>
            </a:r>
          </a:p>
          <a:p>
            <a:pPr lvl="2"/>
            <a:r>
              <a:rPr lang="en-US" dirty="0"/>
              <a:t>WAVEWATCH </a:t>
            </a:r>
            <a:r>
              <a:rPr lang="en-US" dirty="0" smtClean="0"/>
              <a:t>III: explicit </a:t>
            </a:r>
            <a:r>
              <a:rPr lang="en-US" dirty="0"/>
              <a:t>hyperbolic </a:t>
            </a:r>
            <a:r>
              <a:rPr lang="en-US" dirty="0" smtClean="0"/>
              <a:t>equations, marching </a:t>
            </a:r>
            <a:r>
              <a:rPr lang="en-US" dirty="0"/>
              <a:t>in time.</a:t>
            </a:r>
          </a:p>
          <a:p>
            <a:pPr lvl="2"/>
            <a:r>
              <a:rPr lang="en-US" dirty="0" smtClean="0"/>
              <a:t>SWAN: </a:t>
            </a:r>
            <a:r>
              <a:rPr lang="en-US" dirty="0"/>
              <a:t>implicit elliptical equations (stationary and </a:t>
            </a:r>
            <a:r>
              <a:rPr lang="en-US" dirty="0" err="1"/>
              <a:t>nonstationary</a:t>
            </a:r>
            <a:r>
              <a:rPr lang="en-US" dirty="0"/>
              <a:t>), solved by iterative </a:t>
            </a:r>
            <a:r>
              <a:rPr lang="en-US" dirty="0" smtClean="0"/>
              <a:t>sweeping.</a:t>
            </a:r>
          </a:p>
          <a:p>
            <a:pPr lvl="2"/>
            <a:r>
              <a:rPr lang="en-US" i="1" dirty="0" smtClean="0">
                <a:solidFill>
                  <a:srgbClr val="FFFF00"/>
                </a:solidFill>
              </a:rPr>
              <a:t>However</a:t>
            </a:r>
            <a:r>
              <a:rPr lang="en-US" dirty="0"/>
              <a:t>,</a:t>
            </a:r>
            <a:r>
              <a:rPr lang="en-US" dirty="0" smtClean="0"/>
              <a:t> both models now offer implicit propagation schemes on unstructured grids (coastal application)</a:t>
            </a:r>
            <a:endParaRPr lang="en-US" dirty="0"/>
          </a:p>
          <a:p>
            <a:pPr lvl="1"/>
            <a:r>
              <a:rPr lang="en-US" dirty="0"/>
              <a:t>P</a:t>
            </a:r>
            <a:r>
              <a:rPr lang="en-US" dirty="0" smtClean="0"/>
              <a:t>rogram structure:</a:t>
            </a:r>
            <a:endParaRPr lang="en-US" dirty="0"/>
          </a:p>
          <a:p>
            <a:pPr lvl="2"/>
            <a:r>
              <a:rPr lang="en-US" dirty="0" smtClean="0"/>
              <a:t>WAVEWATCH III: separate subprograms, compile-level user options</a:t>
            </a:r>
          </a:p>
          <a:p>
            <a:pPr lvl="2"/>
            <a:r>
              <a:rPr lang="en-US" dirty="0" smtClean="0"/>
              <a:t>SWAN: single program, runtime user options</a:t>
            </a:r>
          </a:p>
          <a:p>
            <a:pPr marL="914400" lvl="2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000" dirty="0" smtClean="0"/>
              <a:t>WAVEWATCH III v3.14 is trademarked </a:t>
            </a:r>
            <a:r>
              <a:rPr lang="en-US" sz="2000" dirty="0"/>
              <a:t>and </a:t>
            </a:r>
            <a:r>
              <a:rPr lang="en-US" sz="2000" dirty="0" smtClean="0"/>
              <a:t>licensed, as close </a:t>
            </a:r>
            <a:r>
              <a:rPr lang="en-US" sz="2000" dirty="0"/>
              <a:t>to open source </a:t>
            </a:r>
            <a:r>
              <a:rPr lang="en-US" sz="2000" dirty="0" smtClean="0"/>
              <a:t>as the </a:t>
            </a:r>
            <a:r>
              <a:rPr lang="en-US" sz="2000" dirty="0"/>
              <a:t>US government allows.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WAVEWATCH III basics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067800" cy="541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WAVEWATCH III sub-programs</a:t>
            </a:r>
            <a:endParaRPr lang="en-US" dirty="0"/>
          </a:p>
          <a:p>
            <a:r>
              <a:rPr lang="en-US" sz="1200" dirty="0" smtClean="0"/>
              <a:t>   </a:t>
            </a:r>
            <a:endParaRPr lang="en-US" sz="1200" dirty="0"/>
          </a:p>
          <a:p>
            <a:pPr lvl="1"/>
            <a:r>
              <a:rPr lang="en-US" sz="1900" dirty="0" smtClean="0">
                <a:solidFill>
                  <a:schemeClr val="bg1"/>
                </a:solidFill>
              </a:rPr>
              <a:t>Preprocessors:</a:t>
            </a:r>
          </a:p>
          <a:p>
            <a:pPr lvl="2"/>
            <a:r>
              <a:rPr lang="en-US" sz="1900" dirty="0" smtClean="0">
                <a:solidFill>
                  <a:schemeClr val="bg1"/>
                </a:solidFill>
              </a:rPr>
              <a:t>Grid, </a:t>
            </a:r>
            <a:r>
              <a:rPr lang="en-US" sz="1900" dirty="0" err="1" smtClean="0">
                <a:solidFill>
                  <a:schemeClr val="bg1"/>
                </a:solidFill>
              </a:rPr>
              <a:t>numerics</a:t>
            </a:r>
            <a:r>
              <a:rPr lang="en-US" sz="1900" dirty="0" smtClean="0">
                <a:solidFill>
                  <a:schemeClr val="bg1"/>
                </a:solidFill>
              </a:rPr>
              <a:t>, physics:		</a:t>
            </a:r>
            <a:r>
              <a:rPr lang="en-US" sz="1900" b="1" i="1" dirty="0" smtClean="0">
                <a:solidFill>
                  <a:schemeClr val="bg1"/>
                </a:solidFill>
              </a:rPr>
              <a:t>ww3_grid</a:t>
            </a:r>
            <a:endParaRPr lang="en-US" sz="1900" b="1" dirty="0">
              <a:solidFill>
                <a:schemeClr val="bg1"/>
              </a:solidFill>
            </a:endParaRPr>
          </a:p>
          <a:p>
            <a:pPr lvl="2"/>
            <a:r>
              <a:rPr lang="en-US" sz="1900" dirty="0">
                <a:solidFill>
                  <a:schemeClr val="bg1"/>
                </a:solidFill>
              </a:rPr>
              <a:t>Initial </a:t>
            </a:r>
            <a:r>
              <a:rPr lang="en-US" sz="1900" dirty="0" smtClean="0">
                <a:solidFill>
                  <a:schemeClr val="bg1"/>
                </a:solidFill>
              </a:rPr>
              <a:t>conditions, stationary BCs:	</a:t>
            </a:r>
            <a:r>
              <a:rPr lang="en-US" sz="1900" b="1" i="1" dirty="0" smtClean="0">
                <a:solidFill>
                  <a:schemeClr val="bg1"/>
                </a:solidFill>
              </a:rPr>
              <a:t>ww3_strt</a:t>
            </a:r>
            <a:endParaRPr lang="en-US" sz="1900" b="1" dirty="0" smtClean="0">
              <a:solidFill>
                <a:schemeClr val="bg1"/>
              </a:solidFill>
            </a:endParaRPr>
          </a:p>
          <a:p>
            <a:pPr lvl="2"/>
            <a:r>
              <a:rPr lang="en-US" sz="1900" dirty="0" smtClean="0">
                <a:solidFill>
                  <a:schemeClr val="bg1"/>
                </a:solidFill>
              </a:rPr>
              <a:t>External boundary data:		</a:t>
            </a:r>
            <a:r>
              <a:rPr lang="en-US" sz="1900" b="1" i="1" dirty="0" smtClean="0">
                <a:solidFill>
                  <a:schemeClr val="bg1"/>
                </a:solidFill>
              </a:rPr>
              <a:t>ww3_bound</a:t>
            </a:r>
            <a:endParaRPr lang="en-US" sz="1900" b="1" dirty="0">
              <a:solidFill>
                <a:schemeClr val="bg1"/>
              </a:solidFill>
            </a:endParaRPr>
          </a:p>
          <a:p>
            <a:pPr lvl="2"/>
            <a:r>
              <a:rPr lang="en-US" sz="1900" dirty="0" smtClean="0">
                <a:solidFill>
                  <a:schemeClr val="bg1"/>
                </a:solidFill>
              </a:rPr>
              <a:t>Input fields:				</a:t>
            </a:r>
            <a:r>
              <a:rPr lang="en-US" sz="1900" b="1" i="1" dirty="0" smtClean="0">
                <a:solidFill>
                  <a:schemeClr val="bg1"/>
                </a:solidFill>
              </a:rPr>
              <a:t>ww3_prep</a:t>
            </a:r>
            <a:endParaRPr lang="en-US" sz="1900" b="1" dirty="0">
              <a:solidFill>
                <a:schemeClr val="bg1"/>
              </a:solidFill>
            </a:endParaRPr>
          </a:p>
          <a:p>
            <a:pPr lvl="1"/>
            <a:r>
              <a:rPr lang="en-US" sz="1900" dirty="0" smtClean="0">
                <a:solidFill>
                  <a:schemeClr val="bg1"/>
                </a:solidFill>
              </a:rPr>
              <a:t>Core </a:t>
            </a:r>
            <a:r>
              <a:rPr lang="en-US" sz="1900" dirty="0">
                <a:solidFill>
                  <a:schemeClr val="bg1"/>
                </a:solidFill>
              </a:rPr>
              <a:t>wave </a:t>
            </a:r>
            <a:r>
              <a:rPr lang="en-US" sz="1900" dirty="0" smtClean="0">
                <a:solidFill>
                  <a:schemeClr val="bg1"/>
                </a:solidFill>
              </a:rPr>
              <a:t>models:			</a:t>
            </a:r>
            <a:r>
              <a:rPr lang="en-US" sz="1900" b="1" i="1" dirty="0" smtClean="0">
                <a:solidFill>
                  <a:schemeClr val="bg1"/>
                </a:solidFill>
              </a:rPr>
              <a:t>ww3_shel</a:t>
            </a:r>
            <a:r>
              <a:rPr lang="en-US" sz="1900" b="1" dirty="0">
                <a:solidFill>
                  <a:schemeClr val="bg1"/>
                </a:solidFill>
              </a:rPr>
              <a:t>, </a:t>
            </a:r>
            <a:r>
              <a:rPr lang="en-US" sz="1900" b="1" i="1" dirty="0" smtClean="0">
                <a:solidFill>
                  <a:schemeClr val="bg1"/>
                </a:solidFill>
              </a:rPr>
              <a:t>ww3_multi</a:t>
            </a:r>
            <a:endParaRPr lang="en-US" sz="1900" b="1" dirty="0">
              <a:solidFill>
                <a:schemeClr val="bg1"/>
              </a:solidFill>
            </a:endParaRPr>
          </a:p>
          <a:p>
            <a:pPr lvl="1"/>
            <a:r>
              <a:rPr lang="en-US" sz="1900" dirty="0">
                <a:solidFill>
                  <a:schemeClr val="bg1"/>
                </a:solidFill>
              </a:rPr>
              <a:t>Output post-processors:</a:t>
            </a:r>
          </a:p>
          <a:p>
            <a:pPr lvl="2"/>
            <a:r>
              <a:rPr lang="en-US" sz="1900" dirty="0" smtClean="0">
                <a:solidFill>
                  <a:schemeClr val="bg1"/>
                </a:solidFill>
              </a:rPr>
              <a:t>ASCII/Binary (point, field, track):	</a:t>
            </a:r>
            <a:r>
              <a:rPr lang="en-US" sz="1700" b="1" i="1" dirty="0" smtClean="0">
                <a:solidFill>
                  <a:schemeClr val="bg1"/>
                </a:solidFill>
              </a:rPr>
              <a:t>ww3_outp</a:t>
            </a:r>
            <a:r>
              <a:rPr lang="en-US" sz="1700" b="1" dirty="0">
                <a:solidFill>
                  <a:schemeClr val="bg1"/>
                </a:solidFill>
              </a:rPr>
              <a:t>, </a:t>
            </a:r>
            <a:r>
              <a:rPr lang="en-US" sz="1700" b="1" i="1" dirty="0" smtClean="0">
                <a:solidFill>
                  <a:schemeClr val="bg1"/>
                </a:solidFill>
              </a:rPr>
              <a:t>ww3_outf</a:t>
            </a:r>
            <a:r>
              <a:rPr lang="en-US" sz="1700" b="1" dirty="0" smtClean="0">
                <a:solidFill>
                  <a:schemeClr val="bg1"/>
                </a:solidFill>
              </a:rPr>
              <a:t>, </a:t>
            </a:r>
            <a:r>
              <a:rPr lang="en-US" sz="1700" b="1" i="1" dirty="0" smtClean="0">
                <a:solidFill>
                  <a:schemeClr val="bg1"/>
                </a:solidFill>
              </a:rPr>
              <a:t>ww3_trck</a:t>
            </a:r>
          </a:p>
          <a:p>
            <a:pPr lvl="2"/>
            <a:r>
              <a:rPr lang="en-US" sz="1900" dirty="0" smtClean="0">
                <a:solidFill>
                  <a:schemeClr val="bg1"/>
                </a:solidFill>
              </a:rPr>
              <a:t>GRIB/GRIB2 (field):	</a:t>
            </a:r>
            <a:r>
              <a:rPr lang="en-US" sz="1900" i="1" dirty="0" smtClean="0">
                <a:solidFill>
                  <a:schemeClr val="bg1"/>
                </a:solidFill>
              </a:rPr>
              <a:t>		</a:t>
            </a:r>
            <a:r>
              <a:rPr lang="en-US" sz="1700" b="1" i="1" dirty="0" smtClean="0">
                <a:solidFill>
                  <a:schemeClr val="bg1"/>
                </a:solidFill>
              </a:rPr>
              <a:t>ww3_grib</a:t>
            </a:r>
          </a:p>
          <a:p>
            <a:pPr lvl="2"/>
            <a:r>
              <a:rPr lang="en-US" sz="1900" dirty="0" err="1" smtClean="0">
                <a:solidFill>
                  <a:schemeClr val="bg1"/>
                </a:solidFill>
              </a:rPr>
              <a:t>NetCDF</a:t>
            </a:r>
            <a:r>
              <a:rPr lang="en-US" sz="1900" dirty="0" smtClean="0">
                <a:solidFill>
                  <a:schemeClr val="bg1"/>
                </a:solidFill>
              </a:rPr>
              <a:t> (point, field)</a:t>
            </a:r>
            <a:r>
              <a:rPr lang="en-US" sz="1900" i="1" dirty="0" smtClean="0">
                <a:solidFill>
                  <a:schemeClr val="bg1"/>
                </a:solidFill>
              </a:rPr>
              <a:t>			</a:t>
            </a:r>
            <a:r>
              <a:rPr lang="en-US" sz="1700" b="1" i="1" dirty="0" smtClean="0">
                <a:solidFill>
                  <a:schemeClr val="bg1"/>
                </a:solidFill>
              </a:rPr>
              <a:t>ww3_ounp, ww3_ounf</a:t>
            </a:r>
          </a:p>
          <a:p>
            <a:pPr lvl="2"/>
            <a:r>
              <a:rPr lang="en-US" sz="1900" dirty="0" err="1" smtClean="0">
                <a:solidFill>
                  <a:schemeClr val="bg1"/>
                </a:solidFill>
              </a:rPr>
              <a:t>GrADS</a:t>
            </a:r>
            <a:r>
              <a:rPr lang="en-US" sz="1900" dirty="0" smtClean="0">
                <a:solidFill>
                  <a:schemeClr val="bg1"/>
                </a:solidFill>
              </a:rPr>
              <a:t> (point, field):	</a:t>
            </a:r>
            <a:r>
              <a:rPr lang="en-US" sz="1900" i="1" dirty="0" smtClean="0">
                <a:solidFill>
                  <a:schemeClr val="bg1"/>
                </a:solidFill>
              </a:rPr>
              <a:t>		</a:t>
            </a:r>
            <a:r>
              <a:rPr lang="en-US" sz="1700" b="1" i="1" dirty="0" err="1" smtClean="0">
                <a:solidFill>
                  <a:schemeClr val="bg1"/>
                </a:solidFill>
              </a:rPr>
              <a:t>gx_outf</a:t>
            </a:r>
            <a:r>
              <a:rPr lang="en-US" sz="1700" b="1" dirty="0">
                <a:solidFill>
                  <a:schemeClr val="bg1"/>
                </a:solidFill>
              </a:rPr>
              <a:t>, </a:t>
            </a:r>
            <a:r>
              <a:rPr lang="en-US" sz="1700" b="1" i="1" dirty="0" err="1" smtClean="0">
                <a:solidFill>
                  <a:schemeClr val="bg1"/>
                </a:solidFill>
              </a:rPr>
              <a:t>gx_outp</a:t>
            </a:r>
            <a:endParaRPr lang="en-US" sz="1700" b="1" i="1" dirty="0" smtClean="0">
              <a:solidFill>
                <a:schemeClr val="bg1"/>
              </a:solidFill>
            </a:endParaRPr>
          </a:p>
          <a:p>
            <a:pPr lvl="2"/>
            <a:r>
              <a:rPr lang="en-US" sz="1900" dirty="0" smtClean="0">
                <a:solidFill>
                  <a:schemeClr val="bg1"/>
                </a:solidFill>
              </a:rPr>
              <a:t>Wave system tracking (field):	</a:t>
            </a:r>
            <a:r>
              <a:rPr lang="en-US" sz="1900" i="1" dirty="0" smtClean="0">
                <a:solidFill>
                  <a:schemeClr val="bg1"/>
                </a:solidFill>
              </a:rPr>
              <a:t>	</a:t>
            </a:r>
            <a:r>
              <a:rPr lang="en-US" sz="1700" b="1" i="1" dirty="0" smtClean="0">
                <a:solidFill>
                  <a:schemeClr val="bg1"/>
                </a:solidFill>
              </a:rPr>
              <a:t>ww3_systrk</a:t>
            </a:r>
            <a:r>
              <a:rPr lang="en-US" sz="1700" i="1" dirty="0" smtClean="0">
                <a:solidFill>
                  <a:schemeClr val="bg1"/>
                </a:solidFill>
              </a:rPr>
              <a:t> </a:t>
            </a:r>
            <a:endParaRPr lang="en-US" sz="1700" dirty="0" smtClean="0">
              <a:solidFill>
                <a:schemeClr val="bg1"/>
              </a:solidFill>
            </a:endParaRPr>
          </a:p>
          <a:p>
            <a:pPr lvl="1"/>
            <a:r>
              <a:rPr lang="en-US" sz="1900" dirty="0" err="1" smtClean="0">
                <a:solidFill>
                  <a:schemeClr val="bg1"/>
                </a:solidFill>
              </a:rPr>
              <a:t>Regridding</a:t>
            </a:r>
            <a:r>
              <a:rPr lang="en-US" sz="1900" dirty="0" smtClean="0">
                <a:solidFill>
                  <a:schemeClr val="bg1"/>
                </a:solidFill>
              </a:rPr>
              <a:t> processors:		</a:t>
            </a:r>
            <a:r>
              <a:rPr lang="en-US" sz="1900" b="1" dirty="0" smtClean="0">
                <a:solidFill>
                  <a:schemeClr val="bg1"/>
                </a:solidFill>
              </a:rPr>
              <a:t>	</a:t>
            </a:r>
            <a:r>
              <a:rPr lang="en-US" sz="1700" b="1" i="1" dirty="0" smtClean="0">
                <a:solidFill>
                  <a:schemeClr val="bg1"/>
                </a:solidFill>
              </a:rPr>
              <a:t>ww3_gint</a:t>
            </a:r>
            <a:endParaRPr lang="en-US" sz="1700" b="1" dirty="0">
              <a:solidFill>
                <a:schemeClr val="bg1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4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1143000" y="5638800"/>
            <a:ext cx="7391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143000" y="5638800"/>
            <a:ext cx="7391400" cy="685800"/>
          </a:xfrm>
          <a:prstGeom prst="rect">
            <a:avLst/>
          </a:prstGeom>
          <a:solidFill>
            <a:schemeClr val="hlink">
              <a:alpha val="2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Installing the code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Distribution </a:t>
            </a:r>
            <a:r>
              <a:rPr lang="en-US" dirty="0" smtClean="0"/>
              <a:t>methods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Most WAVEWATCH III users will get the code from </a:t>
            </a:r>
            <a:r>
              <a:rPr lang="en-US" dirty="0" smtClean="0"/>
              <a:t>the NCEP website (after </a:t>
            </a:r>
            <a:r>
              <a:rPr lang="en-US" dirty="0"/>
              <a:t>agreeing to the </a:t>
            </a:r>
            <a:r>
              <a:rPr lang="en-US" dirty="0" smtClean="0"/>
              <a:t>license).</a:t>
            </a:r>
            <a:endParaRPr lang="en-US" dirty="0"/>
          </a:p>
          <a:p>
            <a:pPr lvl="2"/>
            <a:r>
              <a:rPr lang="en-US" dirty="0"/>
              <a:t>Tar files + install script:</a:t>
            </a:r>
          </a:p>
          <a:p>
            <a:pPr lvl="2"/>
            <a:r>
              <a:rPr lang="en-US" dirty="0"/>
              <a:t>Manual chapter 5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Beta testers get newer versions.</a:t>
            </a:r>
            <a:endParaRPr lang="en-US" dirty="0"/>
          </a:p>
          <a:p>
            <a:pPr lvl="1"/>
            <a:r>
              <a:rPr lang="en-US" dirty="0" smtClean="0"/>
              <a:t>Those </a:t>
            </a:r>
            <a:r>
              <a:rPr lang="en-US" dirty="0"/>
              <a:t>who work as co-developers have access to our </a:t>
            </a:r>
            <a:r>
              <a:rPr lang="en-US" dirty="0" smtClean="0"/>
              <a:t>Subversion </a:t>
            </a:r>
            <a:r>
              <a:rPr lang="en-US" dirty="0" smtClean="0"/>
              <a:t>(svn) </a:t>
            </a:r>
            <a:r>
              <a:rPr lang="en-US" dirty="0"/>
              <a:t>server to get the latest developmental versions of the code.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vn </a:t>
            </a:r>
            <a:r>
              <a:rPr lang="en-US" dirty="0" smtClean="0"/>
              <a:t>server </a:t>
            </a:r>
            <a:r>
              <a:rPr lang="en-US" dirty="0"/>
              <a:t>+ install script.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We will focus on </a:t>
            </a:r>
            <a:r>
              <a:rPr lang="en-US" dirty="0" smtClean="0"/>
              <a:t>the first </a:t>
            </a:r>
            <a:r>
              <a:rPr lang="en-US" dirty="0"/>
              <a:t>distribution </a:t>
            </a:r>
            <a:r>
              <a:rPr lang="en-US" dirty="0" smtClean="0"/>
              <a:t>method; transitioning </a:t>
            </a:r>
            <a:r>
              <a:rPr lang="en-US" dirty="0"/>
              <a:t>to second is trivial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>
                <a:solidFill>
                  <a:schemeClr val="tx1"/>
                </a:solidFill>
              </a:rPr>
              <a:t>NOTE: WAVEWATCH III is Linux/UNIX only. Installation on windows will require preparations using Linux/UNIX.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9" grpId="0" animBg="1"/>
      <p:bldP spid="20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Installing the code</a:t>
            </a:r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WAVEWATCH III distribution </a:t>
            </a:r>
            <a:r>
              <a:rPr lang="en-US" dirty="0" smtClean="0"/>
              <a:t>files (old)</a:t>
            </a:r>
            <a:endParaRPr lang="en-US" dirty="0"/>
          </a:p>
        </p:txBody>
      </p:sp>
      <p:graphicFrame>
        <p:nvGraphicFramePr>
          <p:cNvPr id="222244" name="Group 36"/>
          <p:cNvGraphicFramePr>
            <a:graphicFrameLocks noGrp="1"/>
          </p:cNvGraphicFramePr>
          <p:nvPr>
            <p:ph sz="half" idx="4294967295"/>
          </p:nvPr>
        </p:nvGraphicFramePr>
        <p:xfrm>
          <a:off x="838200" y="1666875"/>
          <a:ext cx="7772400" cy="3421380"/>
        </p:xfrm>
        <a:graphic>
          <a:graphicData uri="http://schemas.openxmlformats.org/drawingml/2006/table">
            <a:tbl>
              <a:tblPr/>
              <a:tblGrid>
                <a:gridCol w="2895600"/>
                <a:gridCol w="4876800"/>
              </a:tblGrid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install_wwatch3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install_ww3_svn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Installation script.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wwatch3.aux.tar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Auxiliary programs and scripts, including GrADS scripts.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wwatch3.ftn.tar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Source code files.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wwatch3.inp.tar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Example input files, identical to those printed in the manual.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wwatch3.tst.tar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 large variety of test cases.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787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Installing the code</a:t>
            </a:r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WAVEWATCH III distribution </a:t>
            </a:r>
            <a:r>
              <a:rPr lang="en-US" dirty="0" smtClean="0"/>
              <a:t>files (current)</a:t>
            </a:r>
            <a:endParaRPr lang="en-US" dirty="0"/>
          </a:p>
        </p:txBody>
      </p:sp>
      <p:graphicFrame>
        <p:nvGraphicFramePr>
          <p:cNvPr id="222244" name="Group 3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025299137"/>
              </p:ext>
            </p:extLst>
          </p:nvPr>
        </p:nvGraphicFramePr>
        <p:xfrm>
          <a:off x="838200" y="1666875"/>
          <a:ext cx="7772400" cy="3449955"/>
        </p:xfrm>
        <a:graphic>
          <a:graphicData uri="http://schemas.openxmlformats.org/drawingml/2006/table">
            <a:tbl>
              <a:tblPr/>
              <a:tblGrid>
                <a:gridCol w="2895600"/>
                <a:gridCol w="4876800"/>
              </a:tblGrid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install_ww3_v4_svntar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install_ww3_svn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Installation script.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wwatch3.guide.tar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 guide for general coding practices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wwatch3.manual.tar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WAVEWATCH III manual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wwatch3.model.tar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The model with source codes, input files, auxiliary programs etc.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wwatch3.regtests.tar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A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regression testing package that replaces the old set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ＭＳ Ｐゴシック" charset="0"/>
                        </a:rPr>
                        <a:t>of tests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945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3366"/>
      </a:dk1>
      <a:lt1>
        <a:srgbClr val="FFFFFF"/>
      </a:lt1>
      <a:dk2>
        <a:srgbClr val="000000"/>
      </a:dk2>
      <a:lt2>
        <a:srgbClr val="808080"/>
      </a:lt2>
      <a:accent1>
        <a:srgbClr val="00CC00"/>
      </a:accent1>
      <a:accent2>
        <a:srgbClr val="FF33CC"/>
      </a:accent2>
      <a:accent3>
        <a:srgbClr val="FFFFFF"/>
      </a:accent3>
      <a:accent4>
        <a:srgbClr val="002A56"/>
      </a:accent4>
      <a:accent5>
        <a:srgbClr val="AAE2AA"/>
      </a:accent5>
      <a:accent6>
        <a:srgbClr val="E72DB9"/>
      </a:accent6>
      <a:hlink>
        <a:srgbClr val="FF0000"/>
      </a:hlink>
      <a:folHlink>
        <a:srgbClr val="3333CC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2224</TotalTime>
  <Words>2302</Words>
  <Application>Microsoft Macintosh PowerPoint</Application>
  <PresentationFormat>On-screen Show (4:3)</PresentationFormat>
  <Paragraphs>325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Compilation of WAVEWATCH III code</vt:lpstr>
      <vt:lpstr>Outline</vt:lpstr>
      <vt:lpstr>Background material</vt:lpstr>
      <vt:lpstr>WAVEWATCH III basics</vt:lpstr>
      <vt:lpstr>WAVEWATCH III basics</vt:lpstr>
      <vt:lpstr>WAVEWATCH III basics</vt:lpstr>
      <vt:lpstr>Installing the code</vt:lpstr>
      <vt:lpstr>Installing the code</vt:lpstr>
      <vt:lpstr>Installing the code</vt:lpstr>
      <vt:lpstr>Installing the code</vt:lpstr>
      <vt:lpstr>Installing the code</vt:lpstr>
      <vt:lpstr>Installing the code</vt:lpstr>
      <vt:lpstr>Installing the code</vt:lpstr>
      <vt:lpstr>Installing the code</vt:lpstr>
      <vt:lpstr>Installing the code</vt:lpstr>
      <vt:lpstr>Installing the code</vt:lpstr>
      <vt:lpstr>Compile basics</vt:lpstr>
      <vt:lpstr>Compile basics</vt:lpstr>
      <vt:lpstr>Compile basics</vt:lpstr>
      <vt:lpstr>Compile basics</vt:lpstr>
      <vt:lpstr>Compile basics</vt:lpstr>
      <vt:lpstr>Compiling the code</vt:lpstr>
      <vt:lpstr>Compiling the code</vt:lpstr>
      <vt:lpstr>Compiling the code</vt:lpstr>
      <vt:lpstr>Compile basics</vt:lpstr>
      <vt:lpstr>Compiling the code</vt:lpstr>
      <vt:lpstr>The end</vt:lpstr>
    </vt:vector>
  </TitlesOfParts>
  <Company>NOAA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HTOLMAN</dc:creator>
  <cp:lastModifiedBy>Hendrik Tolman</cp:lastModifiedBy>
  <cp:revision>96</cp:revision>
  <cp:lastPrinted>2013-01-02T17:44:17Z</cp:lastPrinted>
  <dcterms:created xsi:type="dcterms:W3CDTF">2003-11-12T20:24:23Z</dcterms:created>
  <dcterms:modified xsi:type="dcterms:W3CDTF">2013-02-11T19:41:47Z</dcterms:modified>
</cp:coreProperties>
</file>