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6" r:id="rId3"/>
    <p:sldId id="263" r:id="rId4"/>
    <p:sldId id="264" r:id="rId5"/>
    <p:sldId id="285" r:id="rId6"/>
    <p:sldId id="286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84" r:id="rId15"/>
    <p:sldId id="258" r:id="rId16"/>
    <p:sldId id="261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FF"/>
    <a:srgbClr val="FF9933"/>
    <a:srgbClr val="FFFFCC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6" autoAdjust="0"/>
    <p:restoredTop sz="94660" autoAdjust="0"/>
  </p:normalViewPr>
  <p:slideViewPr>
    <p:cSldViewPr>
      <p:cViewPr varScale="1">
        <p:scale>
          <a:sx n="133" d="100"/>
          <a:sy n="133" d="100"/>
        </p:scale>
        <p:origin x="-9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8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4.xml"/><Relationship Id="rId7" Type="http://schemas.openxmlformats.org/officeDocument/2006/relationships/slide" Target="slides/slide10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E621E1-9FC8-DE45-B585-ED07CFD5B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869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6FF1E1-5059-D742-B9B6-22AA75CDF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8620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F1E1-5059-D742-B9B6-22AA75CDFD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68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742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76200"/>
            <a:ext cx="19240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56197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1176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430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17560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7719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7719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39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987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335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7618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07606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1483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0" descr="Picture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762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696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5" name="Text Box 21"/>
          <p:cNvSpPr txBox="1">
            <a:spLocks noChangeArrowheads="1"/>
          </p:cNvSpPr>
          <p:nvPr userDrawn="1"/>
        </p:nvSpPr>
        <p:spPr bwMode="auto">
          <a:xfrm>
            <a:off x="0" y="6583363"/>
            <a:ext cx="2743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latin typeface="Helvetica" pitchFamily="34" charset="0"/>
                <a:ea typeface="+mn-ea"/>
              </a:rPr>
              <a:t>Version </a:t>
            </a:r>
            <a:r>
              <a:rPr lang="en-US" sz="1200" dirty="0" smtClean="0">
                <a:latin typeface="Helvetica" pitchFamily="34" charset="0"/>
                <a:ea typeface="+mn-ea"/>
              </a:rPr>
              <a:t>1.2, Feb.</a:t>
            </a:r>
            <a:r>
              <a:rPr lang="en-US" sz="1200" baseline="0" dirty="0" smtClean="0">
                <a:latin typeface="Helvetica" pitchFamily="34" charset="0"/>
                <a:ea typeface="+mn-ea"/>
              </a:rPr>
              <a:t> 2013</a:t>
            </a:r>
            <a:endParaRPr lang="en-US" sz="1200" dirty="0">
              <a:latin typeface="Helvetica" pitchFamily="34" charset="0"/>
              <a:ea typeface="+mn-ea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6096000" y="6583363"/>
            <a:ext cx="304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200" baseline="0" dirty="0" smtClean="0">
                <a:latin typeface="Helvetica" charset="0"/>
              </a:rPr>
              <a:t> Regression testing </a:t>
            </a:r>
            <a:fld id="{AC766E71-78FB-4741-A916-ED8EDC38234B}" type="slidenum">
              <a:rPr lang="en-US" sz="1200" smtClean="0">
                <a:latin typeface="Helvetica" charset="0"/>
              </a:rPr>
              <a:pPr algn="r" eaLnBrk="1" hangingPunct="1">
                <a:spcBef>
                  <a:spcPct val="50000"/>
                </a:spcBef>
              </a:pPr>
              <a:t>‹#›</a:t>
            </a:fld>
            <a:r>
              <a:rPr lang="en-US" sz="1200" dirty="0" smtClean="0">
                <a:latin typeface="Helvetica" charset="0"/>
              </a:rPr>
              <a:t>/15</a:t>
            </a:r>
            <a:endParaRPr lang="en-US" sz="1200" dirty="0">
              <a:latin typeface="Helvetica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 userDrawn="1"/>
        </p:nvSpPr>
        <p:spPr bwMode="auto">
          <a:xfrm>
            <a:off x="3124200" y="6583363"/>
            <a:ext cx="2743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 smtClean="0">
                <a:latin typeface="Helvetica" pitchFamily="34" charset="0"/>
                <a:ea typeface="+mn-ea"/>
              </a:rPr>
              <a:t>WW Winter School 2013</a:t>
            </a:r>
            <a:endParaRPr lang="en-US" sz="1200" dirty="0">
              <a:latin typeface="Helvetica" pitchFamily="34" charset="0"/>
              <a:ea typeface="+mn-ea"/>
            </a:endParaRPr>
          </a:p>
        </p:txBody>
      </p:sp>
      <p:pic>
        <p:nvPicPr>
          <p:cNvPr id="11" name="Picture 21" descr="Untitled-2 copy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DON Seal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77200" y="0"/>
            <a:ext cx="106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  <a:ea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  <a:ea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  <a:ea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 "/>
        <a:defRPr sz="2400">
          <a:solidFill>
            <a:srgbClr val="FFFF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80000"/>
        <a:buFont typeface="Wingdings" charset="0"/>
        <a:buChar char="l"/>
        <a:defRPr sz="2000">
          <a:solidFill>
            <a:srgbClr val="FFFFCC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SzPct val="80000"/>
        <a:buFont typeface="Wingdings 3" charset="0"/>
        <a:buChar char=""/>
        <a:defRPr sz="2000">
          <a:solidFill>
            <a:srgbClr val="FFFFCC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Font typeface="Wingdings 3" charset="0"/>
        <a:buChar char=""/>
        <a:defRPr sz="2000">
          <a:solidFill>
            <a:srgbClr val="FFFFCC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charset="0"/>
        <a:buBlip>
          <a:blip r:embed="rId17"/>
        </a:buBlip>
        <a:defRPr sz="2000">
          <a:solidFill>
            <a:srgbClr val="FFFFCC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Blip>
          <a:blip r:embed="rId17"/>
        </a:buBlip>
        <a:defRPr sz="2000">
          <a:solidFill>
            <a:srgbClr val="FFFF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Blip>
          <a:blip r:embed="rId17"/>
        </a:buBlip>
        <a:defRPr sz="2000">
          <a:solidFill>
            <a:srgbClr val="FFFF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Blip>
          <a:blip r:embed="rId17"/>
        </a:buBlip>
        <a:defRPr sz="2000">
          <a:solidFill>
            <a:srgbClr val="FFFF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Blip>
          <a:blip r:embed="rId17"/>
        </a:buBlip>
        <a:defRPr sz="20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lar.ncep.noaa.gov/waves/wavewatch/wavewatch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7320.nrlssc.navy.mil/Alvin/index.php/WW3_Test_Cases" TargetMode="External"/><Relationship Id="rId4" Type="http://schemas.openxmlformats.org/officeDocument/2006/relationships/hyperlink" Target="https://svnemc.ncep.noaa.gov/trac/ww3/wiki/NrlTes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600200"/>
          </a:xfrm>
        </p:spPr>
        <p:txBody>
          <a:bodyPr anchor="b" anchorCtr="1"/>
          <a:lstStyle/>
          <a:p>
            <a:pPr algn="ctr" eaLnBrk="1" hangingPunct="1"/>
            <a:r>
              <a:rPr lang="en-US" sz="3200" dirty="0" smtClean="0">
                <a:latin typeface="Helvetica" charset="0"/>
              </a:rPr>
              <a:t>Regression testing</a:t>
            </a:r>
            <a:endParaRPr lang="en-US" sz="3200" dirty="0">
              <a:latin typeface="Helvetica" charset="0"/>
            </a:endParaRP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6764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Helvetica" charset="0"/>
              </a:rPr>
              <a:t>W. Erick Rogers</a:t>
            </a:r>
          </a:p>
          <a:p>
            <a:pPr eaLnBrk="1" hangingPunct="1"/>
            <a:r>
              <a:rPr lang="en-US" sz="2000" dirty="0" smtClean="0">
                <a:latin typeface="Helvetica" charset="0"/>
              </a:rPr>
              <a:t>Oceanography Division</a:t>
            </a:r>
          </a:p>
          <a:p>
            <a:pPr eaLnBrk="1" hangingPunct="1"/>
            <a:r>
              <a:rPr lang="en-US" sz="2000" dirty="0" smtClean="0">
                <a:latin typeface="Helvetica" charset="0"/>
              </a:rPr>
              <a:t>Naval Research Laboratory</a:t>
            </a:r>
          </a:p>
          <a:p>
            <a:pPr eaLnBrk="1" hangingPunct="1"/>
            <a:r>
              <a:rPr lang="en-US" sz="2000" dirty="0" err="1" smtClean="0">
                <a:latin typeface="Helvetica" charset="0"/>
              </a:rPr>
              <a:t>Stennis</a:t>
            </a:r>
            <a:r>
              <a:rPr lang="en-US" sz="2000" dirty="0" smtClean="0">
                <a:latin typeface="Helvetica" charset="0"/>
              </a:rPr>
              <a:t> Space Center, MS</a:t>
            </a:r>
            <a:endParaRPr lang="en-US" sz="2000" dirty="0">
              <a:latin typeface="Helvetica" charset="0"/>
            </a:endParaRP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1143000" y="2590800"/>
            <a:ext cx="6858000" cy="76200"/>
          </a:xfrm>
          <a:prstGeom prst="rect">
            <a:avLst/>
          </a:prstGeom>
          <a:solidFill>
            <a:srgbClr val="00FFFF"/>
          </a:soli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17"/>
          <p:cNvSpPr txBox="1">
            <a:spLocks noChangeArrowheads="1"/>
          </p:cNvSpPr>
          <p:nvPr/>
        </p:nvSpPr>
        <p:spPr bwMode="auto">
          <a:xfrm>
            <a:off x="76200" y="4876562"/>
            <a:ext cx="39624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1400" i="1" dirty="0">
              <a:solidFill>
                <a:srgbClr val="FFFFCC"/>
              </a:solidFill>
              <a:latin typeface="Helvetica" charset="0"/>
            </a:endParaRPr>
          </a:p>
          <a:p>
            <a:pPr eaLnBrk="1" hangingPunct="1"/>
            <a:r>
              <a:rPr lang="en-US" sz="1400" i="1" dirty="0" smtClean="0">
                <a:solidFill>
                  <a:srgbClr val="FFFFCC"/>
                </a:solidFill>
                <a:latin typeface="Helvetica" charset="0"/>
              </a:rPr>
              <a:t>The WAVEWATCH III Team + friends</a:t>
            </a:r>
            <a:endParaRPr lang="en-US" sz="1400" i="1" dirty="0">
              <a:solidFill>
                <a:srgbClr val="FFFFCC"/>
              </a:solidFill>
              <a:latin typeface="Helvetica" charset="0"/>
            </a:endParaRPr>
          </a:p>
          <a:p>
            <a:pPr eaLnBrk="1" hangingPunct="1"/>
            <a:r>
              <a:rPr lang="en-US" sz="1400" i="1" dirty="0" smtClean="0">
                <a:solidFill>
                  <a:srgbClr val="FFFFCC"/>
                </a:solidFill>
                <a:latin typeface="Helvetica" charset="0"/>
              </a:rPr>
              <a:t>Marine </a:t>
            </a:r>
            <a:r>
              <a:rPr lang="en-US" sz="1400" i="1" dirty="0">
                <a:solidFill>
                  <a:srgbClr val="FFFFCC"/>
                </a:solidFill>
                <a:latin typeface="Helvetica" charset="0"/>
              </a:rPr>
              <a:t>Modeling and Analysis Branch</a:t>
            </a:r>
          </a:p>
          <a:p>
            <a:pPr eaLnBrk="1" hangingPunct="1"/>
            <a:r>
              <a:rPr lang="en-US" sz="1400" i="1" dirty="0">
                <a:solidFill>
                  <a:srgbClr val="FFFFCC"/>
                </a:solidFill>
                <a:latin typeface="Helvetica" charset="0"/>
              </a:rPr>
              <a:t>NOAA / NWS / NCEP / EMC</a:t>
            </a:r>
          </a:p>
          <a:p>
            <a:pPr eaLnBrk="1" hangingPunct="1"/>
            <a:endParaRPr lang="en-US" sz="1400" i="1" dirty="0">
              <a:solidFill>
                <a:srgbClr val="FFFFCC"/>
              </a:solidFill>
              <a:latin typeface="Helvetica" charset="0"/>
            </a:endParaRPr>
          </a:p>
          <a:p>
            <a:pPr eaLnBrk="1" hangingPunct="1"/>
            <a:r>
              <a:rPr lang="en-US" sz="1400" i="1" dirty="0" smtClean="0">
                <a:solidFill>
                  <a:srgbClr val="FFFFCC"/>
                </a:solidFill>
                <a:latin typeface="Helvetica" charset="0"/>
              </a:rPr>
              <a:t>NCEP.list.WAVEWATCH@NOAA.gov</a:t>
            </a:r>
          </a:p>
          <a:p>
            <a:pPr eaLnBrk="1" hangingPunct="1"/>
            <a:r>
              <a:rPr lang="en-US" sz="1400" i="1" dirty="0" err="1" smtClean="0">
                <a:solidFill>
                  <a:srgbClr val="FFFFCC"/>
                </a:solidFill>
                <a:latin typeface="Helvetica" charset="0"/>
              </a:rPr>
              <a:t>NCEP.list.waves@NOAA.gov</a:t>
            </a:r>
            <a:endParaRPr lang="en-US" dirty="0">
              <a:solidFill>
                <a:srgbClr val="FFFFCC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48400" y="4114800"/>
            <a:ext cx="2743200" cy="2337296"/>
            <a:chOff x="6248400" y="4114800"/>
            <a:chExt cx="2743200" cy="2337296"/>
          </a:xfrm>
        </p:grpSpPr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6477000" y="4114800"/>
              <a:ext cx="2362200" cy="1501775"/>
              <a:chOff x="4118" y="3074"/>
              <a:chExt cx="1488" cy="946"/>
            </a:xfrm>
          </p:grpSpPr>
          <p:sp>
            <p:nvSpPr>
              <p:cNvPr id="13" name="Oval 18"/>
              <p:cNvSpPr>
                <a:spLocks noChangeArrowheads="1"/>
              </p:cNvSpPr>
              <p:nvPr/>
            </p:nvSpPr>
            <p:spPr bwMode="auto">
              <a:xfrm>
                <a:off x="4118" y="3074"/>
                <a:ext cx="1488" cy="946"/>
              </a:xfrm>
              <a:prstGeom prst="ellipse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4" name="Picture 14" descr="ncep_log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3" y="3131"/>
                <a:ext cx="1405" cy="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7047" y="5994896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5715000"/>
              <a:ext cx="2743200" cy="67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testing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696200" cy="3048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When to perform regression testing: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after major changes to your branch 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thorough set of tests needed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prior to merge from your branch to trunk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thorough set of tests needed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after minor/incremental change to your branch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usually a single regression test is enough</a:t>
            </a:r>
          </a:p>
          <a:p>
            <a:pPr lvl="1" eaLnBrk="1" hangingPunct="1"/>
            <a:endParaRPr lang="en-US" dirty="0">
              <a:latin typeface="Helvetica" charset="0"/>
            </a:endParaRPr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 bwMode="auto">
          <a:xfrm>
            <a:off x="609600" y="3657600"/>
            <a:ext cx="7696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 "/>
            </a:pPr>
            <a:r>
              <a:rPr lang="en-US" kern="0" dirty="0" smtClean="0">
                <a:solidFill>
                  <a:srgbClr val="FFFF00"/>
                </a:solidFill>
                <a:latin typeface="Helvetica" charset="0"/>
              </a:rPr>
              <a:t>Which regression tests to use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:</a:t>
            </a:r>
          </a:p>
          <a:p>
            <a:pPr marL="742950" lvl="1" indent="-285750">
              <a:spcBef>
                <a:spcPct val="20000"/>
              </a:spcBef>
              <a:buClr>
                <a:srgbClr val="FF9933"/>
              </a:buClr>
              <a:buSzPct val="80000"/>
            </a:pPr>
            <a:r>
              <a:rPr lang="en-US" sz="2000" kern="0" dirty="0" smtClean="0">
                <a:solidFill>
                  <a:srgbClr val="FFFFCC"/>
                </a:solidFill>
                <a:latin typeface="Helvetica" charset="0"/>
              </a:rPr>
              <a:t>Common sense applies. Examples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 charset="0"/>
                <a:ea typeface="ＭＳ Ｐゴシック" charset="0"/>
              </a:rPr>
              <a:t>: </a:t>
            </a:r>
          </a:p>
          <a:p>
            <a:pPr marL="742950" lvl="1" indent="-285750">
              <a:spcBef>
                <a:spcPct val="20000"/>
              </a:spcBef>
              <a:buClr>
                <a:srgbClr val="FF9933"/>
              </a:buClr>
              <a:buSzPct val="80000"/>
              <a:buFont typeface="Wingdings" charset="0"/>
              <a:buChar char="l"/>
            </a:pPr>
            <a:r>
              <a:rPr lang="en-US" sz="2000" kern="0" dirty="0" smtClean="0">
                <a:solidFill>
                  <a:srgbClr val="FFFFCC"/>
                </a:solidFill>
                <a:latin typeface="Helvetica" charset="0"/>
              </a:rPr>
              <a:t>if you are adding a new dissipation term, then you probably didn’t break the propagation (lower priority to test)</a:t>
            </a:r>
          </a:p>
          <a:p>
            <a:pPr marL="742950" lvl="1" indent="-285750">
              <a:spcBef>
                <a:spcPct val="20000"/>
              </a:spcBef>
              <a:buClr>
                <a:srgbClr val="FF9933"/>
              </a:buClr>
              <a:buSzPct val="80000"/>
              <a:buFont typeface="Wingdings" charset="0"/>
              <a:buChar char="l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 charset="0"/>
                <a:ea typeface="ＭＳ Ｐゴシック" charset="0"/>
              </a:rPr>
              <a:t>if you are modifying NL1 code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 charset="0"/>
                <a:ea typeface="ＭＳ Ｐゴシック" charset="0"/>
              </a:rPr>
              <a:t>, you should check impact on all source term packages (ST1, ST2, etc.) (higher priority to test)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evaluating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How to use results:</a:t>
            </a:r>
          </a:p>
          <a:p>
            <a:pPr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verify that test runs to completion</a:t>
            </a:r>
          </a:p>
          <a:p>
            <a:pPr marL="1371600" lvl="2" indent="-457200" eaLnBrk="1" hangingPunct="1"/>
            <a:r>
              <a:rPr lang="en-US" dirty="0" smtClean="0">
                <a:latin typeface="Helvetica" charset="0"/>
              </a:rPr>
              <a:t>this is sufficient to catch most problems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however, if you have reason to worry (e.g. if you have made major changes)</a:t>
            </a:r>
          </a:p>
          <a:p>
            <a:pPr marL="1371600" lvl="2" indent="-457200" eaLnBrk="1" hangingPunct="1"/>
            <a:r>
              <a:rPr lang="en-US" dirty="0" smtClean="0">
                <a:latin typeface="Helvetica" charset="0"/>
              </a:rPr>
              <a:t>run earlier version of code, and verify that differences are expected (non-graphical method: can use “diff” on the work directories), or</a:t>
            </a:r>
          </a:p>
          <a:p>
            <a:pPr marL="1371600" lvl="2" indent="-457200" eaLnBrk="1" hangingPunct="1"/>
            <a:r>
              <a:rPr lang="en-US" dirty="0" smtClean="0">
                <a:latin typeface="Helvetica" charset="0"/>
              </a:rPr>
              <a:t>visualize results, or </a:t>
            </a:r>
          </a:p>
          <a:p>
            <a:pPr marL="1371600" lvl="2" indent="-457200" eaLnBrk="1" hangingPunct="1"/>
            <a:r>
              <a:rPr lang="en-US" dirty="0" smtClean="0">
                <a:latin typeface="Helvetica" charset="0"/>
              </a:rPr>
              <a:t>both of the above</a:t>
            </a:r>
          </a:p>
          <a:p>
            <a:pPr lvl="1" eaLnBrk="1" hangingPunct="1"/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compilers and MPI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7696200" cy="2590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Compilers:</a:t>
            </a:r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Developers should occasionally test with an alternate compiler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This is </a:t>
            </a:r>
            <a:r>
              <a:rPr lang="en-US" i="1" dirty="0" smtClean="0">
                <a:latin typeface="Helvetica" charset="0"/>
              </a:rPr>
              <a:t>much</a:t>
            </a:r>
            <a:r>
              <a:rPr lang="en-US" dirty="0" smtClean="0">
                <a:latin typeface="Helvetica" charset="0"/>
              </a:rPr>
              <a:t> more critical than you might expect.</a:t>
            </a:r>
          </a:p>
          <a:p>
            <a:pPr lvl="1" eaLnBrk="1" hangingPunct="1"/>
            <a:r>
              <a:rPr lang="en-US" i="1" dirty="0" smtClean="0">
                <a:latin typeface="Helvetica" charset="0"/>
              </a:rPr>
              <a:t>Everyone</a:t>
            </a:r>
            <a:r>
              <a:rPr lang="en-US" dirty="0" smtClean="0">
                <a:latin typeface="Helvetica" charset="0"/>
              </a:rPr>
              <a:t> should include </a:t>
            </a:r>
            <a:r>
              <a:rPr lang="en-US" dirty="0" err="1" smtClean="0">
                <a:latin typeface="Helvetica" charset="0"/>
              </a:rPr>
              <a:t>gfortran</a:t>
            </a:r>
            <a:r>
              <a:rPr lang="en-US" dirty="0" smtClean="0">
                <a:latin typeface="Helvetica" charset="0"/>
              </a:rPr>
              <a:t> in their testing (since it’s free, you don’t have a good excuse not to...)</a:t>
            </a:r>
          </a:p>
          <a:p>
            <a:pPr lvl="1" eaLnBrk="1" hangingPunct="1"/>
            <a:endParaRPr lang="en-US" dirty="0">
              <a:latin typeface="Helvetica" charset="0"/>
            </a:endParaRPr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762000" y="3581400"/>
            <a:ext cx="7696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charset="0"/>
              <a:buChar char=" 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MPI: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charset="0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 charset="0"/>
                <a:ea typeface="ＭＳ Ｐゴシック" charset="0"/>
              </a:rPr>
              <a:t>Developers should test with MPI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 charset="0"/>
                <a:ea typeface="ＭＳ Ｐゴシック" charset="0"/>
              </a:rPr>
              <a:t> prior to any merge to trunk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charset="0"/>
              <a:buChar char="l"/>
              <a:tabLst/>
              <a:defRPr/>
            </a:pPr>
            <a:r>
              <a:rPr lang="en-US" sz="2000" kern="0" baseline="0" dirty="0" smtClean="0">
                <a:solidFill>
                  <a:srgbClr val="FFFFCC"/>
                </a:solidFill>
                <a:latin typeface="Helvetica" charset="0"/>
              </a:rPr>
              <a:t>This</a:t>
            </a:r>
            <a:r>
              <a:rPr lang="en-US" sz="2000" kern="0" dirty="0" smtClean="0">
                <a:solidFill>
                  <a:srgbClr val="FFFFCC"/>
                </a:solidFill>
                <a:latin typeface="Helvetica" charset="0"/>
              </a:rPr>
              <a:t> can be done on a workstation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charset="0"/>
              <a:buChar char="l"/>
              <a:tabLst/>
              <a:defRPr/>
            </a:pPr>
            <a:r>
              <a:rPr lang="en-US" sz="2000" kern="0" dirty="0" smtClean="0">
                <a:solidFill>
                  <a:srgbClr val="FFFFCC"/>
                </a:solidFill>
                <a:latin typeface="Helvetica" charset="0"/>
              </a:rPr>
              <a:t>Rule a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 charset="0"/>
                <a:ea typeface="ＭＳ Ｐゴシック" charset="0"/>
              </a:rPr>
              <a:t>pplies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 charset="0"/>
                <a:ea typeface="ＭＳ Ｐゴシック" charset="0"/>
              </a:rPr>
              <a:t> even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 charset="0"/>
                <a:ea typeface="ＭＳ Ｐゴシック" charset="0"/>
              </a:rPr>
              <a:t> if your changes have </a:t>
            </a:r>
            <a:r>
              <a:rPr lang="en-US" sz="2000" kern="0" dirty="0" smtClean="0">
                <a:solidFill>
                  <a:srgbClr val="FFFFCC"/>
                </a:solidFill>
                <a:latin typeface="Helvetica" charset="0"/>
              </a:rPr>
              <a:t>no obvious connection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Helvetica" charset="0"/>
                <a:ea typeface="ＭＳ Ｐゴシック" charset="0"/>
              </a:rPr>
              <a:t>with MPI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Helvetica" charset="0"/>
              <a:ea typeface="ＭＳ Ｐゴシック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charset="0"/>
              <a:buChar char="l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Helvetica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638800"/>
            <a:ext cx="815340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 smtClean="0">
                <a:latin typeface="+mn-lt"/>
              </a:rPr>
              <a:t>More machines, more compilers, more eyeballs </a:t>
            </a:r>
            <a:r>
              <a:rPr lang="en-US" sz="1800" dirty="0" smtClean="0">
                <a:latin typeface="+mn-lt"/>
                <a:sym typeface="Wingdings" pitchFamily="2" charset="2"/>
              </a:rPr>
              <a:t></a:t>
            </a:r>
            <a:r>
              <a:rPr lang="en-US" sz="1800" dirty="0" smtClean="0">
                <a:latin typeface="+mn-lt"/>
              </a:rPr>
              <a:t> more likely to find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bugs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696200" cy="5410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Bugs and otherwise broken code</a:t>
            </a:r>
          </a:p>
          <a:p>
            <a:pPr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Find bugs early via </a:t>
            </a:r>
            <a:r>
              <a:rPr lang="en-US" i="1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, ideally, before you commit to repository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bugs found late create version-control nightmares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If you find out too late that your code is broken: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halt all unrelated development in this branch until problem is fixed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if bug remains unresolved, you may want to back out the problem revision, or split off a new branch from a prior bug-free revision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Think ahead: If you have the (good) habit of checking in revisions in small increments, this will make it easier to find out when/where/why code became broken.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brute force method: combine “</a:t>
            </a:r>
            <a:r>
              <a:rPr lang="en-US" dirty="0" err="1" smtClean="0">
                <a:latin typeface="Helvetica" charset="0"/>
              </a:rPr>
              <a:t>svn</a:t>
            </a:r>
            <a:r>
              <a:rPr lang="en-US" dirty="0" smtClean="0">
                <a:latin typeface="Helvetica" charset="0"/>
              </a:rPr>
              <a:t> export” with “</a:t>
            </a:r>
            <a:r>
              <a:rPr lang="en-US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” to identify revision</a:t>
            </a:r>
          </a:p>
          <a:p>
            <a:pPr lvl="1" eaLnBrk="1" hangingPunct="1"/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bugs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696200" cy="5410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What to do if you think that the code is broken</a:t>
            </a:r>
          </a:p>
          <a:p>
            <a:pPr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If the problem is in your branch only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make sure that it doesn’t get merged to trunk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work with your branch’s dev team to fix it</a:t>
            </a:r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If the problem is more general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Notify the “trunk authorities”. At time of writing, this is H. Alves. Do </a:t>
            </a:r>
            <a:r>
              <a:rPr lang="en-US" i="1" dirty="0" smtClean="0">
                <a:latin typeface="Helvetica" charset="0"/>
              </a:rPr>
              <a:t>not</a:t>
            </a:r>
            <a:r>
              <a:rPr lang="en-US" dirty="0" smtClean="0">
                <a:latin typeface="Helvetica" charset="0"/>
              </a:rPr>
              <a:t> complain to a 3</a:t>
            </a:r>
            <a:r>
              <a:rPr lang="en-US" baseline="30000" dirty="0" smtClean="0">
                <a:latin typeface="Helvetica" charset="0"/>
              </a:rPr>
              <a:t>rd</a:t>
            </a:r>
            <a:r>
              <a:rPr lang="en-US" dirty="0" smtClean="0">
                <a:latin typeface="Helvetica" charset="0"/>
              </a:rPr>
              <a:t> party and expect him/her to notify the authorities.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Create/identify a test case that can be executed with </a:t>
            </a:r>
            <a:r>
              <a:rPr lang="en-US" i="1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 which exhibits the problem. If you created a new test case, check it into the repository. (In some cases, it may be best to create a new branch for this. There is also a “</a:t>
            </a:r>
            <a:r>
              <a:rPr lang="en-US" dirty="0" err="1" smtClean="0">
                <a:latin typeface="Helvetica" charset="0"/>
              </a:rPr>
              <a:t>regtests</a:t>
            </a:r>
            <a:r>
              <a:rPr lang="en-US" dirty="0" smtClean="0">
                <a:latin typeface="Helvetica" charset="0"/>
              </a:rPr>
              <a:t>” branch that can be used.)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Open a ticket (or help trunk authorities to do so). Include the </a:t>
            </a:r>
            <a:r>
              <a:rPr lang="en-US" i="1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 command in the ticket documentation.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</a:rPr>
              <a:t>The end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895600" y="59436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dirty="0">
                <a:solidFill>
                  <a:srgbClr val="FFFFCC"/>
                </a:solidFill>
                <a:latin typeface="Helvetica" charset="0"/>
              </a:rPr>
              <a:t>End of </a:t>
            </a:r>
            <a:r>
              <a:rPr lang="en-US" dirty="0" smtClean="0">
                <a:solidFill>
                  <a:srgbClr val="FFFFCC"/>
                </a:solidFill>
                <a:latin typeface="Helvetica" charset="0"/>
              </a:rPr>
              <a:t>lecture</a:t>
            </a:r>
            <a:endParaRPr lang="en-US" dirty="0">
              <a:solidFill>
                <a:srgbClr val="FFFFCC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3284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6019800"/>
            <a:ext cx="3683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NRL wiki re: </a:t>
            </a:r>
            <a:r>
              <a:rPr lang="en-US" dirty="0" err="1" smtClean="0">
                <a:solidFill>
                  <a:prstClr val="white"/>
                </a:solidFill>
              </a:rPr>
              <a:t>run_test</a:t>
            </a:r>
            <a:r>
              <a:rPr lang="en-US" dirty="0" smtClean="0">
                <a:solidFill>
                  <a:prstClr val="white"/>
                </a:solidFill>
              </a:rPr>
              <a:t> cases 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3284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6019800"/>
            <a:ext cx="3683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NRL wiki re: </a:t>
            </a:r>
            <a:r>
              <a:rPr lang="en-US" dirty="0" err="1" smtClean="0">
                <a:solidFill>
                  <a:prstClr val="white"/>
                </a:solidFill>
              </a:rPr>
              <a:t>run_test</a:t>
            </a:r>
            <a:r>
              <a:rPr lang="en-US" dirty="0" smtClean="0">
                <a:solidFill>
                  <a:prstClr val="white"/>
                </a:solidFill>
              </a:rPr>
              <a:t> cases 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Outline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Covered in this lecture:</a:t>
            </a:r>
          </a:p>
          <a:p>
            <a:pPr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additional documentation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naming convention for regression tests</a:t>
            </a:r>
          </a:p>
          <a:p>
            <a:pPr lvl="1" eaLnBrk="1" hangingPunct="1"/>
            <a:r>
              <a:rPr lang="en-US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 script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compilers and MPI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bugs and broken things</a:t>
            </a:r>
          </a:p>
          <a:p>
            <a:pPr lvl="2" eaLnBrk="1" hangingPunct="1"/>
            <a:endParaRPr lang="en-US" dirty="0" smtClean="0">
              <a:latin typeface="Helvetica" charset="0"/>
            </a:endParaRPr>
          </a:p>
          <a:p>
            <a:pPr lvl="1" eaLnBrk="1" hangingPunct="1"/>
            <a:endParaRPr lang="en-US" dirty="0" smtClean="0">
              <a:latin typeface="Helvetica" charset="0"/>
            </a:endParaRPr>
          </a:p>
          <a:p>
            <a:pPr lvl="1" eaLnBrk="1" hangingPunct="1"/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Documents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Additional documentation</a:t>
            </a:r>
          </a:p>
          <a:p>
            <a:pPr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WAVEWATCH III</a:t>
            </a:r>
            <a:r>
              <a:rPr lang="en-US" baseline="30000" dirty="0" smtClean="0">
                <a:latin typeface="Helvetica" charset="0"/>
              </a:rPr>
              <a:t>®</a:t>
            </a:r>
            <a:r>
              <a:rPr lang="en-US" dirty="0" smtClean="0">
                <a:latin typeface="Helvetica" charset="0"/>
              </a:rPr>
              <a:t> development best practices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NCEP website (v3.14): </a:t>
            </a:r>
            <a:r>
              <a:rPr lang="en-US" sz="1400" dirty="0" smtClean="0">
                <a:solidFill>
                  <a:srgbClr val="00CCFF"/>
                </a:solidFill>
                <a:latin typeface="Helvetica" charset="0"/>
                <a:hlinkClick r:id="rId3"/>
              </a:rPr>
              <a:t>http://polar.ncep.noaa.gov/waves/wavewatch/wavewatch.shtml#documentation</a:t>
            </a:r>
            <a:endParaRPr lang="en-US" sz="1400" dirty="0" smtClean="0">
              <a:solidFill>
                <a:srgbClr val="00CCFF"/>
              </a:solidFill>
              <a:latin typeface="Helvetica" charset="0"/>
            </a:endParaRPr>
          </a:p>
          <a:p>
            <a:pPr lvl="2" eaLnBrk="1" hangingPunct="1"/>
            <a:r>
              <a:rPr lang="en-US" dirty="0" smtClean="0">
                <a:latin typeface="Helvetica" charset="0"/>
              </a:rPr>
              <a:t>In repository (v4, restricted access): {branch or trunk}/guide/report.pdf</a:t>
            </a:r>
          </a:p>
          <a:p>
            <a:pPr lvl="2" eaLnBrk="1" hangingPunct="1"/>
            <a:endParaRPr lang="en-US" sz="1200" dirty="0" smtClean="0">
              <a:latin typeface="Helvetica" charset="0"/>
            </a:endParaRPr>
          </a:p>
          <a:p>
            <a:pPr lvl="1" eaLnBrk="1" hangingPunct="1"/>
            <a:r>
              <a:rPr lang="en-US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 wikis (restricted access):</a:t>
            </a:r>
          </a:p>
          <a:p>
            <a:pPr lvl="2" eaLnBrk="1" hangingPunct="1"/>
            <a:r>
              <a:rPr lang="en-US" sz="1600" dirty="0" smtClean="0">
                <a:latin typeface="Helvetica" charset="0"/>
                <a:hlinkClick r:id="rId4"/>
              </a:rPr>
              <a:t>https://svnemc.ncep.noaa.gov/trac/ww3/wiki/NrlTest</a:t>
            </a:r>
            <a:r>
              <a:rPr lang="en-US" sz="1200" dirty="0" smtClean="0">
                <a:latin typeface="Helvetica" charset="0"/>
              </a:rPr>
              <a:t> </a:t>
            </a:r>
          </a:p>
          <a:p>
            <a:pPr lvl="2" eaLnBrk="1" hangingPunct="1"/>
            <a:r>
              <a:rPr lang="en-US" sz="1600" dirty="0" smtClean="0">
                <a:latin typeface="Helvetica" charset="0"/>
                <a:hlinkClick r:id="rId5"/>
              </a:rPr>
              <a:t>https://www7320.nrlssc.navy.mil/Alvin/index.php/WW3_Test_Cases</a:t>
            </a:r>
            <a:r>
              <a:rPr lang="en-US" dirty="0" smtClean="0">
                <a:latin typeface="Helvetica" charset="0"/>
              </a:rPr>
              <a:t> </a:t>
            </a:r>
          </a:p>
          <a:p>
            <a:pPr lvl="1" eaLnBrk="1" hangingPunct="1"/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Test names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Naming conventions for test cases:</a:t>
            </a:r>
          </a:p>
          <a:p>
            <a:pPr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ww3_tp1</a:t>
            </a:r>
            <a:r>
              <a:rPr lang="en-US" i="1" dirty="0" smtClean="0">
                <a:latin typeface="Helvetica" charset="0"/>
              </a:rPr>
              <a:t>N</a:t>
            </a:r>
            <a:r>
              <a:rPr lang="en-US" dirty="0" smtClean="0">
                <a:latin typeface="Helvetica" charset="0"/>
              </a:rPr>
              <a:t>: Tests for one-dimensional propagation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ww3_tp2</a:t>
            </a:r>
            <a:r>
              <a:rPr lang="en-US" i="1" dirty="0" smtClean="0">
                <a:latin typeface="Helvetica" charset="0"/>
              </a:rPr>
              <a:t>N</a:t>
            </a:r>
            <a:r>
              <a:rPr lang="en-US" dirty="0" smtClean="0">
                <a:latin typeface="Helvetica" charset="0"/>
              </a:rPr>
              <a:t>: Tests for two-dimensional propagation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ww3_tp3</a:t>
            </a:r>
            <a:r>
              <a:rPr lang="en-US" i="1" dirty="0" smtClean="0">
                <a:latin typeface="Helvetica" charset="0"/>
              </a:rPr>
              <a:t>N</a:t>
            </a:r>
            <a:r>
              <a:rPr lang="en-US" dirty="0" smtClean="0">
                <a:latin typeface="Helvetica" charset="0"/>
              </a:rPr>
              <a:t>: Tests for two-dimensional propagation in unstructured grids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ww3_ts</a:t>
            </a:r>
            <a:r>
              <a:rPr lang="en-US" i="1" dirty="0" smtClean="0">
                <a:latin typeface="Helvetica" charset="0"/>
              </a:rPr>
              <a:t>N</a:t>
            </a:r>
            <a:r>
              <a:rPr lang="en-US" dirty="0" smtClean="0">
                <a:latin typeface="Helvetica" charset="0"/>
              </a:rPr>
              <a:t>: Tests of source terms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ww3_tpsN: “realistic” tests with both propagation and source terms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mww3_test</a:t>
            </a:r>
            <a:r>
              <a:rPr lang="en-US" i="1" dirty="0" smtClean="0">
                <a:latin typeface="Helvetica" charset="0"/>
              </a:rPr>
              <a:t>N</a:t>
            </a:r>
            <a:r>
              <a:rPr lang="en-US" dirty="0" smtClean="0">
                <a:latin typeface="Helvetica" charset="0"/>
              </a:rPr>
              <a:t>: simple tests for multi-grid wave model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mww3_case</a:t>
            </a:r>
            <a:r>
              <a:rPr lang="en-US" i="1" dirty="0" smtClean="0">
                <a:latin typeface="Helvetica" charset="0"/>
              </a:rPr>
              <a:t>N</a:t>
            </a:r>
            <a:r>
              <a:rPr lang="en-US" dirty="0" smtClean="0">
                <a:latin typeface="Helvetica" charset="0"/>
              </a:rPr>
              <a:t>: “realistic” tests for multi-grid wave model</a:t>
            </a:r>
          </a:p>
          <a:p>
            <a:pPr lvl="1" eaLnBrk="1" hangingPunct="1"/>
            <a:endParaRPr lang="en-US" dirty="0" smtClean="0">
              <a:latin typeface="Helvetica" charset="0"/>
            </a:endParaRPr>
          </a:p>
          <a:p>
            <a:pPr lvl="1" eaLnBrk="1" hangingPunct="1"/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6019800"/>
            <a:ext cx="237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NCEP </a:t>
            </a:r>
            <a:r>
              <a:rPr lang="en-US" dirty="0" err="1" smtClean="0">
                <a:solidFill>
                  <a:prstClr val="white"/>
                </a:solidFill>
              </a:rPr>
              <a:t>svn</a:t>
            </a:r>
            <a:r>
              <a:rPr lang="en-US" dirty="0" smtClean="0">
                <a:solidFill>
                  <a:prstClr val="white"/>
                </a:solidFill>
              </a:rPr>
              <a:t> server 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34687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 txBox="1">
            <a:spLocks noChangeArrowheads="1"/>
          </p:cNvSpPr>
          <p:nvPr/>
        </p:nvSpPr>
        <p:spPr>
          <a:xfrm>
            <a:off x="2743200" y="76200"/>
            <a:ext cx="53340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j-cs"/>
              </a:rPr>
              <a:t>svn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charset="0"/>
              <a:ea typeface="ＭＳ Ｐゴシック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28600"/>
            <a:ext cx="5029200" cy="60016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 added by Erick Feb 12 2013 (after class ended)  : Some content on this slide is not legible via projector. Prior to use in a subsequent class, the “screen grabs” should be converted to larger font </a:t>
            </a:r>
            <a:r>
              <a:rPr lang="en-US" sz="1100" dirty="0" err="1" smtClean="0"/>
              <a:t>powerpoint</a:t>
            </a:r>
            <a:r>
              <a:rPr lang="en-US" sz="1100" dirty="0" smtClean="0"/>
              <a:t> text boxes.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6019800"/>
            <a:ext cx="3771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prstClr val="white"/>
                </a:solidFill>
              </a:rPr>
              <a:t>regtests</a:t>
            </a:r>
            <a:r>
              <a:rPr lang="en-US" dirty="0" smtClean="0">
                <a:solidFill>
                  <a:prstClr val="white"/>
                </a:solidFill>
              </a:rPr>
              <a:t> on NCEP </a:t>
            </a:r>
            <a:r>
              <a:rPr lang="en-US" dirty="0" err="1" smtClean="0">
                <a:solidFill>
                  <a:prstClr val="white"/>
                </a:solidFill>
              </a:rPr>
              <a:t>svn</a:t>
            </a:r>
            <a:r>
              <a:rPr lang="en-US" dirty="0" smtClean="0">
                <a:solidFill>
                  <a:prstClr val="white"/>
                </a:solidFill>
              </a:rPr>
              <a:t> server 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34687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 txBox="1">
            <a:spLocks noChangeArrowheads="1"/>
          </p:cNvSpPr>
          <p:nvPr/>
        </p:nvSpPr>
        <p:spPr>
          <a:xfrm>
            <a:off x="2743200" y="76200"/>
            <a:ext cx="53340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j-cs"/>
              </a:rPr>
              <a:t>/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j-cs"/>
              </a:rPr>
              <a:t>regtests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j-cs"/>
              </a:rPr>
              <a:t>/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charset="0"/>
              <a:ea typeface="ＭＳ Ｐゴシック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28600"/>
            <a:ext cx="5029200" cy="60016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 added by Erick Feb 12 2013 (after class ended)  : Some content on this slide is not legible via projector. Prior to use in a subsequent class, the “screen grabs” should be converted to larger font </a:t>
            </a:r>
            <a:r>
              <a:rPr lang="en-US" sz="1100" dirty="0" err="1" smtClean="0"/>
              <a:t>powerpoint</a:t>
            </a:r>
            <a:r>
              <a:rPr lang="en-US" sz="1100" dirty="0" smtClean="0"/>
              <a:t> text boxes.</a:t>
            </a:r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Helvetica" charset="0"/>
              </a:rPr>
              <a:t>run_test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 script introduction:</a:t>
            </a:r>
          </a:p>
          <a:p>
            <a:pPr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sz="1600" dirty="0" smtClean="0">
                <a:latin typeface="Helvetica" charset="0"/>
              </a:rPr>
              <a:t>shell script: .</a:t>
            </a:r>
            <a:r>
              <a:rPr lang="en-US" sz="1600" i="1" dirty="0" smtClean="0">
                <a:latin typeface="Helvetica" charset="0"/>
              </a:rPr>
              <a:t>/</a:t>
            </a:r>
            <a:r>
              <a:rPr lang="en-US" sz="1600" i="1" dirty="0" err="1" smtClean="0">
                <a:latin typeface="Helvetica" charset="0"/>
              </a:rPr>
              <a:t>regtests</a:t>
            </a:r>
            <a:r>
              <a:rPr lang="en-US" sz="1600" i="1" dirty="0" smtClean="0">
                <a:latin typeface="Helvetica" charset="0"/>
              </a:rPr>
              <a:t>/bin/</a:t>
            </a:r>
            <a:r>
              <a:rPr lang="en-US" sz="1600" i="1" dirty="0" err="1" smtClean="0">
                <a:latin typeface="Helvetica" charset="0"/>
              </a:rPr>
              <a:t>run_test</a:t>
            </a:r>
            <a:endParaRPr lang="en-US" sz="1600" i="1" dirty="0" smtClean="0">
              <a:latin typeface="Helvetica" charset="0"/>
            </a:endParaRPr>
          </a:p>
          <a:p>
            <a:pPr lvl="2" eaLnBrk="1" hangingPunct="1"/>
            <a:r>
              <a:rPr lang="en-US" sz="1600" i="1" dirty="0" smtClean="0">
                <a:latin typeface="Helvetica" charset="0"/>
              </a:rPr>
              <a:t>diff_ww3</a:t>
            </a:r>
            <a:r>
              <a:rPr lang="en-US" sz="1600" dirty="0" smtClean="0">
                <a:latin typeface="Helvetica" charset="0"/>
              </a:rPr>
              <a:t>, </a:t>
            </a:r>
            <a:r>
              <a:rPr lang="en-US" sz="1600" i="1" dirty="0" err="1" smtClean="0">
                <a:latin typeface="Helvetica" charset="0"/>
              </a:rPr>
              <a:t>run_suite</a:t>
            </a:r>
            <a:r>
              <a:rPr lang="en-US" sz="1600" dirty="0" smtClean="0">
                <a:latin typeface="Helvetica" charset="0"/>
              </a:rPr>
              <a:t>, </a:t>
            </a:r>
            <a:r>
              <a:rPr lang="en-US" sz="1600" i="1" dirty="0" smtClean="0">
                <a:latin typeface="Helvetica" charset="0"/>
              </a:rPr>
              <a:t>cleanup</a:t>
            </a:r>
            <a:r>
              <a:rPr lang="en-US" sz="1600" dirty="0" smtClean="0">
                <a:latin typeface="Helvetica" charset="0"/>
              </a:rPr>
              <a:t>, </a:t>
            </a:r>
            <a:r>
              <a:rPr lang="en-US" sz="1600" i="1" dirty="0" err="1" smtClean="0">
                <a:latin typeface="Helvetica" charset="0"/>
              </a:rPr>
              <a:t>run_cmp</a:t>
            </a:r>
            <a:r>
              <a:rPr lang="en-US" sz="1600" dirty="0" smtClean="0">
                <a:latin typeface="Helvetica" charset="0"/>
              </a:rPr>
              <a:t> provided in same directory: not covered here, but may also be useful </a:t>
            </a:r>
          </a:p>
          <a:p>
            <a:pPr lvl="1" eaLnBrk="1" hangingPunct="1"/>
            <a:r>
              <a:rPr lang="en-US" sz="1600" dirty="0" smtClean="0">
                <a:latin typeface="Helvetica" charset="0"/>
              </a:rPr>
              <a:t>each major test case occupies a directory, e.g. </a:t>
            </a:r>
            <a:r>
              <a:rPr lang="en-US" sz="1600" i="1" dirty="0" smtClean="0">
                <a:latin typeface="Helvetica" charset="0"/>
              </a:rPr>
              <a:t>./</a:t>
            </a:r>
            <a:r>
              <a:rPr lang="en-US" sz="1600" i="1" dirty="0" err="1" smtClean="0">
                <a:latin typeface="Helvetica" charset="0"/>
              </a:rPr>
              <a:t>regtests</a:t>
            </a:r>
            <a:r>
              <a:rPr lang="en-US" sz="1600" i="1" dirty="0" smtClean="0">
                <a:latin typeface="Helvetica" charset="0"/>
              </a:rPr>
              <a:t>/ww3_tp1.1/</a:t>
            </a:r>
          </a:p>
          <a:p>
            <a:pPr lvl="2" eaLnBrk="1" hangingPunct="1"/>
            <a:r>
              <a:rPr lang="en-US" sz="1600" dirty="0" smtClean="0">
                <a:latin typeface="Helvetica" charset="0"/>
              </a:rPr>
              <a:t>sub-types are available via multiple “run-time selectable” variants of </a:t>
            </a:r>
            <a:r>
              <a:rPr lang="en-US" sz="1600" i="1" dirty="0" smtClean="0">
                <a:latin typeface="Helvetica" charset="0"/>
              </a:rPr>
              <a:t>switch, ww3_multi.inp</a:t>
            </a:r>
            <a:r>
              <a:rPr lang="en-US" sz="1600" dirty="0" smtClean="0">
                <a:latin typeface="Helvetica" charset="0"/>
              </a:rPr>
              <a:t>, and </a:t>
            </a:r>
            <a:r>
              <a:rPr lang="en-US" sz="1600" i="1" dirty="0" smtClean="0">
                <a:latin typeface="Helvetica" charset="0"/>
              </a:rPr>
              <a:t>ww3_grid.inp</a:t>
            </a:r>
            <a:r>
              <a:rPr lang="en-US" sz="1600" dirty="0" smtClean="0">
                <a:latin typeface="Helvetica" charset="0"/>
              </a:rPr>
              <a:t> in </a:t>
            </a:r>
            <a:r>
              <a:rPr lang="en-US" sz="1600" i="1" dirty="0" smtClean="0">
                <a:latin typeface="Helvetica" charset="0"/>
              </a:rPr>
              <a:t>./</a:t>
            </a:r>
            <a:r>
              <a:rPr lang="en-US" sz="1600" i="1" dirty="0" err="1" smtClean="0">
                <a:latin typeface="Helvetica" charset="0"/>
              </a:rPr>
              <a:t>regtests</a:t>
            </a:r>
            <a:r>
              <a:rPr lang="en-US" sz="1600" i="1" dirty="0" smtClean="0">
                <a:latin typeface="Helvetica" charset="0"/>
              </a:rPr>
              <a:t>/{test name}/input/</a:t>
            </a:r>
            <a:endParaRPr lang="en-US" sz="1600" dirty="0" smtClean="0">
              <a:latin typeface="Helvetica" charset="0"/>
            </a:endParaRPr>
          </a:p>
          <a:p>
            <a:pPr lvl="2" eaLnBrk="1" hangingPunct="1"/>
            <a:r>
              <a:rPr lang="en-US" sz="1600" dirty="0" smtClean="0">
                <a:latin typeface="Helvetica" charset="0"/>
              </a:rPr>
              <a:t>additional sub-types can be created by individual users</a:t>
            </a:r>
          </a:p>
          <a:p>
            <a:pPr lvl="2" eaLnBrk="1" hangingPunct="1"/>
            <a:r>
              <a:rPr lang="en-US" sz="1600" dirty="0" smtClean="0">
                <a:latin typeface="Helvetica" charset="0"/>
              </a:rPr>
              <a:t>“run-time selectable” variants of </a:t>
            </a:r>
            <a:r>
              <a:rPr lang="en-US" sz="1600" i="1" dirty="0" smtClean="0">
                <a:latin typeface="Helvetica" charset="0"/>
              </a:rPr>
              <a:t>ww3_shel.inp</a:t>
            </a:r>
            <a:r>
              <a:rPr lang="en-US" sz="1600" dirty="0" smtClean="0">
                <a:latin typeface="Helvetica" charset="0"/>
              </a:rPr>
              <a:t>, </a:t>
            </a:r>
            <a:r>
              <a:rPr lang="en-US" sz="1600" i="1" dirty="0" smtClean="0">
                <a:latin typeface="Helvetica" charset="0"/>
              </a:rPr>
              <a:t>ww3_strt.inp</a:t>
            </a:r>
            <a:r>
              <a:rPr lang="en-US" sz="1600" dirty="0" smtClean="0">
                <a:latin typeface="Helvetica" charset="0"/>
              </a:rPr>
              <a:t>, </a:t>
            </a:r>
            <a:r>
              <a:rPr lang="en-US" sz="1600" i="1" dirty="0" smtClean="0">
                <a:latin typeface="Helvetica" charset="0"/>
              </a:rPr>
              <a:t>ww3_trck.inp</a:t>
            </a:r>
            <a:r>
              <a:rPr lang="en-US" sz="1600" dirty="0" smtClean="0">
                <a:latin typeface="Helvetica" charset="0"/>
              </a:rPr>
              <a:t>, </a:t>
            </a:r>
            <a:r>
              <a:rPr lang="en-US" sz="1600" i="1" dirty="0" smtClean="0">
                <a:latin typeface="Helvetica" charset="0"/>
              </a:rPr>
              <a:t>ww3_bound.inp</a:t>
            </a:r>
            <a:r>
              <a:rPr lang="en-US" sz="1600" dirty="0" smtClean="0">
                <a:latin typeface="Helvetica" charset="0"/>
              </a:rPr>
              <a:t> are not supported (yet), but users may customize them and/or use </a:t>
            </a:r>
            <a:r>
              <a:rPr lang="en-US" sz="1600" i="1" dirty="0" smtClean="0">
                <a:latin typeface="Helvetica" charset="0"/>
              </a:rPr>
              <a:t>cp</a:t>
            </a:r>
            <a:r>
              <a:rPr lang="en-US" sz="1600" dirty="0" smtClean="0">
                <a:latin typeface="Helvetica" charset="0"/>
              </a:rPr>
              <a:t> or </a:t>
            </a:r>
            <a:r>
              <a:rPr lang="en-US" sz="1600" i="1" dirty="0" err="1" smtClean="0">
                <a:latin typeface="Helvetica" charset="0"/>
              </a:rPr>
              <a:t>ln</a:t>
            </a:r>
            <a:r>
              <a:rPr lang="en-US" sz="1600" dirty="0" smtClean="0">
                <a:latin typeface="Helvetica" charset="0"/>
              </a:rPr>
              <a:t> to select variants</a:t>
            </a:r>
          </a:p>
          <a:p>
            <a:pPr lvl="2" eaLnBrk="1" hangingPunct="1"/>
            <a:r>
              <a:rPr lang="en-US" sz="1600" dirty="0" smtClean="0">
                <a:latin typeface="Helvetica" charset="0"/>
              </a:rPr>
              <a:t>multiple variants of </a:t>
            </a:r>
            <a:r>
              <a:rPr lang="en-US" sz="1600" i="1" dirty="0" smtClean="0">
                <a:latin typeface="Helvetica" charset="0"/>
              </a:rPr>
              <a:t>ww3_outf.inp, ww3_ounf.inp, ww3_outp.inp, ww3_ounp.inp, ww3_prep.inp </a:t>
            </a:r>
            <a:r>
              <a:rPr lang="en-US" sz="1600" dirty="0" smtClean="0">
                <a:latin typeface="Helvetica" charset="0"/>
              </a:rPr>
              <a:t>exist. These are not “run-time selectable”: all existing variants are executed with every run.</a:t>
            </a:r>
          </a:p>
          <a:p>
            <a:pPr lvl="1" eaLnBrk="1" hangingPunct="1"/>
            <a:endParaRPr lang="en-US" dirty="0">
              <a:latin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715000"/>
            <a:ext cx="6477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1" eaLnBrk="1" hangingPunct="1"/>
            <a:r>
              <a:rPr lang="en-US" sz="1600" dirty="0" smtClean="0">
                <a:latin typeface="Helvetica" charset="0"/>
              </a:rPr>
              <a:t>If you have added a feature, you must also add a regression test (or sub-test) which utilizes your new 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/>
          <a:lstStyle/>
          <a:p>
            <a:r>
              <a:rPr lang="en-US" i="1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 script execution:</a:t>
            </a:r>
          </a:p>
          <a:p>
            <a:endParaRPr lang="en-US" dirty="0"/>
          </a:p>
        </p:txBody>
      </p:sp>
      <p:sp>
        <p:nvSpPr>
          <p:cNvPr id="3075" name="Rectangle 19"/>
          <p:cNvSpPr>
            <a:spLocks noGrp="1" noChangeArrowheads="1"/>
          </p:cNvSpPr>
          <p:nvPr>
            <p:ph sz="half" idx="2"/>
          </p:nvPr>
        </p:nvSpPr>
        <p:spPr>
          <a:xfrm>
            <a:off x="457200" y="1828800"/>
            <a:ext cx="4040188" cy="4480560"/>
          </a:xfrm>
        </p:spPr>
        <p:txBody>
          <a:bodyPr/>
          <a:lstStyle/>
          <a:p>
            <a:pPr lvl="1" eaLnBrk="1" hangingPunct="1"/>
            <a:r>
              <a:rPr lang="en-US" dirty="0" smtClean="0">
                <a:latin typeface="Helvetica" charset="0"/>
              </a:rPr>
              <a:t>execute without arguments (or with –h argument) for screen dump re: usage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-c : change compiler (required on first use)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-g : select a non-default grid (single grid cases)</a:t>
            </a:r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-</a:t>
            </a:r>
            <a:r>
              <a:rPr lang="en-US" dirty="0" err="1" smtClean="0">
                <a:latin typeface="Helvetica" charset="0"/>
              </a:rPr>
              <a:t>i</a:t>
            </a:r>
            <a:r>
              <a:rPr lang="en-US" dirty="0" smtClean="0">
                <a:latin typeface="Helvetica" charset="0"/>
              </a:rPr>
              <a:t> : select a non-default directory for input files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-s : select a non-default switch file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-w : use a non-default work directory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sz="half" idx="2"/>
          </p:nvPr>
        </p:nvSpPr>
        <p:spPr>
          <a:xfrm>
            <a:off x="4724400" y="1828800"/>
            <a:ext cx="4040188" cy="4480560"/>
          </a:xfrm>
        </p:spPr>
        <p:txBody>
          <a:bodyPr/>
          <a:lstStyle/>
          <a:p>
            <a:pPr lvl="1" eaLnBrk="1" hangingPunct="1"/>
            <a:r>
              <a:rPr lang="en-US" dirty="0" smtClean="0">
                <a:latin typeface="Helvetica" charset="0"/>
              </a:rPr>
              <a:t>-m : select grid set (multi-grid cases)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-r : run only one program (e.g. </a:t>
            </a:r>
            <a:r>
              <a:rPr lang="en-US" i="1" dirty="0" smtClean="0">
                <a:latin typeface="Helvetica" charset="0"/>
              </a:rPr>
              <a:t>ww3_prep</a:t>
            </a:r>
            <a:r>
              <a:rPr lang="en-US" dirty="0" smtClean="0">
                <a:latin typeface="Helvetica" charset="0"/>
              </a:rPr>
              <a:t>)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-q : quit after running program (e.g. </a:t>
            </a:r>
            <a:r>
              <a:rPr lang="en-US" i="1" dirty="0" smtClean="0">
                <a:latin typeface="Helvetica" charset="0"/>
              </a:rPr>
              <a:t>ww3_grid</a:t>
            </a:r>
            <a:r>
              <a:rPr lang="en-US" dirty="0" smtClean="0">
                <a:latin typeface="Helvetica" charset="0"/>
              </a:rPr>
              <a:t>)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-n and –p : instructions for parallel runs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-a and –e : select or modify </a:t>
            </a:r>
            <a:r>
              <a:rPr lang="en-US" i="1" dirty="0" smtClean="0">
                <a:latin typeface="Helvetica" charset="0"/>
              </a:rPr>
              <a:t>wwatch3.env</a:t>
            </a:r>
            <a:r>
              <a:rPr lang="en-US" dirty="0" smtClean="0">
                <a:latin typeface="Helvetica" charset="0"/>
              </a:rPr>
              <a:t> file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-o select standard or </a:t>
            </a:r>
            <a:r>
              <a:rPr lang="en-US" dirty="0" err="1" smtClean="0">
                <a:latin typeface="Helvetica" charset="0"/>
              </a:rPr>
              <a:t>NetCDF</a:t>
            </a:r>
            <a:r>
              <a:rPr lang="en-US" dirty="0" smtClean="0">
                <a:latin typeface="Helvetica" charset="0"/>
              </a:rPr>
              <a:t> output</a:t>
            </a:r>
            <a:endParaRPr lang="en-US" dirty="0">
              <a:latin typeface="Helvetica" charset="0"/>
            </a:endParaRPr>
          </a:p>
        </p:txBody>
      </p:sp>
      <p:sp>
        <p:nvSpPr>
          <p:cNvPr id="10" name="Rectangle 18"/>
          <p:cNvSpPr>
            <a:spLocks noGrp="1" noChangeArrowheads="1"/>
          </p:cNvSpPr>
          <p:nvPr>
            <p:ph type="title"/>
          </p:nvPr>
        </p:nvSpPr>
        <p:spPr>
          <a:xfrm>
            <a:off x="2743200" y="76200"/>
            <a:ext cx="5334000" cy="4572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Helvetica" charset="0"/>
              </a:rPr>
              <a:t>run_test</a:t>
            </a: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Helvetica" charset="0"/>
              </a:rPr>
              <a:t>run_test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 script execution:</a:t>
            </a:r>
          </a:p>
          <a:p>
            <a:pPr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 smtClean="0">
                <a:latin typeface="Helvetica" charset="0"/>
              </a:rPr>
              <a:t>running </a:t>
            </a:r>
            <a:r>
              <a:rPr lang="en-US" i="1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 for the first time in a “fresh” export/checkout of a branch:</a:t>
            </a:r>
          </a:p>
          <a:p>
            <a:pPr lvl="2" eaLnBrk="1" hangingPunct="1"/>
            <a:r>
              <a:rPr lang="en-US" i="1" dirty="0" smtClean="0">
                <a:latin typeface="Helvetica" charset="0"/>
              </a:rPr>
              <a:t>wwatch3.env</a:t>
            </a:r>
            <a:r>
              <a:rPr lang="en-US" dirty="0" smtClean="0">
                <a:latin typeface="Helvetica" charset="0"/>
              </a:rPr>
              <a:t> file will be created interactively*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“-c” must be used to set </a:t>
            </a:r>
            <a:r>
              <a:rPr lang="en-US" i="1" dirty="0" smtClean="0">
                <a:latin typeface="Helvetica" charset="0"/>
              </a:rPr>
              <a:t>comp</a:t>
            </a:r>
            <a:r>
              <a:rPr lang="en-US" dirty="0" smtClean="0">
                <a:latin typeface="Helvetica" charset="0"/>
              </a:rPr>
              <a:t> and </a:t>
            </a:r>
            <a:r>
              <a:rPr lang="en-US" i="1" dirty="0" smtClean="0">
                <a:latin typeface="Helvetica" charset="0"/>
              </a:rPr>
              <a:t>link</a:t>
            </a:r>
            <a:r>
              <a:rPr lang="en-US" dirty="0" smtClean="0">
                <a:latin typeface="Helvetica" charset="0"/>
              </a:rPr>
              <a:t> files*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most </a:t>
            </a:r>
            <a:r>
              <a:rPr lang="en-US" i="1" dirty="0" err="1" smtClean="0">
                <a:latin typeface="Helvetica" charset="0"/>
              </a:rPr>
              <a:t>run_test</a:t>
            </a:r>
            <a:r>
              <a:rPr lang="en-US" dirty="0" smtClean="0">
                <a:latin typeface="Helvetica" charset="0"/>
              </a:rPr>
              <a:t> arguments are optional (i.e. defaults exist)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exception: multi-grid case require “-m”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“-s” is needed if file with default name </a:t>
            </a:r>
            <a:r>
              <a:rPr lang="en-US" i="1" dirty="0" smtClean="0">
                <a:latin typeface="Helvetica" charset="0"/>
              </a:rPr>
              <a:t>/{test name}/input/switch</a:t>
            </a:r>
            <a:r>
              <a:rPr lang="en-US" dirty="0" smtClean="0">
                <a:latin typeface="Helvetica" charset="0"/>
              </a:rPr>
              <a:t> does not exist</a:t>
            </a:r>
          </a:p>
          <a:p>
            <a:pPr lvl="1" eaLnBrk="1" hangingPunct="1"/>
            <a:r>
              <a:rPr lang="en-US" dirty="0" smtClean="0">
                <a:latin typeface="Helvetica" charset="0"/>
              </a:rPr>
              <a:t>example commands: 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 </a:t>
            </a:r>
            <a:r>
              <a:rPr lang="en-US" i="1" dirty="0" smtClean="0">
                <a:latin typeface="Helvetica" charset="0"/>
              </a:rPr>
              <a:t>./bin/</a:t>
            </a:r>
            <a:r>
              <a:rPr lang="en-US" i="1" dirty="0" err="1" smtClean="0">
                <a:latin typeface="Helvetica" charset="0"/>
              </a:rPr>
              <a:t>run_test</a:t>
            </a:r>
            <a:r>
              <a:rPr lang="en-US" i="1" dirty="0" smtClean="0">
                <a:latin typeface="Helvetica" charset="0"/>
              </a:rPr>
              <a:t> -s ST1 ../model/ ww3_ts1</a:t>
            </a:r>
          </a:p>
          <a:p>
            <a:pPr lvl="2" eaLnBrk="1" hangingPunct="1"/>
            <a:r>
              <a:rPr lang="en-US" sz="1600" i="1" dirty="0" smtClean="0">
                <a:latin typeface="Helvetica" charset="0"/>
              </a:rPr>
              <a:t>./bin/</a:t>
            </a:r>
            <a:r>
              <a:rPr lang="en-US" sz="1600" i="1" dirty="0" err="1" smtClean="0">
                <a:latin typeface="Helvetica" charset="0"/>
              </a:rPr>
              <a:t>run_test</a:t>
            </a:r>
            <a:r>
              <a:rPr lang="en-US" sz="1600" i="1" dirty="0" smtClean="0">
                <a:latin typeface="Helvetica" charset="0"/>
              </a:rPr>
              <a:t> -m </a:t>
            </a:r>
            <a:r>
              <a:rPr lang="en-US" sz="1600" i="1" dirty="0" err="1" smtClean="0">
                <a:latin typeface="Helvetica" charset="0"/>
              </a:rPr>
              <a:t>grdset_a</a:t>
            </a:r>
            <a:r>
              <a:rPr lang="en-US" sz="1600" i="1" dirty="0" smtClean="0">
                <a:latin typeface="Helvetica" charset="0"/>
              </a:rPr>
              <a:t> -n 3 -p </a:t>
            </a:r>
            <a:r>
              <a:rPr lang="en-US" sz="1600" i="1" dirty="0" err="1" smtClean="0">
                <a:latin typeface="Helvetica" charset="0"/>
              </a:rPr>
              <a:t>mpirun</a:t>
            </a:r>
            <a:r>
              <a:rPr lang="en-US" sz="1600" i="1" dirty="0" smtClean="0">
                <a:latin typeface="Helvetica" charset="0"/>
              </a:rPr>
              <a:t> -s PR3_MPI_SCRIP -w work_a_PR3_MPI_SCRIP ../model mww3_test_03</a:t>
            </a:r>
            <a:r>
              <a:rPr lang="en-US" sz="900" dirty="0" smtClean="0">
                <a:latin typeface="Helvetica" charset="0"/>
              </a:rPr>
              <a:t> </a:t>
            </a:r>
          </a:p>
          <a:p>
            <a:pPr lvl="1" eaLnBrk="1" hangingPunct="1"/>
            <a:endParaRPr lang="en-US" dirty="0">
              <a:latin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6096000"/>
            <a:ext cx="2157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n-lt"/>
              </a:rPr>
              <a:t>* if not done manually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000000"/>
      </a:dk2>
      <a:lt2>
        <a:srgbClr val="808080"/>
      </a:lt2>
      <a:accent1>
        <a:srgbClr val="00CC00"/>
      </a:accent1>
      <a:accent2>
        <a:srgbClr val="FF33CC"/>
      </a:accent2>
      <a:accent3>
        <a:srgbClr val="FFFFFF"/>
      </a:accent3>
      <a:accent4>
        <a:srgbClr val="002A56"/>
      </a:accent4>
      <a:accent5>
        <a:srgbClr val="AAE2AA"/>
      </a:accent5>
      <a:accent6>
        <a:srgbClr val="E72DB9"/>
      </a:accent6>
      <a:hlink>
        <a:srgbClr val="FF0000"/>
      </a:hlink>
      <a:folHlink>
        <a:srgbClr val="3333CC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Words>1258</Words>
  <Application>Microsoft Office PowerPoint</Application>
  <PresentationFormat>On-screen Show (4:3)</PresentationFormat>
  <Paragraphs>151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Regression testing</vt:lpstr>
      <vt:lpstr>Outline</vt:lpstr>
      <vt:lpstr>Documents</vt:lpstr>
      <vt:lpstr>Test names</vt:lpstr>
      <vt:lpstr>Slide 5</vt:lpstr>
      <vt:lpstr>Slide 6</vt:lpstr>
      <vt:lpstr>run_test</vt:lpstr>
      <vt:lpstr>run_test</vt:lpstr>
      <vt:lpstr>run_test</vt:lpstr>
      <vt:lpstr>testing</vt:lpstr>
      <vt:lpstr>evaluating</vt:lpstr>
      <vt:lpstr>compilers and MPI</vt:lpstr>
      <vt:lpstr>bugs</vt:lpstr>
      <vt:lpstr>bugs</vt:lpstr>
      <vt:lpstr>The end</vt:lpstr>
      <vt:lpstr>Slide 16</vt:lpstr>
      <vt:lpstr>Slide 17</vt:lpstr>
    </vt:vector>
  </TitlesOfParts>
  <Company>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HTOLMAN</dc:creator>
  <cp:lastModifiedBy>Rogers</cp:lastModifiedBy>
  <cp:revision>66</cp:revision>
  <dcterms:created xsi:type="dcterms:W3CDTF">2003-11-12T20:24:23Z</dcterms:created>
  <dcterms:modified xsi:type="dcterms:W3CDTF">2013-02-12T20:47:20Z</dcterms:modified>
</cp:coreProperties>
</file>