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handoutMasterIdLst>
    <p:handoutMasterId r:id="rId18"/>
  </p:handoutMasterIdLst>
  <p:sldIdLst>
    <p:sldId id="301" r:id="rId2"/>
    <p:sldId id="302" r:id="rId3"/>
    <p:sldId id="279" r:id="rId4"/>
    <p:sldId id="278" r:id="rId5"/>
    <p:sldId id="303" r:id="rId6"/>
    <p:sldId id="299" r:id="rId7"/>
    <p:sldId id="283" r:id="rId8"/>
    <p:sldId id="284" r:id="rId9"/>
    <p:sldId id="287" r:id="rId10"/>
    <p:sldId id="291" r:id="rId11"/>
    <p:sldId id="292" r:id="rId12"/>
    <p:sldId id="293" r:id="rId13"/>
    <p:sldId id="294" r:id="rId14"/>
    <p:sldId id="295" r:id="rId15"/>
    <p:sldId id="304" r:id="rId16"/>
  </p:sldIdLst>
  <p:sldSz cx="9144000" cy="6858000" type="screen4x3"/>
  <p:notesSz cx="6858000" cy="91805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8" autoAdjust="0"/>
    <p:restoredTop sz="94693" autoAdjust="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786" y="-78"/>
      </p:cViewPr>
      <p:guideLst>
        <p:guide orient="horz" pos="289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Run Time [Min]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SWAN</c:v>
                </c:pt>
                <c:pt idx="1">
                  <c:v>WWIII</c:v>
                </c:pt>
                <c:pt idx="2">
                  <c:v>WT-HigRes</c:v>
                </c:pt>
                <c:pt idx="3">
                  <c:v>WT-LowRes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328</c:v>
                </c:pt>
                <c:pt idx="2">
                  <c:v>155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v>%CPU Use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SWAN</c:v>
                </c:pt>
                <c:pt idx="1">
                  <c:v>WWIII</c:v>
                </c:pt>
                <c:pt idx="2">
                  <c:v>WT-HigRes</c:v>
                </c:pt>
                <c:pt idx="3">
                  <c:v>WT-LowRes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68</c:v>
                </c:pt>
                <c:pt idx="1">
                  <c:v>80</c:v>
                </c:pt>
                <c:pt idx="2">
                  <c:v>99</c:v>
                </c:pt>
                <c:pt idx="3">
                  <c:v>72</c:v>
                </c:pt>
              </c:numCache>
            </c:numRef>
          </c:val>
        </c:ser>
        <c:ser>
          <c:idx val="2"/>
          <c:order val="2"/>
          <c:tx>
            <c:v>Memory Use [Gb]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SWAN</c:v>
                </c:pt>
                <c:pt idx="1">
                  <c:v>WWIII</c:v>
                </c:pt>
                <c:pt idx="2">
                  <c:v>WT-HigRes</c:v>
                </c:pt>
                <c:pt idx="3">
                  <c:v>WT-LowRes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180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79520"/>
        <c:axId val="75181056"/>
      </c:barChart>
      <c:catAx>
        <c:axId val="7517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75181056"/>
        <c:crosses val="autoZero"/>
        <c:auto val="1"/>
        <c:lblAlgn val="ctr"/>
        <c:lblOffset val="100"/>
        <c:noMultiLvlLbl val="0"/>
      </c:catAx>
      <c:valAx>
        <c:axId val="751810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751795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50584E-6E9D-454D-A3FB-EA7E3F933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53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C6A12E-CB9E-44CA-AF01-5C318F8E0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6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8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0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76200"/>
            <a:ext cx="19240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56197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4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6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5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4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9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25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47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89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Picture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21"/>
          <p:cNvSpPr txBox="1">
            <a:spLocks noChangeArrowheads="1"/>
          </p:cNvSpPr>
          <p:nvPr userDrawn="1"/>
        </p:nvSpPr>
        <p:spPr bwMode="auto">
          <a:xfrm>
            <a:off x="0" y="65833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3366"/>
                </a:solidFill>
                <a:latin typeface="Helvetica" pitchFamily="34" charset="0"/>
                <a:ea typeface="ＭＳ Ｐゴシック" pitchFamily="34" charset="-128"/>
              </a:rPr>
              <a:t>Version </a:t>
            </a:r>
            <a:r>
              <a:rPr lang="en-US" sz="1200" dirty="0" smtClean="0">
                <a:solidFill>
                  <a:srgbClr val="003366"/>
                </a:solidFill>
                <a:latin typeface="Helvetica" pitchFamily="34" charset="0"/>
                <a:ea typeface="ＭＳ Ｐゴシック" pitchFamily="34" charset="-128"/>
              </a:rPr>
              <a:t>1.2, Feb. 2013</a:t>
            </a:r>
            <a:endParaRPr lang="en-US" sz="1200" dirty="0">
              <a:solidFill>
                <a:srgbClr val="003366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096000" y="6583363"/>
            <a:ext cx="304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003366"/>
                </a:solidFill>
                <a:latin typeface="Helvetica" charset="0"/>
              </a:rPr>
              <a:t>Quasi-stationary WW3 </a:t>
            </a:r>
            <a:fld id="{9B9ED09C-81E6-44C2-8623-4BBAC3A2FDB1}" type="slidenum">
              <a:rPr lang="en-US" sz="1200" smtClean="0">
                <a:solidFill>
                  <a:srgbClr val="003366"/>
                </a:solidFill>
                <a:latin typeface="Helvetica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US" sz="1200" dirty="0" smtClean="0">
                <a:solidFill>
                  <a:srgbClr val="003366"/>
                </a:solidFill>
                <a:latin typeface="Helvetica" charset="0"/>
              </a:rPr>
              <a:t>/</a:t>
            </a:r>
            <a:r>
              <a:rPr lang="en-US" sz="1200" dirty="0" smtClean="0">
                <a:solidFill>
                  <a:srgbClr val="003366"/>
                </a:solidFill>
                <a:latin typeface="Helvetica" charset="0"/>
              </a:rPr>
              <a:t>15</a:t>
            </a:r>
            <a:endParaRPr lang="en-US" sz="1200" dirty="0">
              <a:solidFill>
                <a:srgbClr val="003366"/>
              </a:solidFill>
              <a:latin typeface="Helvetica" charset="0"/>
            </a:endParaRPr>
          </a:p>
        </p:txBody>
      </p:sp>
      <p:grpSp>
        <p:nvGrpSpPr>
          <p:cNvPr id="1031" name="Group 35"/>
          <p:cNvGrpSpPr>
            <a:grpSpLocks/>
          </p:cNvGrpSpPr>
          <p:nvPr userDrawn="1"/>
        </p:nvGrpSpPr>
        <p:grpSpPr bwMode="auto">
          <a:xfrm>
            <a:off x="8229600" y="76200"/>
            <a:ext cx="838200" cy="838200"/>
            <a:chOff x="5064" y="984"/>
            <a:chExt cx="528" cy="528"/>
          </a:xfrm>
        </p:grpSpPr>
        <p:sp>
          <p:nvSpPr>
            <p:cNvPr id="1033" name="Oval 34"/>
            <p:cNvSpPr>
              <a:spLocks noChangeArrowheads="1"/>
            </p:cNvSpPr>
            <p:nvPr userDrawn="1"/>
          </p:nvSpPr>
          <p:spPr bwMode="auto">
            <a:xfrm>
              <a:off x="5064" y="984"/>
              <a:ext cx="528" cy="52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>
                <a:solidFill>
                  <a:srgbClr val="003366"/>
                </a:solidFill>
                <a:ea typeface="ＭＳ Ｐゴシック" pitchFamily="34" charset="-128"/>
              </a:endParaRPr>
            </a:p>
          </p:txBody>
        </p:sp>
        <p:pic>
          <p:nvPicPr>
            <p:cNvPr id="1034" name="Picture 33" descr="nws_logo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008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2" name="Text Box 21"/>
          <p:cNvSpPr txBox="1">
            <a:spLocks noChangeArrowheads="1"/>
          </p:cNvSpPr>
          <p:nvPr userDrawn="1"/>
        </p:nvSpPr>
        <p:spPr bwMode="auto">
          <a:xfrm>
            <a:off x="3124200" y="65833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  <a:latin typeface="Helvetica" pitchFamily="34" charset="0"/>
                <a:ea typeface="ＭＳ Ｐゴシック" pitchFamily="34" charset="-128"/>
              </a:rPr>
              <a:t>WW Winter School 2013</a:t>
            </a:r>
          </a:p>
        </p:txBody>
      </p:sp>
      <p:pic>
        <p:nvPicPr>
          <p:cNvPr id="11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5883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 "/>
        <a:defRPr sz="2400">
          <a:solidFill>
            <a:srgbClr val="FFFF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000">
          <a:solidFill>
            <a:srgbClr val="FFFFCC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SzPct val="80000"/>
        <a:buFont typeface="Wingdings 3" pitchFamily="18" charset="2"/>
        <a:buChar char=""/>
        <a:defRPr sz="2000">
          <a:solidFill>
            <a:srgbClr val="FFFFCC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Font typeface="Wingdings 3" pitchFamily="18" charset="2"/>
        <a:buChar char=""/>
        <a:defRPr sz="2000">
          <a:solidFill>
            <a:srgbClr val="FFFFCC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Blip>
          <a:blip r:embed="rId16"/>
        </a:buBlip>
        <a:defRPr sz="2000">
          <a:solidFill>
            <a:srgbClr val="FFFFCC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Blip>
          <a:blip r:embed="rId16"/>
        </a:buBlip>
        <a:defRPr sz="2000">
          <a:solidFill>
            <a:srgbClr val="FFFF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Blip>
          <a:blip r:embed="rId16"/>
        </a:buBlip>
        <a:defRPr sz="2000">
          <a:solidFill>
            <a:srgbClr val="FFFF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Blip>
          <a:blip r:embed="rId16"/>
        </a:buBlip>
        <a:defRPr sz="2000">
          <a:solidFill>
            <a:srgbClr val="FFFF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Blip>
          <a:blip r:embed="rId16"/>
        </a:buBlip>
        <a:defRPr sz="2000">
          <a:solidFill>
            <a:srgbClr val="FFFF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6.wmf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 anchor="b" anchorCtr="1"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Quasi-stationary WAVEWATCH III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676400"/>
          </a:xfrm>
        </p:spPr>
        <p:txBody>
          <a:bodyPr/>
          <a:lstStyle/>
          <a:p>
            <a:pPr eaLnBrk="1" hangingPunct="1"/>
            <a:r>
              <a:rPr lang="en-US" sz="2000" smtClean="0">
                <a:ea typeface="ＭＳ Ｐゴシック" pitchFamily="34" charset="-128"/>
              </a:rPr>
              <a:t>André van der Westhuysen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1143000" y="2590800"/>
            <a:ext cx="6858000" cy="76200"/>
          </a:xfrm>
          <a:prstGeom prst="rect">
            <a:avLst/>
          </a:prstGeom>
          <a:solidFill>
            <a:srgbClr val="00FFFF"/>
          </a:solidFill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solidFill>
                <a:srgbClr val="003366"/>
              </a:solidFill>
              <a:ea typeface="ＭＳ Ｐゴシック" pitchFamily="34" charset="-128"/>
            </a:endParaRPr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76200" y="4876800"/>
            <a:ext cx="396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sz="1400" i="1">
              <a:solidFill>
                <a:srgbClr val="FFFFCC"/>
              </a:solidFill>
              <a:latin typeface="Helvetica" pitchFamily="34" charset="0"/>
              <a:ea typeface="ＭＳ Ｐゴシック" pitchFamily="34" charset="-128"/>
            </a:endParaRPr>
          </a:p>
          <a:p>
            <a:pPr algn="l" eaLnBrk="1" hangingPunct="1"/>
            <a:r>
              <a:rPr lang="en-US" sz="1400" i="1">
                <a:solidFill>
                  <a:srgbClr val="FFFFCC"/>
                </a:solidFill>
                <a:latin typeface="Helvetica" pitchFamily="34" charset="0"/>
                <a:ea typeface="ＭＳ Ｐゴシック" pitchFamily="34" charset="-128"/>
              </a:rPr>
              <a:t>The WAVEWATCH III Team + friends</a:t>
            </a:r>
          </a:p>
          <a:p>
            <a:pPr algn="l" eaLnBrk="1" hangingPunct="1"/>
            <a:r>
              <a:rPr lang="en-US" sz="1400" i="1">
                <a:solidFill>
                  <a:srgbClr val="FFFFCC"/>
                </a:solidFill>
                <a:latin typeface="Helvetica" pitchFamily="34" charset="0"/>
                <a:ea typeface="ＭＳ Ｐゴシック" pitchFamily="34" charset="-128"/>
              </a:rPr>
              <a:t>Marine Modeling and Analysis Branch</a:t>
            </a:r>
          </a:p>
          <a:p>
            <a:pPr algn="l" eaLnBrk="1" hangingPunct="1"/>
            <a:r>
              <a:rPr lang="en-US" sz="1400" i="1">
                <a:solidFill>
                  <a:srgbClr val="FFFFCC"/>
                </a:solidFill>
                <a:latin typeface="Helvetica" pitchFamily="34" charset="0"/>
                <a:ea typeface="ＭＳ Ｐゴシック" pitchFamily="34" charset="-128"/>
              </a:rPr>
              <a:t>NOAA / NWS / NCEP / EMC</a:t>
            </a:r>
          </a:p>
          <a:p>
            <a:pPr algn="l" eaLnBrk="1" hangingPunct="1"/>
            <a:endParaRPr lang="en-US" sz="1400" i="1">
              <a:solidFill>
                <a:srgbClr val="FFFFCC"/>
              </a:solidFill>
              <a:latin typeface="Helvetica" pitchFamily="34" charset="0"/>
              <a:ea typeface="ＭＳ Ｐゴシック" pitchFamily="34" charset="-128"/>
            </a:endParaRPr>
          </a:p>
          <a:p>
            <a:pPr algn="l" eaLnBrk="1" hangingPunct="1"/>
            <a:r>
              <a:rPr lang="en-US" sz="1400" i="1">
                <a:solidFill>
                  <a:srgbClr val="FFFFCC"/>
                </a:solidFill>
                <a:latin typeface="Helvetica" pitchFamily="34" charset="0"/>
                <a:ea typeface="ＭＳ Ｐゴシック" pitchFamily="34" charset="-128"/>
              </a:rPr>
              <a:t>NCEP.list.WAVEWATCH@NOAA.gov</a:t>
            </a:r>
          </a:p>
          <a:p>
            <a:pPr algn="l" eaLnBrk="1" hangingPunct="1"/>
            <a:r>
              <a:rPr lang="en-US" sz="1400" i="1">
                <a:solidFill>
                  <a:srgbClr val="FFFFCC"/>
                </a:solidFill>
                <a:latin typeface="Helvetica" pitchFamily="34" charset="0"/>
                <a:ea typeface="ＭＳ Ｐゴシック" pitchFamily="34" charset="-128"/>
              </a:rPr>
              <a:t>NCEP.list.waves@NOAA.gov</a:t>
            </a:r>
            <a:endParaRPr lang="en-US">
              <a:solidFill>
                <a:srgbClr val="FFFFCC"/>
              </a:solidFill>
              <a:ea typeface="ＭＳ Ｐゴシック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48400" y="4114800"/>
            <a:ext cx="2743200" cy="2337296"/>
            <a:chOff x="6248400" y="4114800"/>
            <a:chExt cx="2743200" cy="2337296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6477000" y="4114800"/>
              <a:ext cx="2362200" cy="1501775"/>
              <a:chOff x="4118" y="3074"/>
              <a:chExt cx="1488" cy="946"/>
            </a:xfrm>
          </p:grpSpPr>
          <p:sp>
            <p:nvSpPr>
              <p:cNvPr id="13" name="Oval 18"/>
              <p:cNvSpPr>
                <a:spLocks noChangeArrowheads="1"/>
              </p:cNvSpPr>
              <p:nvPr/>
            </p:nvSpPr>
            <p:spPr bwMode="auto">
              <a:xfrm>
                <a:off x="4118" y="3074"/>
                <a:ext cx="1488" cy="946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14" descr="ncep_logo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3" y="3131"/>
                <a:ext cx="1405" cy="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047" y="5994896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715000"/>
              <a:ext cx="274320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457200" y="3048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en-US" sz="2800" b="1">
              <a:latin typeface="Helvetica" pitchFamily="34" charset="0"/>
            </a:endParaRPr>
          </a:p>
        </p:txBody>
      </p:sp>
      <p:pic>
        <p:nvPicPr>
          <p:cNvPr id="10243" name="Picture 11" descr="bsnd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8194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46482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2743200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505200"/>
            <a:ext cx="31242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352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Rectangle 16"/>
          <p:cNvSpPr>
            <a:spLocks noChangeArrowheads="1"/>
          </p:cNvSpPr>
          <p:nvPr/>
        </p:nvSpPr>
        <p:spPr bwMode="auto">
          <a:xfrm>
            <a:off x="914400" y="6172200"/>
            <a:ext cx="2209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400">
                <a:solidFill>
                  <a:srgbClr val="FFFF00"/>
                </a:solidFill>
                <a:latin typeface="Helvetica" pitchFamily="34" charset="0"/>
              </a:rPr>
              <a:t>Data: Chen et al. (2010)</a:t>
            </a:r>
          </a:p>
        </p:txBody>
      </p:sp>
      <p:sp>
        <p:nvSpPr>
          <p:cNvPr id="10249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629400" cy="457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Field case: Hurricane Gustav (Aug-Sept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6248400" cy="4572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Results: H Gustav (Nonstationary WWIII)</a:t>
            </a:r>
          </a:p>
        </p:txBody>
      </p:sp>
      <p:pic>
        <p:nvPicPr>
          <p:cNvPr id="11267" name="Picture 7" descr="louisiana_gulf_12m_hs_t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28956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louisiana_gulf_3m_hs_t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28956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louisiana_mdelta_hs_t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92576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louisiana_bsndo_hs_t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292576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louisiana_bsndn_hs_t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291623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304800" y="12192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400">
                <a:latin typeface="Helvetica" pitchFamily="34" charset="0"/>
              </a:rPr>
              <a:t>Grid 1</a:t>
            </a: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3276600" y="12192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400">
                <a:latin typeface="Helvetica" pitchFamily="34" charset="0"/>
              </a:rPr>
              <a:t>Grid 2</a:t>
            </a:r>
          </a:p>
        </p:txBody>
      </p:sp>
      <p:sp>
        <p:nvSpPr>
          <p:cNvPr id="11274" name="Rectangle 14"/>
          <p:cNvSpPr>
            <a:spLocks noChangeArrowheads="1"/>
          </p:cNvSpPr>
          <p:nvPr/>
        </p:nvSpPr>
        <p:spPr bwMode="auto">
          <a:xfrm>
            <a:off x="6324600" y="12192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400">
                <a:latin typeface="Helvetica" pitchFamily="34" charset="0"/>
              </a:rPr>
              <a:t>Grid 3</a:t>
            </a: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304800" y="38862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400">
                <a:latin typeface="Helvetica" pitchFamily="34" charset="0"/>
              </a:rPr>
              <a:t>Grid 4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3276600" y="38862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400">
                <a:latin typeface="Helvetica" pitchFamily="34" charset="0"/>
              </a:rPr>
              <a:t>Grid 5</a:t>
            </a:r>
          </a:p>
        </p:txBody>
      </p:sp>
      <p:sp>
        <p:nvSpPr>
          <p:cNvPr id="11277" name="Rectangle 7"/>
          <p:cNvSpPr>
            <a:spLocks noChangeArrowheads="1"/>
          </p:cNvSpPr>
          <p:nvPr/>
        </p:nvSpPr>
        <p:spPr bwMode="auto">
          <a:xfrm>
            <a:off x="6477000" y="3902075"/>
            <a:ext cx="237648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Aft>
                <a:spcPts val="12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FFFF00"/>
                </a:solidFill>
                <a:latin typeface="Helvetica" pitchFamily="34" charset="0"/>
                <a:sym typeface="Symbol" pitchFamily="18" charset="2"/>
              </a:rPr>
              <a:t>Grid 5:</a:t>
            </a:r>
            <a:r>
              <a:rPr lang="en-US" sz="2000">
                <a:solidFill>
                  <a:srgbClr val="FFFF00"/>
                </a:solidFill>
                <a:latin typeface="Helvetica" pitchFamily="34" charset="0"/>
                <a:sym typeface="Symbol" pitchFamily="18" charset="2"/>
              </a:rPr>
              <a:t> </a:t>
            </a:r>
            <a:r>
              <a:rPr lang="en-US" sz="2000">
                <a:solidFill>
                  <a:srgbClr val="FFFF00"/>
                </a:solidFill>
                <a:latin typeface="Helvetica" pitchFamily="34" charset="0"/>
              </a:rPr>
              <a:t>t</a:t>
            </a:r>
            <a:r>
              <a:rPr lang="en-US" sz="2000" baseline="-25000">
                <a:solidFill>
                  <a:srgbClr val="FFFF00"/>
                </a:solidFill>
                <a:latin typeface="Helvetica" pitchFamily="34" charset="0"/>
              </a:rPr>
              <a:t>n</a:t>
            </a:r>
            <a:r>
              <a:rPr lang="en-US" sz="2000">
                <a:solidFill>
                  <a:srgbClr val="FFFF00"/>
                </a:solidFill>
                <a:latin typeface="Helvetica" pitchFamily="34" charset="0"/>
              </a:rPr>
              <a:t> = 5 s</a:t>
            </a:r>
          </a:p>
          <a:p>
            <a:pPr algn="l">
              <a:lnSpc>
                <a:spcPct val="15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00"/>
                </a:solidFill>
                <a:latin typeface="Helvetica" pitchFamily="34" charset="0"/>
              </a:rPr>
              <a:t>Run time = 67 min</a:t>
            </a:r>
          </a:p>
          <a:p>
            <a:pPr algn="l">
              <a:lnSpc>
                <a:spcPct val="15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00"/>
                </a:solidFill>
                <a:latin typeface="Helvetica" pitchFamily="34" charset="0"/>
              </a:rPr>
              <a:t>(512 cores on IBM Power6 Cluster)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Results: Hurricane Gustav, QS WWIII</a:t>
            </a: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4737"/>
          <a:stretch>
            <a:fillRect/>
          </a:stretch>
        </p:blipFill>
        <p:spPr bwMode="auto">
          <a:xfrm>
            <a:off x="228600" y="1920875"/>
            <a:ext cx="4297363" cy="283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4737"/>
          <a:stretch>
            <a:fillRect/>
          </a:stretch>
        </p:blipFill>
        <p:spPr bwMode="auto">
          <a:xfrm>
            <a:off x="4648200" y="1920875"/>
            <a:ext cx="4267200" cy="283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Results: Hurricane Gustav, QS WWIII</a:t>
            </a: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1371600" y="1066800"/>
            <a:ext cx="3200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800" b="1">
                <a:solidFill>
                  <a:srgbClr val="FFFF00"/>
                </a:solidFill>
                <a:latin typeface="Helvetica" pitchFamily="34" charset="0"/>
              </a:rPr>
              <a:t>Wave-field dependent t</a:t>
            </a:r>
            <a:r>
              <a:rPr lang="en-US" sz="1800" b="1" baseline="-25000">
                <a:solidFill>
                  <a:srgbClr val="FFFF00"/>
                </a:solidFill>
                <a:latin typeface="Helvetica" pitchFamily="34" charset="0"/>
              </a:rPr>
              <a:t>s</a:t>
            </a: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5486400" y="1066800"/>
            <a:ext cx="2743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800" b="1">
                <a:solidFill>
                  <a:srgbClr val="FFFF00"/>
                </a:solidFill>
                <a:latin typeface="Helvetica" pitchFamily="34" charset="0"/>
              </a:rPr>
              <a:t>Constant t</a:t>
            </a:r>
            <a:r>
              <a:rPr lang="en-US" sz="1800" b="1" baseline="-25000">
                <a:solidFill>
                  <a:srgbClr val="FFFF00"/>
                </a:solidFill>
                <a:latin typeface="Helvetica" pitchFamily="34" charset="0"/>
              </a:rPr>
              <a:t>s </a:t>
            </a:r>
            <a:r>
              <a:rPr lang="en-US" sz="1800" b="1">
                <a:solidFill>
                  <a:srgbClr val="FFFF00"/>
                </a:solidFill>
                <a:latin typeface="Helvetica" pitchFamily="34" charset="0"/>
              </a:rPr>
              <a:t>= 1800 s</a:t>
            </a:r>
          </a:p>
        </p:txBody>
      </p:sp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4196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4196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153400" cy="4876800"/>
          </a:xfrm>
        </p:spPr>
        <p:txBody>
          <a:bodyPr/>
          <a:lstStyle/>
          <a:p>
            <a:pPr lvl="1" eaLnBrk="1" hangingPunct="1">
              <a:lnSpc>
                <a:spcPct val="105000"/>
              </a:lnSpc>
              <a:spcBef>
                <a:spcPct val="50000"/>
              </a:spcBef>
              <a:buSzPct val="60000"/>
            </a:pPr>
            <a:r>
              <a:rPr lang="en-US" sz="1800" smtClean="0">
                <a:ea typeface="ＭＳ Ｐゴシック" pitchFamily="34" charset="-128"/>
              </a:rPr>
              <a:t>If the residence time </a:t>
            </a:r>
            <a:r>
              <a:rPr lang="en-US" sz="1800" i="1" smtClean="0">
                <a:ea typeface="ＭＳ Ｐゴシック" pitchFamily="34" charset="-128"/>
              </a:rPr>
              <a:t>t</a:t>
            </a:r>
            <a:r>
              <a:rPr lang="en-US" sz="1800" baseline="-25000" smtClean="0">
                <a:ea typeface="ＭＳ Ｐゴシック" pitchFamily="34" charset="-128"/>
              </a:rPr>
              <a:t>s</a:t>
            </a:r>
            <a:r>
              <a:rPr lang="en-US" sz="1800" smtClean="0">
                <a:ea typeface="ＭＳ Ｐゴシック" pitchFamily="34" charset="-128"/>
              </a:rPr>
              <a:t> in nearshore domains is shorter than the input/output interval, quasi-stationary conditions develop, and a saving in computational time of the explicit model is possible.</a:t>
            </a:r>
          </a:p>
          <a:p>
            <a:pPr lvl="1" eaLnBrk="1" hangingPunct="1">
              <a:lnSpc>
                <a:spcPct val="105000"/>
              </a:lnSpc>
              <a:spcBef>
                <a:spcPct val="50000"/>
              </a:spcBef>
              <a:buSzPct val="60000"/>
            </a:pPr>
            <a:r>
              <a:rPr lang="en-US" sz="1800" smtClean="0">
                <a:ea typeface="ＭＳ Ｐゴシック" pitchFamily="34" charset="-128"/>
              </a:rPr>
              <a:t>Quasi-stationary approach is proposed with (i) discontinuous time stepping, and (ii) nonstationary, discontinuous, phase-shifted BCs.</a:t>
            </a:r>
          </a:p>
          <a:p>
            <a:pPr lvl="1" eaLnBrk="1" hangingPunct="1">
              <a:lnSpc>
                <a:spcPct val="105000"/>
              </a:lnSpc>
              <a:spcBef>
                <a:spcPct val="50000"/>
              </a:spcBef>
              <a:buSzPct val="60000"/>
            </a:pPr>
            <a:r>
              <a:rPr lang="en-US" sz="1800" smtClean="0">
                <a:ea typeface="ＭＳ Ｐゴシック" pitchFamily="34" charset="-128"/>
              </a:rPr>
              <a:t>With variable </a:t>
            </a:r>
            <a:r>
              <a:rPr lang="en-US" sz="1800" i="1" smtClean="0">
                <a:ea typeface="ＭＳ Ｐゴシック" pitchFamily="34" charset="-128"/>
              </a:rPr>
              <a:t>t</a:t>
            </a:r>
            <a:r>
              <a:rPr lang="en-US" sz="1800" baseline="-25000" smtClean="0">
                <a:ea typeface="ＭＳ Ｐゴシック" pitchFamily="34" charset="-128"/>
              </a:rPr>
              <a:t>s</a:t>
            </a:r>
            <a:r>
              <a:rPr lang="en-US" sz="1800" smtClean="0">
                <a:ea typeface="ＭＳ Ｐゴシック" pitchFamily="34" charset="-128"/>
              </a:rPr>
              <a:t> computed from wave field: Local computational time savings of up to 50%</a:t>
            </a:r>
            <a:r>
              <a:rPr lang="en-US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1800" smtClean="0">
                <a:ea typeface="ＭＳ Ｐゴシック" pitchFamily="34" charset="-128"/>
              </a:rPr>
              <a:t>depending on domain and wave condition), with errors below 1% and no spurious phase lag.</a:t>
            </a:r>
          </a:p>
          <a:p>
            <a:pPr lvl="1" eaLnBrk="1" hangingPunct="1">
              <a:lnSpc>
                <a:spcPct val="105000"/>
              </a:lnSpc>
              <a:spcBef>
                <a:spcPct val="50000"/>
              </a:spcBef>
              <a:buSzPct val="60000"/>
            </a:pPr>
            <a:r>
              <a:rPr lang="en-US" sz="1800" smtClean="0">
                <a:ea typeface="ＭＳ Ｐゴシック" pitchFamily="34" charset="-128"/>
              </a:rPr>
              <a:t>With constant </a:t>
            </a:r>
            <a:r>
              <a:rPr lang="en-US" sz="1800" i="1" smtClean="0">
                <a:ea typeface="ＭＳ Ｐゴシック" pitchFamily="34" charset="-128"/>
              </a:rPr>
              <a:t>t</a:t>
            </a:r>
            <a:r>
              <a:rPr lang="en-US" sz="1800" baseline="-25000" smtClean="0">
                <a:ea typeface="ＭＳ Ｐゴシック" pitchFamily="34" charset="-128"/>
              </a:rPr>
              <a:t>s</a:t>
            </a:r>
            <a:r>
              <a:rPr lang="en-US" sz="1800" smtClean="0">
                <a:ea typeface="ＭＳ Ｐゴシック" pitchFamily="34" charset="-128"/>
              </a:rPr>
              <a:t>: Greater constant savings in computational time (50% total), but with greater error (H</a:t>
            </a:r>
            <a:r>
              <a:rPr lang="en-US" sz="1800" baseline="-25000" smtClean="0">
                <a:ea typeface="ＭＳ Ｐゴシック" pitchFamily="34" charset="-128"/>
              </a:rPr>
              <a:t>m0</a:t>
            </a:r>
            <a:r>
              <a:rPr lang="en-US" sz="1800" smtClean="0">
                <a:ea typeface="ＭＳ Ｐゴシック" pitchFamily="34" charset="-128"/>
              </a:rPr>
              <a:t> &lt; 5%; T</a:t>
            </a:r>
            <a:r>
              <a:rPr lang="en-US" sz="1800" baseline="-25000" smtClean="0">
                <a:ea typeface="ＭＳ Ｐゴシック" pitchFamily="34" charset="-128"/>
              </a:rPr>
              <a:t>m01</a:t>
            </a:r>
            <a:r>
              <a:rPr lang="en-US" sz="1800" smtClean="0">
                <a:ea typeface="ＭＳ Ｐゴシック" pitchFamily="34" charset="-128"/>
              </a:rPr>
              <a:t> &lt; 2%).</a:t>
            </a:r>
          </a:p>
          <a:p>
            <a:pPr lvl="1" eaLnBrk="1" hangingPunct="1">
              <a:lnSpc>
                <a:spcPct val="105000"/>
              </a:lnSpc>
              <a:spcBef>
                <a:spcPct val="50000"/>
              </a:spcBef>
              <a:buSzPct val="60000"/>
            </a:pPr>
            <a:r>
              <a:rPr lang="en-US" sz="1800" smtClean="0">
                <a:ea typeface="ＭＳ Ｐゴシック" pitchFamily="34" charset="-128"/>
              </a:rPr>
              <a:t>Run time is about 20 times longer than an equivalent nonstationary SWAN run (with </a:t>
            </a:r>
            <a:r>
              <a:rPr lang="en-US" sz="1800" smtClean="0">
                <a:ea typeface="ＭＳ Ｐゴシック" pitchFamily="34" charset="-128"/>
                <a:sym typeface="Symbol" pitchFamily="18" charset="2"/>
              </a:rPr>
              <a:t></a:t>
            </a:r>
            <a:r>
              <a:rPr lang="en-US" sz="1800" smtClean="0">
                <a:ea typeface="ＭＳ Ｐゴシック" pitchFamily="34" charset="-128"/>
              </a:rPr>
              <a:t>t = 10 min, no. iter = 3), but CFL condition is adhered to, and error can be controlled.</a:t>
            </a:r>
          </a:p>
          <a:p>
            <a:pPr lvl="1" eaLnBrk="1" hangingPunct="1">
              <a:lnSpc>
                <a:spcPct val="105000"/>
              </a:lnSpc>
              <a:spcBef>
                <a:spcPct val="50000"/>
              </a:spcBef>
              <a:buSzPct val="60000"/>
            </a:pPr>
            <a:r>
              <a:rPr lang="en-US" sz="1800" smtClean="0">
                <a:ea typeface="ＭＳ Ｐゴシック" pitchFamily="34" charset="-128"/>
              </a:rPr>
              <a:t>Future: QS implementation for WWIII Multigrid.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The end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895600" y="59436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>
                <a:solidFill>
                  <a:srgbClr val="FFFFCC"/>
                </a:solidFill>
                <a:latin typeface="Helvetica" charset="0"/>
              </a:rPr>
              <a:t>End of </a:t>
            </a:r>
            <a:r>
              <a:rPr lang="en-US" dirty="0" smtClean="0">
                <a:solidFill>
                  <a:srgbClr val="FFFFCC"/>
                </a:solidFill>
                <a:latin typeface="Helvetica" charset="0"/>
              </a:rPr>
              <a:t>lecture</a:t>
            </a:r>
            <a:endParaRPr lang="en-US" dirty="0">
              <a:solidFill>
                <a:srgbClr val="FFFFCC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 "/>
              <a:defRPr/>
            </a:pPr>
            <a:r>
              <a:rPr lang="en-US" dirty="0"/>
              <a:t>Covered in this lecture: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/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/>
              <a:t>Action balance equation and solution methods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/>
              <a:t>Quasi-stationary operation of WWIII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/>
              <a:t>Alternative QS approaches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/>
              <a:t>Field case: Hurricane Gustav</a:t>
            </a: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dirty="0"/>
          </a:p>
          <a:p>
            <a:pPr lvl="1">
              <a:buFont typeface="Wingdings" charset="0"/>
              <a:buChar char="l"/>
              <a:defRPr/>
            </a:pPr>
            <a:endParaRPr lang="en-US" dirty="0"/>
          </a:p>
          <a:p>
            <a:pPr eaLnBrk="1" hangingPunct="1">
              <a:buFont typeface="Wingdings" charset="0"/>
              <a:buChar char=" 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295400"/>
            <a:ext cx="67818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3025"/>
            <a:ext cx="5334000" cy="4572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Action balance equation</a:t>
            </a:r>
          </a:p>
        </p:txBody>
      </p:sp>
      <p:graphicFrame>
        <p:nvGraphicFramePr>
          <p:cNvPr id="410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371600" y="1295400"/>
          <a:ext cx="64135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3073400" imgH="1320800" progId="Equation.3">
                  <p:embed/>
                </p:oleObj>
              </mc:Choice>
              <mc:Fallback>
                <p:oleObj name="Equation" r:id="rId3" imgW="3073400" imgH="13208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95400"/>
                        <a:ext cx="6413500" cy="275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191000"/>
            <a:ext cx="8458200" cy="2057400"/>
          </a:xfrm>
        </p:spPr>
        <p:txBody>
          <a:bodyPr/>
          <a:lstStyle/>
          <a:p>
            <a:pPr lvl="1" eaLnBrk="1" hangingPunct="1">
              <a:lnSpc>
                <a:spcPct val="130000"/>
              </a:lnSpc>
              <a:buSzPct val="60000"/>
            </a:pPr>
            <a:r>
              <a:rPr lang="en-US" smtClean="0">
                <a:ea typeface="ＭＳ Ｐゴシック" pitchFamily="34" charset="-128"/>
              </a:rPr>
              <a:t>Required physics for nearshore application already present</a:t>
            </a:r>
          </a:p>
          <a:p>
            <a:pPr lvl="1" eaLnBrk="1" hangingPunct="1">
              <a:lnSpc>
                <a:spcPct val="130000"/>
              </a:lnSpc>
              <a:buSzPct val="60000"/>
            </a:pPr>
            <a:r>
              <a:rPr lang="en-US" smtClean="0">
                <a:ea typeface="ＭＳ Ｐゴシック" pitchFamily="34" charset="-128"/>
              </a:rPr>
              <a:t>Eulerian approach on rectangular, curvilinear or unstructured grids</a:t>
            </a:r>
          </a:p>
          <a:p>
            <a:pPr lvl="1" eaLnBrk="1" hangingPunct="1">
              <a:lnSpc>
                <a:spcPct val="130000"/>
              </a:lnSpc>
              <a:buSzPct val="60000"/>
            </a:pPr>
            <a:r>
              <a:rPr lang="en-US" smtClean="0">
                <a:ea typeface="ＭＳ Ｐゴシック" pitchFamily="34" charset="-128"/>
              </a:rPr>
              <a:t>Explicit vs. Implicit implementations</a:t>
            </a:r>
          </a:p>
          <a:p>
            <a:pPr lvl="1" eaLnBrk="1" hangingPunct="1">
              <a:lnSpc>
                <a:spcPct val="130000"/>
              </a:lnSpc>
              <a:buSzPct val="60000"/>
            </a:pPr>
            <a:r>
              <a:rPr lang="en-US" smtClean="0">
                <a:ea typeface="ＭＳ Ｐゴシック" pitchFamily="34" charset="-128"/>
              </a:rPr>
              <a:t>CFL constraints and nearshore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181600" cy="300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762000" y="1295400"/>
            <a:ext cx="3581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  <a:latin typeface="Helvetica" pitchFamily="34" charset="0"/>
              </a:rPr>
              <a:t>Current WWIII model</a:t>
            </a:r>
          </a:p>
          <a:p>
            <a:pPr marL="342900" indent="-342900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  <a:latin typeface="Helvetica" pitchFamily="34" charset="0"/>
              </a:rPr>
              <a:t>grid mosaic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04800" y="5486400"/>
            <a:ext cx="44196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600" b="1">
                <a:latin typeface="Helvetica" pitchFamily="34" charset="0"/>
              </a:rPr>
              <a:t>Max. coastal resolution = 4 arc min (7.5 km)</a:t>
            </a:r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3962400" y="3429000"/>
            <a:ext cx="3810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6" name="Picture 10" descr="bs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7"/>
          <a:stretch>
            <a:fillRect/>
          </a:stretch>
        </p:blipFill>
        <p:spPr bwMode="auto">
          <a:xfrm>
            <a:off x="5334000" y="2133600"/>
            <a:ext cx="3614738" cy="300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5389563" y="1314450"/>
            <a:ext cx="350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  <a:latin typeface="Helvetica" pitchFamily="34" charset="0"/>
              </a:rPr>
              <a:t>Desired nearshore application</a:t>
            </a:r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5502275" y="5486400"/>
            <a:ext cx="32766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600" b="1">
                <a:latin typeface="Helvetica" pitchFamily="34" charset="0"/>
              </a:rPr>
              <a:t>Nearshore resolution: &lt; 100 m</a:t>
            </a:r>
          </a:p>
        </p:txBody>
      </p:sp>
      <p:sp>
        <p:nvSpPr>
          <p:cNvPr id="5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Resolving coastal scales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5532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Performance comparison: Explicit vs. Implicit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88771"/>
            <a:ext cx="4786085" cy="358956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" name="Chart 1"/>
          <p:cNvGraphicFramePr/>
          <p:nvPr/>
        </p:nvGraphicFramePr>
        <p:xfrm>
          <a:off x="304800" y="1524000"/>
          <a:ext cx="4800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42672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defRPr sz="28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339725" indent="-2254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692150" indent="-2381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030288" indent="-223838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370013" indent="-22225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18272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2844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27416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1988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82880" indent="-18288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i="0" dirty="0" smtClean="0">
                <a:effectLst/>
                <a:latin typeface="Calibri" pitchFamily="34" charset="0"/>
              </a:rPr>
              <a:t>WFO MFL Alpha testing site</a:t>
            </a:r>
          </a:p>
          <a:p>
            <a:pPr marL="182880" indent="-18288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i="0" dirty="0" smtClean="0">
                <a:effectLst/>
                <a:latin typeface="Calibri" pitchFamily="34" charset="0"/>
              </a:rPr>
              <a:t>1 arc-min grid</a:t>
            </a:r>
          </a:p>
          <a:p>
            <a:pPr marL="182880" indent="-18288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i="0" dirty="0" smtClean="0">
                <a:effectLst/>
                <a:latin typeface="Calibri" pitchFamily="34" charset="0"/>
              </a:rPr>
              <a:t>96 h forecast, </a:t>
            </a:r>
            <a:r>
              <a:rPr lang="en-US" sz="2400" b="0" i="0" dirty="0" err="1" smtClean="0">
                <a:effectLst/>
                <a:latin typeface="Calibri" pitchFamily="34" charset="0"/>
              </a:rPr>
              <a:t>dt</a:t>
            </a:r>
            <a:r>
              <a:rPr lang="en-US" sz="2400" b="0" i="0" dirty="0" smtClean="0">
                <a:effectLst/>
                <a:latin typeface="Calibri" pitchFamily="34" charset="0"/>
              </a:rPr>
              <a:t> – 600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Quasi-stationary operation of WWIII</a:t>
            </a:r>
          </a:p>
        </p:txBody>
      </p:sp>
      <p:graphicFrame>
        <p:nvGraphicFramePr>
          <p:cNvPr id="6147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5480050" y="4210050"/>
          <a:ext cx="1816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3" imgW="838200" imgH="228600" progId="Equation.3">
                  <p:embed/>
                </p:oleObj>
              </mc:Choice>
              <mc:Fallback>
                <p:oleObj name="Equation" r:id="rId3" imgW="838200" imgH="228600" progId="Equation.3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4210050"/>
                        <a:ext cx="1816100" cy="49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877300" y="2057400"/>
          <a:ext cx="266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5" imgW="266584" imgH="228501" progId="Equation.3">
                  <p:embed/>
                </p:oleObj>
              </mc:Choice>
              <mc:Fallback>
                <p:oleObj name="Equation" r:id="rId5" imgW="266584" imgH="228501" progId="Equation.3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0" y="2057400"/>
                        <a:ext cx="266700" cy="228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3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33400" y="1876425"/>
          <a:ext cx="838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7" imgW="368300" imgH="228600" progId="Equation.3">
                  <p:embed/>
                </p:oleObj>
              </mc:Choice>
              <mc:Fallback>
                <p:oleObj name="Equation" r:id="rId7" imgW="368300" imgH="228600" progId="Equation.3">
                  <p:embed/>
                  <p:pic>
                    <p:nvPicPr>
                      <p:cNvPr id="0" name="Picture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76425"/>
                        <a:ext cx="838200" cy="519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371600" y="1306513"/>
            <a:ext cx="3886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4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  <a:latin typeface="Helvetica" pitchFamily="34" charset="0"/>
              </a:rPr>
              <a:t>Residence time</a:t>
            </a:r>
          </a:p>
          <a:p>
            <a:pPr marL="342900" indent="-342900" algn="l">
              <a:lnSpc>
                <a:spcPct val="14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  <a:latin typeface="Helvetica" pitchFamily="34" charset="0"/>
              </a:rPr>
              <a:t>Global input/output interval</a:t>
            </a:r>
          </a:p>
        </p:txBody>
      </p:sp>
      <p:graphicFrame>
        <p:nvGraphicFramePr>
          <p:cNvPr id="6151" name="Object 12"/>
          <p:cNvGraphicFramePr>
            <a:graphicFrameLocks noChangeAspect="1"/>
          </p:cNvGraphicFramePr>
          <p:nvPr/>
        </p:nvGraphicFramePr>
        <p:xfrm>
          <a:off x="947738" y="1382713"/>
          <a:ext cx="4238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9" imgW="266584" imgH="228501" progId="Equation.3">
                  <p:embed/>
                </p:oleObj>
              </mc:Choice>
              <mc:Fallback>
                <p:oleObj name="Equation" r:id="rId9" imgW="266584" imgH="228501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1382713"/>
                        <a:ext cx="423862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2" name="Group 15"/>
          <p:cNvGrpSpPr>
            <a:grpSpLocks/>
          </p:cNvGrpSpPr>
          <p:nvPr/>
        </p:nvGrpSpPr>
        <p:grpSpPr bwMode="auto">
          <a:xfrm>
            <a:off x="533400" y="2438400"/>
            <a:ext cx="4114800" cy="1458913"/>
            <a:chOff x="288" y="1536"/>
            <a:chExt cx="2592" cy="919"/>
          </a:xfrm>
        </p:grpSpPr>
        <p:sp>
          <p:nvSpPr>
            <p:cNvPr id="6160" name="Rectangle 6"/>
            <p:cNvSpPr>
              <a:spLocks noChangeArrowheads="1"/>
            </p:cNvSpPr>
            <p:nvPr/>
          </p:nvSpPr>
          <p:spPr bwMode="auto">
            <a:xfrm>
              <a:off x="288" y="1536"/>
              <a:ext cx="259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l">
                <a:lnSpc>
                  <a:spcPct val="150000"/>
                </a:lnSpc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>
                  <a:solidFill>
                    <a:srgbClr val="FFFF00"/>
                  </a:solidFill>
                  <a:latin typeface="Helvetica" pitchFamily="34" charset="0"/>
                </a:rPr>
                <a:t>Quasi-stationary conditions </a:t>
              </a:r>
            </a:p>
            <a:p>
              <a:pPr marL="342900" indent="-342900" algn="l">
                <a:lnSpc>
                  <a:spcPct val="150000"/>
                </a:lnSpc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>
                  <a:solidFill>
                    <a:srgbClr val="FFFF00"/>
                  </a:solidFill>
                  <a:latin typeface="Helvetica" pitchFamily="34" charset="0"/>
                </a:rPr>
                <a:t>where:</a:t>
              </a:r>
            </a:p>
          </p:txBody>
        </p:sp>
        <p:graphicFrame>
          <p:nvGraphicFramePr>
            <p:cNvPr id="6161" name="Object 13"/>
            <p:cNvGraphicFramePr>
              <a:graphicFrameLocks noChangeAspect="1"/>
            </p:cNvGraphicFramePr>
            <p:nvPr/>
          </p:nvGraphicFramePr>
          <p:xfrm>
            <a:off x="1008" y="1872"/>
            <a:ext cx="960" cy="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6" name="Equation" r:id="rId11" imgW="710891" imgH="431613" progId="Equation.3">
                    <p:embed/>
                  </p:oleObj>
                </mc:Choice>
                <mc:Fallback>
                  <p:oleObj name="Equation" r:id="rId11" imgW="710891" imgH="431613" progId="Equation.3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872"/>
                          <a:ext cx="960" cy="58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3" name="Group 2"/>
          <p:cNvGrpSpPr>
            <a:grpSpLocks noChangeAspect="1"/>
          </p:cNvGrpSpPr>
          <p:nvPr/>
        </p:nvGrpSpPr>
        <p:grpSpPr bwMode="auto">
          <a:xfrm>
            <a:off x="5638800" y="1092200"/>
            <a:ext cx="3276600" cy="2728913"/>
            <a:chOff x="5334000" y="838200"/>
            <a:chExt cx="3581400" cy="2982913"/>
          </a:xfrm>
        </p:grpSpPr>
        <p:pic>
          <p:nvPicPr>
            <p:cNvPr id="6157" name="Picture 7" descr="bsnd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7"/>
            <a:stretch>
              <a:fillRect/>
            </a:stretch>
          </p:blipFill>
          <p:spPr bwMode="auto">
            <a:xfrm>
              <a:off x="5334000" y="838200"/>
              <a:ext cx="3581400" cy="29829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8" name="Line 16"/>
            <p:cNvSpPr>
              <a:spLocks noChangeShapeType="1"/>
            </p:cNvSpPr>
            <p:nvPr/>
          </p:nvSpPr>
          <p:spPr bwMode="auto">
            <a:xfrm flipH="1" flipV="1">
              <a:off x="7162800" y="1447800"/>
              <a:ext cx="1066800" cy="2133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21"/>
            <p:cNvSpPr>
              <a:spLocks/>
            </p:cNvSpPr>
            <p:nvPr/>
          </p:nvSpPr>
          <p:spPr bwMode="auto">
            <a:xfrm rot="-1149471">
              <a:off x="7878763" y="3016250"/>
              <a:ext cx="393700" cy="533400"/>
            </a:xfrm>
            <a:custGeom>
              <a:avLst/>
              <a:gdLst>
                <a:gd name="T0" fmla="*/ 2147483647 w 248"/>
                <a:gd name="T1" fmla="*/ 2147483647 h 288"/>
                <a:gd name="T2" fmla="*/ 2147483647 w 248"/>
                <a:gd name="T3" fmla="*/ 2147483647 h 288"/>
                <a:gd name="T4" fmla="*/ 2147483647 w 248"/>
                <a:gd name="T5" fmla="*/ 2147483647 h 288"/>
                <a:gd name="T6" fmla="*/ 2147483647 w 248"/>
                <a:gd name="T7" fmla="*/ 2147483647 h 288"/>
                <a:gd name="T8" fmla="*/ 2147483647 w 24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288">
                  <a:moveTo>
                    <a:pt x="152" y="288"/>
                  </a:moveTo>
                  <a:cubicBezTo>
                    <a:pt x="200" y="252"/>
                    <a:pt x="248" y="216"/>
                    <a:pt x="248" y="192"/>
                  </a:cubicBezTo>
                  <a:cubicBezTo>
                    <a:pt x="248" y="168"/>
                    <a:pt x="192" y="160"/>
                    <a:pt x="152" y="144"/>
                  </a:cubicBezTo>
                  <a:cubicBezTo>
                    <a:pt x="112" y="128"/>
                    <a:pt x="16" y="120"/>
                    <a:pt x="8" y="96"/>
                  </a:cubicBezTo>
                  <a:cubicBezTo>
                    <a:pt x="0" y="72"/>
                    <a:pt x="88" y="16"/>
                    <a:pt x="104" y="0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4" name="Rectangle 23"/>
          <p:cNvSpPr>
            <a:spLocks noChangeArrowheads="1"/>
          </p:cNvSpPr>
          <p:nvPr/>
        </p:nvSpPr>
        <p:spPr bwMode="auto">
          <a:xfrm>
            <a:off x="436563" y="419100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  <a:latin typeface="Helvetica" pitchFamily="34" charset="0"/>
              </a:rPr>
              <a:t>Time stepping can be accelerated</a:t>
            </a:r>
            <a:r>
              <a:rPr lang="en-US">
                <a:latin typeface="Helvetica" pitchFamily="34" charset="0"/>
              </a:rPr>
              <a:t>:</a:t>
            </a:r>
          </a:p>
        </p:txBody>
      </p:sp>
      <p:graphicFrame>
        <p:nvGraphicFramePr>
          <p:cNvPr id="6155" name="Object 2"/>
          <p:cNvGraphicFramePr>
            <a:graphicFrameLocks noChangeAspect="1"/>
          </p:cNvGraphicFramePr>
          <p:nvPr/>
        </p:nvGraphicFramePr>
        <p:xfrm>
          <a:off x="1862138" y="4914900"/>
          <a:ext cx="36242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14" imgW="2032000" imgH="469900" progId="Equation.3">
                  <p:embed/>
                </p:oleObj>
              </mc:Choice>
              <mc:Fallback>
                <p:oleObj name="Equation" r:id="rId14" imgW="2032000" imgH="4699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4914900"/>
                        <a:ext cx="362426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14300" y="5029200"/>
            <a:ext cx="85725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 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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3" pitchFamily="18" charset="2"/>
              <a:buChar char="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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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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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eaLnBrk="1" hangingPunct="1"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w</a:t>
            </a:r>
            <a:r>
              <a:rPr lang="en-US" sz="2400" dirty="0" smtClean="0">
                <a:solidFill>
                  <a:srgbClr val="FFFF00"/>
                </a:solidFill>
              </a:rPr>
              <a:t>here					,</a:t>
            </a:r>
          </a:p>
          <a:p>
            <a:pPr marL="457200" lvl="1" indent="0" eaLnBrk="1" hangingPunct="1">
              <a:buSzPct val="60000"/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57200" lvl="1" indent="0" eaLnBrk="1" hangingPunct="1">
              <a:buSzPct val="60000"/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with 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 </a:t>
            </a:r>
            <a:r>
              <a:rPr lang="en-US" sz="2400" dirty="0" smtClean="0">
                <a:solidFill>
                  <a:srgbClr val="FFFF00"/>
                </a:solidFill>
              </a:rPr>
              <a:t>a constant = 1.2</a:t>
            </a:r>
          </a:p>
          <a:p>
            <a:pPr lvl="1" eaLnBrk="1" hangingPunct="1">
              <a:lnSpc>
                <a:spcPct val="130000"/>
              </a:lnSpc>
              <a:buSzPct val="60000"/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6019800" cy="457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Test case: Idealized wave propagation</a:t>
            </a:r>
          </a:p>
        </p:txBody>
      </p:sp>
      <p:pic>
        <p:nvPicPr>
          <p:cNvPr id="7171" name="Picture 6" descr="basin50_swell_bcspdup_h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581400" cy="286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5029200" y="4648200"/>
            <a:ext cx="3886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00"/>
                </a:solidFill>
                <a:latin typeface="Helvetica" pitchFamily="34" charset="0"/>
              </a:rPr>
              <a:t>f</a:t>
            </a:r>
            <a:r>
              <a:rPr lang="en-US" sz="2000" baseline="-25000">
                <a:solidFill>
                  <a:srgbClr val="FFFF00"/>
                </a:solidFill>
                <a:latin typeface="Helvetica" pitchFamily="34" charset="0"/>
              </a:rPr>
              <a:t>p</a:t>
            </a:r>
            <a:r>
              <a:rPr lang="en-US" sz="2000">
                <a:solidFill>
                  <a:srgbClr val="FFFF00"/>
                </a:solidFill>
                <a:latin typeface="Helvetica" pitchFamily="34" charset="0"/>
              </a:rPr>
              <a:t> = 0.33 Hz, Std dev. = 0.01 Hz</a:t>
            </a:r>
          </a:p>
          <a:p>
            <a:pPr marL="342900" indent="-342900" algn="l">
              <a:lnSpc>
                <a:spcPct val="15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00"/>
                </a:solidFill>
                <a:latin typeface="Helvetica" pitchFamily="34" charset="0"/>
              </a:rPr>
              <a:t>Dir = 270 </a:t>
            </a:r>
            <a:r>
              <a:rPr lang="en-US" sz="2000" baseline="30000">
                <a:solidFill>
                  <a:srgbClr val="FFFF00"/>
                </a:solidFill>
                <a:latin typeface="Helvetica" pitchFamily="34" charset="0"/>
              </a:rPr>
              <a:t>o</a:t>
            </a:r>
            <a:r>
              <a:rPr lang="en-US" sz="2000">
                <a:solidFill>
                  <a:srgbClr val="FFFF00"/>
                </a:solidFill>
                <a:latin typeface="Helvetica" pitchFamily="34" charset="0"/>
              </a:rPr>
              <a:t>N, monochromatic, long-crested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5497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705600" cy="762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Approach 1: Discontinuous time stepping, discontinuous stationary BC</a:t>
            </a:r>
          </a:p>
        </p:txBody>
      </p:sp>
      <p:graphicFrame>
        <p:nvGraphicFramePr>
          <p:cNvPr id="8195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5257800" y="1600200"/>
          <a:ext cx="28003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3" imgW="1803400" imgH="508000" progId="Equation.3">
                  <p:embed/>
                </p:oleObj>
              </mc:Choice>
              <mc:Fallback>
                <p:oleObj name="Equation" r:id="rId3" imgW="1803400" imgH="508000" progId="Equation.3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0200"/>
                        <a:ext cx="2800350" cy="788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429000"/>
            <a:ext cx="373062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8463"/>
            <a:ext cx="4889500" cy="473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98" name="Object 13"/>
          <p:cNvGraphicFramePr>
            <a:graphicFrameLocks noChangeAspect="1"/>
          </p:cNvGraphicFramePr>
          <p:nvPr/>
        </p:nvGraphicFramePr>
        <p:xfrm>
          <a:off x="5257800" y="2590800"/>
          <a:ext cx="685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7" imgW="508000" imgH="241300" progId="Equation.3">
                  <p:embed/>
                </p:oleObj>
              </mc:Choice>
              <mc:Fallback>
                <p:oleObj name="Equation" r:id="rId7" imgW="508000" imgH="2413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685800" cy="458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553200" cy="8382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Approach 2: Discontinuous time stepping, discontinuous nonstationary, phase-shifted BC</a:t>
            </a:r>
          </a:p>
        </p:txBody>
      </p:sp>
      <p:graphicFrame>
        <p:nvGraphicFramePr>
          <p:cNvPr id="921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118100" y="2514600"/>
          <a:ext cx="34163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" imgW="2108200" imgH="228600" progId="Equation.3">
                  <p:embed/>
                </p:oleObj>
              </mc:Choice>
              <mc:Fallback>
                <p:oleObj name="Equation" r:id="rId3" imgW="2108200" imgH="228600" progId="Equation.3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2514600"/>
                        <a:ext cx="3416300" cy="3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118100" y="1524000"/>
          <a:ext cx="2857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5" imgW="1803400" imgH="508000" progId="Equation.3">
                  <p:embed/>
                </p:oleObj>
              </mc:Choice>
              <mc:Fallback>
                <p:oleObj name="Equation" r:id="rId5" imgW="1803400" imgH="508000" progId="Equation.3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1524000"/>
                        <a:ext cx="2857500" cy="804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65288"/>
            <a:ext cx="472757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124200"/>
            <a:ext cx="3890963" cy="312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3366"/>
      </a:dk1>
      <a:lt1>
        <a:srgbClr val="FFFFFF"/>
      </a:lt1>
      <a:dk2>
        <a:srgbClr val="000000"/>
      </a:dk2>
      <a:lt2>
        <a:srgbClr val="808080"/>
      </a:lt2>
      <a:accent1>
        <a:srgbClr val="00CC00"/>
      </a:accent1>
      <a:accent2>
        <a:srgbClr val="FF33CC"/>
      </a:accent2>
      <a:accent3>
        <a:srgbClr val="FFFFFF"/>
      </a:accent3>
      <a:accent4>
        <a:srgbClr val="002A56"/>
      </a:accent4>
      <a:accent5>
        <a:srgbClr val="AAE2AA"/>
      </a:accent5>
      <a:accent6>
        <a:srgbClr val="E72DB9"/>
      </a:accent6>
      <a:hlink>
        <a:srgbClr val="FF0000"/>
      </a:hlink>
      <a:folHlink>
        <a:srgbClr val="3333CC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8690</TotalTime>
  <Words>455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1_Default Design</vt:lpstr>
      <vt:lpstr>Equation</vt:lpstr>
      <vt:lpstr>Quasi-stationary WAVEWATCH III</vt:lpstr>
      <vt:lpstr>Outline</vt:lpstr>
      <vt:lpstr>Action balance equation</vt:lpstr>
      <vt:lpstr>Resolving coastal scales</vt:lpstr>
      <vt:lpstr>Performance comparison: Explicit vs. Implicit</vt:lpstr>
      <vt:lpstr>Quasi-stationary operation of WWIII</vt:lpstr>
      <vt:lpstr>Test case: Idealized wave propagation</vt:lpstr>
      <vt:lpstr>Approach 1: Discontinuous time stepping, discontinuous stationary BC</vt:lpstr>
      <vt:lpstr>Approach 2: Discontinuous time stepping, discontinuous nonstationary, phase-shifted BC</vt:lpstr>
      <vt:lpstr>Field case: Hurricane Gustav (Aug-Sept 2008)</vt:lpstr>
      <vt:lpstr>Results: H Gustav (Nonstationary WWIII)</vt:lpstr>
      <vt:lpstr>Results: Hurricane Gustav, QS WWIII</vt:lpstr>
      <vt:lpstr>Results: Hurricane Gustav, QS WWIII</vt:lpstr>
      <vt:lpstr>Conclusions</vt:lpstr>
      <vt:lpstr>The end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HTOLMAN</dc:creator>
  <cp:lastModifiedBy>Andre J. van der Westhuysen</cp:lastModifiedBy>
  <cp:revision>109</cp:revision>
  <dcterms:created xsi:type="dcterms:W3CDTF">2003-11-12T20:24:23Z</dcterms:created>
  <dcterms:modified xsi:type="dcterms:W3CDTF">2013-02-16T01:12:27Z</dcterms:modified>
</cp:coreProperties>
</file>