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7" r:id="rId2"/>
    <p:sldId id="256" r:id="rId3"/>
    <p:sldId id="260" r:id="rId4"/>
    <p:sldId id="261" r:id="rId5"/>
    <p:sldId id="262" r:id="rId6"/>
    <p:sldId id="263" r:id="rId7"/>
    <p:sldId id="264" r:id="rId8"/>
    <p:sldId id="273" r:id="rId9"/>
    <p:sldId id="265" r:id="rId10"/>
    <p:sldId id="266" r:id="rId11"/>
    <p:sldId id="267" r:id="rId12"/>
    <p:sldId id="268" r:id="rId13"/>
    <p:sldId id="269" r:id="rId14"/>
    <p:sldId id="270" r:id="rId15"/>
    <p:sldId id="280" r:id="rId16"/>
    <p:sldId id="271" r:id="rId17"/>
    <p:sldId id="272" r:id="rId18"/>
    <p:sldId id="274" r:id="rId19"/>
    <p:sldId id="275" r:id="rId20"/>
    <p:sldId id="279" r:id="rId21"/>
    <p:sldId id="281" r:id="rId22"/>
    <p:sldId id="276" r:id="rId23"/>
    <p:sldId id="277" r:id="rId24"/>
    <p:sldId id="283" r:id="rId25"/>
    <p:sldId id="284" r:id="rId26"/>
    <p:sldId id="282" r:id="rId27"/>
    <p:sldId id="259" r:id="rId28"/>
    <p:sldId id="285" r:id="rId29"/>
    <p:sldId id="278" r:id="rId30"/>
    <p:sldId id="286" r:id="rId31"/>
    <p:sldId id="287" r:id="rId32"/>
    <p:sldId id="258" r:id="rId3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66FF33"/>
    <a:srgbClr val="FF9933"/>
    <a:srgbClr val="FFFF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06" autoAdjust="0"/>
    <p:restoredTop sz="94660" autoAdjust="0"/>
  </p:normalViewPr>
  <p:slideViewPr>
    <p:cSldViewPr>
      <p:cViewPr varScale="1">
        <p:scale>
          <a:sx n="119" d="100"/>
          <a:sy n="119" d="100"/>
        </p:scale>
        <p:origin x="-300" y="-108"/>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86" d="100"/>
          <a:sy n="86" d="100"/>
        </p:scale>
        <p:origin x="-78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slide" Target="slides/slide3.xml"/><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pitchFamily="18" charset="0"/>
                <a:ea typeface="+mn-ea"/>
              </a:defRPr>
            </a:lvl1pPr>
          </a:lstStyle>
          <a:p>
            <a:pPr>
              <a:defRPr/>
            </a:pPr>
            <a:endParaRPr lang="en-US"/>
          </a:p>
        </p:txBody>
      </p:sp>
      <p:sp>
        <p:nvSpPr>
          <p:cNvPr id="174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ea typeface="+mn-ea"/>
              </a:defRPr>
            </a:lvl1pPr>
          </a:lstStyle>
          <a:p>
            <a:pPr>
              <a:defRPr/>
            </a:pPr>
            <a:endParaRPr lang="en-US"/>
          </a:p>
        </p:txBody>
      </p:sp>
      <p:sp>
        <p:nvSpPr>
          <p:cNvPr id="174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pitchFamily="18" charset="0"/>
                <a:ea typeface="+mn-ea"/>
              </a:defRPr>
            </a:lvl1pPr>
          </a:lstStyle>
          <a:p>
            <a:pPr>
              <a:defRPr/>
            </a:pPr>
            <a:endParaRPr lang="en-US"/>
          </a:p>
        </p:txBody>
      </p:sp>
      <p:sp>
        <p:nvSpPr>
          <p:cNvPr id="1741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AE621E1-9FC8-DE45-B585-ED07CFD5B011}" type="slidenum">
              <a:rPr lang="en-US"/>
              <a:pPr/>
              <a:t>‹#›</a:t>
            </a:fld>
            <a:endParaRPr lang="en-US"/>
          </a:p>
        </p:txBody>
      </p:sp>
    </p:spTree>
    <p:extLst>
      <p:ext uri="{BB962C8B-B14F-4D97-AF65-F5344CB8AC3E}">
        <p14:creationId xmlns:p14="http://schemas.microsoft.com/office/powerpoint/2010/main" val="1588699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pitchFamily="18" charset="0"/>
                <a:ea typeface="+mn-ea"/>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ea typeface="+mn-ea"/>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pitchFamily="18" charset="0"/>
                <a:ea typeface="+mn-ea"/>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36FF1E1-5059-D742-B9B6-22AA75CDFD6F}" type="slidenum">
              <a:rPr lang="en-US"/>
              <a:pPr/>
              <a:t>‹#›</a:t>
            </a:fld>
            <a:endParaRPr lang="en-US"/>
          </a:p>
        </p:txBody>
      </p:sp>
    </p:spTree>
    <p:extLst>
      <p:ext uri="{BB962C8B-B14F-4D97-AF65-F5344CB8AC3E}">
        <p14:creationId xmlns:p14="http://schemas.microsoft.com/office/powerpoint/2010/main" val="8686206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8C5020-A4F9-4F9F-983F-0214839AE92A}" type="slidenum">
              <a:rPr lang="en-US"/>
              <a:pPr/>
              <a:t>4</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0BCB11-30ED-470B-93A2-D3553C438DC1}" type="slidenum">
              <a:rPr lang="en-US"/>
              <a:pPr/>
              <a:t>15</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2D21DC-1F4E-4959-A73B-0E99E0B90D29}" type="slidenum">
              <a:rPr lang="en-US"/>
              <a:pPr/>
              <a:t>16</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0C5E87-521C-4465-93A5-D1D35C0F7AC7}" type="slidenum">
              <a:rPr lang="en-US"/>
              <a:pPr/>
              <a:t>17</a:t>
            </a:fld>
            <a:endParaRPr lang="en-US"/>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CD1909-324C-4B3C-A979-156432C21293}" type="slidenum">
              <a:rPr lang="en-US"/>
              <a:pPr/>
              <a:t>18</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733EAD-79C5-44C3-99FC-009BFF5F1D2B}" type="slidenum">
              <a:rPr lang="en-US"/>
              <a:pPr/>
              <a:t>19</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483BDB-427A-4BA3-BB5E-9316DC65229A}" type="slidenum">
              <a:rPr lang="en-US"/>
              <a:pPr/>
              <a:t>22</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322AF4-123C-4131-A449-4BDAC26E9D8F}" type="slidenum">
              <a:rPr lang="en-US"/>
              <a:pPr/>
              <a:t>23</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174BDD-6F5E-4D37-A37B-A19F7E4690EC}" type="slidenum">
              <a:rPr lang="en-US"/>
              <a:pPr/>
              <a:t>5</a:t>
            </a:fld>
            <a:endParaRPr 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132E94-E70E-4965-BF7D-1B746CE5A69D}" type="slidenum">
              <a:rPr lang="en-US"/>
              <a:pPr/>
              <a:t>6</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E208D1-B73A-4EF7-91DB-C1BFD5C707D9}" type="slidenum">
              <a:rPr lang="en-US"/>
              <a:pPr/>
              <a:t>9</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D4D932-A2D6-4128-AA64-60072B715B66}" type="slidenum">
              <a:rPr lang="en-US"/>
              <a:pPr/>
              <a:t>10</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A1DE66-AF2D-44D0-8A31-5AA62ADC0F2C}" type="slidenum">
              <a:rPr lang="en-US"/>
              <a:pPr/>
              <a:t>11</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A005D7-A2D8-438C-9538-085ECCE72E75}" type="slidenum">
              <a:rPr lang="en-US"/>
              <a:pPr/>
              <a:t>12</a:t>
            </a:fld>
            <a:endParaRPr 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CF40AA-4C11-4F50-9493-1DDF1B2DF6D7}" type="slidenum">
              <a:rPr lang="en-US"/>
              <a:pPr/>
              <a:t>13</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3CBA44-9F22-481B-B35B-0AFF1527B69E}" type="slidenum">
              <a:rPr lang="en-US"/>
              <a:pPr/>
              <a:t>14</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5687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7421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76200"/>
            <a:ext cx="19240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
            <a:ext cx="56197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1176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76200"/>
            <a:ext cx="5334000"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914400"/>
            <a:ext cx="37719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14400"/>
            <a:ext cx="37719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7276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4301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75604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914400"/>
            <a:ext cx="37719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14400"/>
            <a:ext cx="37719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3963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9871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23354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6188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76063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48300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0" descr="Picture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743200" y="762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762000" y="914400"/>
            <a:ext cx="7696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5" name="Text Box 21"/>
          <p:cNvSpPr txBox="1">
            <a:spLocks noChangeArrowheads="1"/>
          </p:cNvSpPr>
          <p:nvPr userDrawn="1"/>
        </p:nvSpPr>
        <p:spPr bwMode="auto">
          <a:xfrm>
            <a:off x="0" y="6583363"/>
            <a:ext cx="2743200" cy="274637"/>
          </a:xfrm>
          <a:prstGeom prst="rect">
            <a:avLst/>
          </a:prstGeom>
          <a:noFill/>
          <a:ln w="9525">
            <a:noFill/>
            <a:miter lim="800000"/>
            <a:headEnd/>
            <a:tailEnd/>
          </a:ln>
          <a:effectLst/>
        </p:spPr>
        <p:txBody>
          <a:bodyPr>
            <a:spAutoFit/>
          </a:bodyPr>
          <a:lstStyle/>
          <a:p>
            <a:pPr>
              <a:spcBef>
                <a:spcPct val="50000"/>
              </a:spcBef>
              <a:defRPr/>
            </a:pPr>
            <a:r>
              <a:rPr lang="en-US" sz="1200" dirty="0">
                <a:latin typeface="Helvetica" pitchFamily="34" charset="0"/>
                <a:ea typeface="+mn-ea"/>
              </a:rPr>
              <a:t>Version </a:t>
            </a:r>
            <a:r>
              <a:rPr lang="en-US" sz="1200" dirty="0" smtClean="0">
                <a:latin typeface="Helvetica" pitchFamily="34" charset="0"/>
                <a:ea typeface="+mn-ea"/>
              </a:rPr>
              <a:t>1.2, Jan.</a:t>
            </a:r>
            <a:r>
              <a:rPr lang="en-US" sz="1200" baseline="0" dirty="0" smtClean="0">
                <a:latin typeface="Helvetica" pitchFamily="34" charset="0"/>
                <a:ea typeface="+mn-ea"/>
              </a:rPr>
              <a:t> 2013</a:t>
            </a:r>
            <a:endParaRPr lang="en-US" sz="1200" dirty="0">
              <a:latin typeface="Helvetica" pitchFamily="34" charset="0"/>
              <a:ea typeface="+mn-ea"/>
            </a:endParaRPr>
          </a:p>
        </p:txBody>
      </p:sp>
      <p:sp>
        <p:nvSpPr>
          <p:cNvPr id="1046" name="Text Box 22"/>
          <p:cNvSpPr txBox="1">
            <a:spLocks noChangeArrowheads="1"/>
          </p:cNvSpPr>
          <p:nvPr userDrawn="1"/>
        </p:nvSpPr>
        <p:spPr bwMode="auto">
          <a:xfrm>
            <a:off x="6096000" y="6583363"/>
            <a:ext cx="3048000" cy="274637"/>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sz="1200" dirty="0" smtClean="0">
                <a:latin typeface="Helvetica" charset="0"/>
              </a:rPr>
              <a:t>Grid</a:t>
            </a:r>
            <a:r>
              <a:rPr lang="en-US" sz="1200" baseline="0" dirty="0" smtClean="0">
                <a:latin typeface="Helvetica" charset="0"/>
              </a:rPr>
              <a:t> generation </a:t>
            </a:r>
            <a:fld id="{AC766E71-78FB-4741-A916-ED8EDC38234B}" type="slidenum">
              <a:rPr lang="en-US" sz="1200" smtClean="0">
                <a:latin typeface="Helvetica" charset="0"/>
              </a:rPr>
              <a:pPr algn="r" eaLnBrk="1" hangingPunct="1">
                <a:spcBef>
                  <a:spcPct val="50000"/>
                </a:spcBef>
              </a:pPr>
              <a:t>‹#›</a:t>
            </a:fld>
            <a:r>
              <a:rPr lang="en-US" sz="1200" dirty="0" smtClean="0">
                <a:latin typeface="Helvetica" charset="0"/>
              </a:rPr>
              <a:t>/32</a:t>
            </a:r>
            <a:endParaRPr lang="en-US" sz="1200" dirty="0">
              <a:latin typeface="Helvetica" charset="0"/>
            </a:endParaRPr>
          </a:p>
        </p:txBody>
      </p:sp>
      <p:grpSp>
        <p:nvGrpSpPr>
          <p:cNvPr id="1031" name="Group 35"/>
          <p:cNvGrpSpPr>
            <a:grpSpLocks/>
          </p:cNvGrpSpPr>
          <p:nvPr userDrawn="1"/>
        </p:nvGrpSpPr>
        <p:grpSpPr bwMode="auto">
          <a:xfrm>
            <a:off x="8229600" y="76200"/>
            <a:ext cx="838200" cy="838200"/>
            <a:chOff x="5064" y="984"/>
            <a:chExt cx="528" cy="528"/>
          </a:xfrm>
        </p:grpSpPr>
        <p:sp>
          <p:nvSpPr>
            <p:cNvPr id="1058" name="Oval 34"/>
            <p:cNvSpPr>
              <a:spLocks noChangeArrowheads="1"/>
            </p:cNvSpPr>
            <p:nvPr userDrawn="1"/>
          </p:nvSpPr>
          <p:spPr bwMode="auto">
            <a:xfrm>
              <a:off x="5064" y="984"/>
              <a:ext cx="528" cy="528"/>
            </a:xfrm>
            <a:prstGeom prst="ellipse">
              <a:avLst/>
            </a:prstGeom>
            <a:solidFill>
              <a:srgbClr val="00FFFF"/>
            </a:solidFill>
            <a:ln w="9525">
              <a:noFill/>
              <a:round/>
              <a:headEnd/>
              <a:tailEnd/>
            </a:ln>
            <a:effectLst/>
          </p:spPr>
          <p:txBody>
            <a:bodyPr wrap="none" anchor="ctr"/>
            <a:lstStyle/>
            <a:p>
              <a:pPr>
                <a:defRPr/>
              </a:pPr>
              <a:endParaRPr lang="en-US">
                <a:latin typeface="Times New Roman" pitchFamily="18" charset="0"/>
                <a:ea typeface="+mn-ea"/>
              </a:endParaRPr>
            </a:p>
          </p:txBody>
        </p:sp>
        <p:pic>
          <p:nvPicPr>
            <p:cNvPr id="1033" name="Picture 33" descr="nws_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088" y="1008"/>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21"/>
          <p:cNvSpPr txBox="1">
            <a:spLocks noChangeArrowheads="1"/>
          </p:cNvSpPr>
          <p:nvPr userDrawn="1"/>
        </p:nvSpPr>
        <p:spPr bwMode="auto">
          <a:xfrm>
            <a:off x="3124200" y="6583363"/>
            <a:ext cx="2743200" cy="274637"/>
          </a:xfrm>
          <a:prstGeom prst="rect">
            <a:avLst/>
          </a:prstGeom>
          <a:noFill/>
          <a:ln w="9525">
            <a:noFill/>
            <a:miter lim="800000"/>
            <a:headEnd/>
            <a:tailEnd/>
          </a:ln>
          <a:effectLst/>
        </p:spPr>
        <p:txBody>
          <a:bodyPr>
            <a:spAutoFit/>
          </a:bodyPr>
          <a:lstStyle/>
          <a:p>
            <a:pPr algn="ctr">
              <a:spcBef>
                <a:spcPct val="50000"/>
              </a:spcBef>
              <a:defRPr/>
            </a:pPr>
            <a:r>
              <a:rPr lang="en-US" sz="1200" dirty="0" smtClean="0">
                <a:latin typeface="Helvetica" pitchFamily="34" charset="0"/>
                <a:ea typeface="+mn-ea"/>
              </a:rPr>
              <a:t>WW Winter School 2013</a:t>
            </a:r>
            <a:endParaRPr lang="en-US" sz="1200" dirty="0">
              <a:latin typeface="Helvetica" pitchFamily="34" charset="0"/>
              <a:ea typeface="+mn-ea"/>
            </a:endParaRPr>
          </a:p>
        </p:txBody>
      </p:sp>
      <p:pic>
        <p:nvPicPr>
          <p:cNvPr id="11" name="Picture 21"/>
          <p:cNvPicPr>
            <a:picLocks noChangeAspect="1"/>
          </p:cNvPicPr>
          <p:nvPr userDrawn="1"/>
        </p:nvPicPr>
        <p:blipFill>
          <a:blip r:embed="rId16" cstate="email">
            <a:extLst>
              <a:ext uri="{28A0092B-C50C-407E-A947-70E740481C1C}">
                <a14:useLocalDpi xmlns:a14="http://schemas.microsoft.com/office/drawing/2010/main" val="0"/>
              </a:ext>
            </a:extLst>
          </a:blip>
          <a:srcRect/>
          <a:stretch>
            <a:fillRect/>
          </a:stretch>
        </p:blipFill>
        <p:spPr bwMode="auto">
          <a:xfrm>
            <a:off x="152400" y="76200"/>
            <a:ext cx="858838"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rtl="0" eaLnBrk="0" fontAlgn="base" hangingPunct="0">
        <a:spcBef>
          <a:spcPct val="0"/>
        </a:spcBef>
        <a:spcAft>
          <a:spcPct val="0"/>
        </a:spcAft>
        <a:defRPr sz="2400">
          <a:solidFill>
            <a:srgbClr val="FFFF00"/>
          </a:solidFill>
          <a:latin typeface="+mj-lt"/>
          <a:ea typeface="ＭＳ Ｐゴシック" charset="0"/>
          <a:cs typeface="+mj-cs"/>
        </a:defRPr>
      </a:lvl1pPr>
      <a:lvl2pPr algn="r" rtl="0" eaLnBrk="0" fontAlgn="base" hangingPunct="0">
        <a:spcBef>
          <a:spcPct val="0"/>
        </a:spcBef>
        <a:spcAft>
          <a:spcPct val="0"/>
        </a:spcAft>
        <a:defRPr sz="2400">
          <a:solidFill>
            <a:srgbClr val="FFFF00"/>
          </a:solidFill>
          <a:latin typeface="Helvetica" pitchFamily="34" charset="0"/>
          <a:ea typeface="ＭＳ Ｐゴシック" charset="0"/>
        </a:defRPr>
      </a:lvl2pPr>
      <a:lvl3pPr algn="r" rtl="0" eaLnBrk="0" fontAlgn="base" hangingPunct="0">
        <a:spcBef>
          <a:spcPct val="0"/>
        </a:spcBef>
        <a:spcAft>
          <a:spcPct val="0"/>
        </a:spcAft>
        <a:defRPr sz="2400">
          <a:solidFill>
            <a:srgbClr val="FFFF00"/>
          </a:solidFill>
          <a:latin typeface="Helvetica" pitchFamily="34" charset="0"/>
          <a:ea typeface="ＭＳ Ｐゴシック" charset="0"/>
        </a:defRPr>
      </a:lvl3pPr>
      <a:lvl4pPr algn="r" rtl="0" eaLnBrk="0" fontAlgn="base" hangingPunct="0">
        <a:spcBef>
          <a:spcPct val="0"/>
        </a:spcBef>
        <a:spcAft>
          <a:spcPct val="0"/>
        </a:spcAft>
        <a:defRPr sz="2400">
          <a:solidFill>
            <a:srgbClr val="FFFF00"/>
          </a:solidFill>
          <a:latin typeface="Helvetica" pitchFamily="34" charset="0"/>
          <a:ea typeface="ＭＳ Ｐゴシック" charset="0"/>
        </a:defRPr>
      </a:lvl4pPr>
      <a:lvl5pPr algn="r" rtl="0" eaLnBrk="0" fontAlgn="base" hangingPunct="0">
        <a:spcBef>
          <a:spcPct val="0"/>
        </a:spcBef>
        <a:spcAft>
          <a:spcPct val="0"/>
        </a:spcAft>
        <a:defRPr sz="2400">
          <a:solidFill>
            <a:srgbClr val="FFFF00"/>
          </a:solidFill>
          <a:latin typeface="Helvetica" pitchFamily="34" charset="0"/>
          <a:ea typeface="ＭＳ Ｐゴシック" charset="0"/>
        </a:defRPr>
      </a:lvl5pPr>
      <a:lvl6pPr marL="457200" algn="r" rtl="0" fontAlgn="base">
        <a:spcBef>
          <a:spcPct val="0"/>
        </a:spcBef>
        <a:spcAft>
          <a:spcPct val="0"/>
        </a:spcAft>
        <a:defRPr sz="2400">
          <a:solidFill>
            <a:srgbClr val="FFFF00"/>
          </a:solidFill>
          <a:latin typeface="Helvetica" pitchFamily="34" charset="0"/>
        </a:defRPr>
      </a:lvl6pPr>
      <a:lvl7pPr marL="914400" algn="r" rtl="0" fontAlgn="base">
        <a:spcBef>
          <a:spcPct val="0"/>
        </a:spcBef>
        <a:spcAft>
          <a:spcPct val="0"/>
        </a:spcAft>
        <a:defRPr sz="2400">
          <a:solidFill>
            <a:srgbClr val="FFFF00"/>
          </a:solidFill>
          <a:latin typeface="Helvetica" pitchFamily="34" charset="0"/>
        </a:defRPr>
      </a:lvl7pPr>
      <a:lvl8pPr marL="1371600" algn="r" rtl="0" fontAlgn="base">
        <a:spcBef>
          <a:spcPct val="0"/>
        </a:spcBef>
        <a:spcAft>
          <a:spcPct val="0"/>
        </a:spcAft>
        <a:defRPr sz="2400">
          <a:solidFill>
            <a:srgbClr val="FFFF00"/>
          </a:solidFill>
          <a:latin typeface="Helvetica" pitchFamily="34" charset="0"/>
        </a:defRPr>
      </a:lvl8pPr>
      <a:lvl9pPr marL="1828800" algn="r" rtl="0" fontAlgn="base">
        <a:spcBef>
          <a:spcPct val="0"/>
        </a:spcBef>
        <a:spcAft>
          <a:spcPct val="0"/>
        </a:spcAft>
        <a:defRPr sz="2400">
          <a:solidFill>
            <a:srgbClr val="FFFF00"/>
          </a:solidFill>
          <a:latin typeface="Helvetica" pitchFamily="34" charset="0"/>
        </a:defRPr>
      </a:lvl9pPr>
    </p:titleStyle>
    <p:bodyStyle>
      <a:lvl1pPr marL="342900" indent="-342900" algn="ctr" rtl="0" eaLnBrk="0" fontAlgn="base" hangingPunct="0">
        <a:spcBef>
          <a:spcPct val="20000"/>
        </a:spcBef>
        <a:spcAft>
          <a:spcPct val="0"/>
        </a:spcAft>
        <a:buClr>
          <a:schemeClr val="hlink"/>
        </a:buClr>
        <a:buSzPct val="80000"/>
        <a:buFont typeface="Wingdings" charset="0"/>
        <a:buChar char=" "/>
        <a:defRPr sz="2400">
          <a:solidFill>
            <a:srgbClr val="FFFF00"/>
          </a:solidFill>
          <a:latin typeface="+mn-lt"/>
          <a:ea typeface="ＭＳ Ｐゴシック" charset="0"/>
          <a:cs typeface="+mn-cs"/>
        </a:defRPr>
      </a:lvl1pPr>
      <a:lvl2pPr marL="742950" indent="-285750" algn="l" rtl="0" eaLnBrk="0" fontAlgn="base" hangingPunct="0">
        <a:spcBef>
          <a:spcPct val="20000"/>
        </a:spcBef>
        <a:spcAft>
          <a:spcPct val="0"/>
        </a:spcAft>
        <a:buClr>
          <a:srgbClr val="FF9933"/>
        </a:buClr>
        <a:buSzPct val="80000"/>
        <a:buFont typeface="Wingdings" charset="0"/>
        <a:buChar char="l"/>
        <a:defRPr sz="2000">
          <a:solidFill>
            <a:srgbClr val="FFFFCC"/>
          </a:solidFill>
          <a:latin typeface="+mn-lt"/>
          <a:ea typeface="ＭＳ Ｐゴシック" charset="0"/>
        </a:defRPr>
      </a:lvl2pPr>
      <a:lvl3pPr marL="1143000" indent="-228600" algn="l" rtl="0" eaLnBrk="0" fontAlgn="base" hangingPunct="0">
        <a:spcBef>
          <a:spcPct val="20000"/>
        </a:spcBef>
        <a:spcAft>
          <a:spcPct val="0"/>
        </a:spcAft>
        <a:buClr>
          <a:srgbClr val="66FF33"/>
        </a:buClr>
        <a:buSzPct val="80000"/>
        <a:buFont typeface="Wingdings 3" charset="0"/>
        <a:buChar char=""/>
        <a:defRPr sz="2000">
          <a:solidFill>
            <a:srgbClr val="FFFFCC"/>
          </a:solidFill>
          <a:latin typeface="+mn-lt"/>
          <a:ea typeface="ＭＳ Ｐゴシック" charset="0"/>
        </a:defRPr>
      </a:lvl3pPr>
      <a:lvl4pPr marL="1600200" indent="-228600" algn="l" rtl="0" eaLnBrk="0" fontAlgn="base" hangingPunct="0">
        <a:spcBef>
          <a:spcPct val="20000"/>
        </a:spcBef>
        <a:spcAft>
          <a:spcPct val="0"/>
        </a:spcAft>
        <a:buClr>
          <a:srgbClr val="00CCFF"/>
        </a:buClr>
        <a:buFont typeface="Wingdings 3" charset="0"/>
        <a:buChar char=""/>
        <a:defRPr sz="2000">
          <a:solidFill>
            <a:srgbClr val="FFFFCC"/>
          </a:solidFill>
          <a:latin typeface="+mn-lt"/>
          <a:ea typeface="ＭＳ Ｐゴシック" charset="0"/>
        </a:defRPr>
      </a:lvl4pPr>
      <a:lvl5pPr marL="2057400" indent="-228600" algn="l" rtl="0" eaLnBrk="0" fontAlgn="base" hangingPunct="0">
        <a:spcBef>
          <a:spcPct val="20000"/>
        </a:spcBef>
        <a:spcAft>
          <a:spcPct val="0"/>
        </a:spcAft>
        <a:buFont typeface="Times New Roman" charset="0"/>
        <a:buBlip>
          <a:blip r:embed="rId17"/>
        </a:buBlip>
        <a:defRPr sz="2000">
          <a:solidFill>
            <a:srgbClr val="FFFFCC"/>
          </a:solidFill>
          <a:latin typeface="+mn-lt"/>
          <a:ea typeface="ＭＳ Ｐゴシック" charset="0"/>
        </a:defRPr>
      </a:lvl5pPr>
      <a:lvl6pPr marL="2514600" indent="-228600" algn="l" rtl="0" fontAlgn="base">
        <a:spcBef>
          <a:spcPct val="20000"/>
        </a:spcBef>
        <a:spcAft>
          <a:spcPct val="0"/>
        </a:spcAft>
        <a:buFont typeface="Times New Roman" pitchFamily="18" charset="0"/>
        <a:buBlip>
          <a:blip r:embed="rId17"/>
        </a:buBlip>
        <a:defRPr sz="2000">
          <a:solidFill>
            <a:srgbClr val="FFFFCC"/>
          </a:solidFill>
          <a:latin typeface="+mn-lt"/>
        </a:defRPr>
      </a:lvl6pPr>
      <a:lvl7pPr marL="2971800" indent="-228600" algn="l" rtl="0" fontAlgn="base">
        <a:spcBef>
          <a:spcPct val="20000"/>
        </a:spcBef>
        <a:spcAft>
          <a:spcPct val="0"/>
        </a:spcAft>
        <a:buFont typeface="Times New Roman" pitchFamily="18" charset="0"/>
        <a:buBlip>
          <a:blip r:embed="rId17"/>
        </a:buBlip>
        <a:defRPr sz="2000">
          <a:solidFill>
            <a:srgbClr val="FFFFCC"/>
          </a:solidFill>
          <a:latin typeface="+mn-lt"/>
        </a:defRPr>
      </a:lvl7pPr>
      <a:lvl8pPr marL="3429000" indent="-228600" algn="l" rtl="0" fontAlgn="base">
        <a:spcBef>
          <a:spcPct val="20000"/>
        </a:spcBef>
        <a:spcAft>
          <a:spcPct val="0"/>
        </a:spcAft>
        <a:buFont typeface="Times New Roman" pitchFamily="18" charset="0"/>
        <a:buBlip>
          <a:blip r:embed="rId17"/>
        </a:buBlip>
        <a:defRPr sz="2000">
          <a:solidFill>
            <a:srgbClr val="FFFFCC"/>
          </a:solidFill>
          <a:latin typeface="+mn-lt"/>
        </a:defRPr>
      </a:lvl8pPr>
      <a:lvl9pPr marL="3886200" indent="-228600" algn="l" rtl="0" fontAlgn="base">
        <a:spcBef>
          <a:spcPct val="20000"/>
        </a:spcBef>
        <a:spcAft>
          <a:spcPct val="0"/>
        </a:spcAft>
        <a:buFont typeface="Times New Roman" pitchFamily="18" charset="0"/>
        <a:buBlip>
          <a:blip r:embed="rId17"/>
        </a:buBlip>
        <a:defRPr sz="2000">
          <a:solidFill>
            <a:srgbClr val="FFFF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0"/>
          <p:cNvSpPr>
            <a:spLocks noGrp="1" noChangeArrowheads="1"/>
          </p:cNvSpPr>
          <p:nvPr>
            <p:ph type="ctrTitle"/>
          </p:nvPr>
        </p:nvSpPr>
        <p:spPr>
          <a:xfrm>
            <a:off x="685800" y="990600"/>
            <a:ext cx="7772400" cy="1600200"/>
          </a:xfrm>
        </p:spPr>
        <p:txBody>
          <a:bodyPr anchor="b" anchorCtr="1"/>
          <a:lstStyle/>
          <a:p>
            <a:pPr algn="ctr" eaLnBrk="1" hangingPunct="1"/>
            <a:r>
              <a:rPr lang="en-US" sz="3200" dirty="0" smtClean="0">
                <a:latin typeface="Helvetica" charset="0"/>
              </a:rPr>
              <a:t>Automated Grid Generation for WAVEWATCH III</a:t>
            </a:r>
            <a:endParaRPr lang="en-US" sz="3200" dirty="0">
              <a:latin typeface="Helvetica" charset="0"/>
            </a:endParaRPr>
          </a:p>
        </p:txBody>
      </p:sp>
      <p:sp>
        <p:nvSpPr>
          <p:cNvPr id="2052" name="Rectangle 11"/>
          <p:cNvSpPr>
            <a:spLocks noGrp="1" noChangeArrowheads="1"/>
          </p:cNvSpPr>
          <p:nvPr>
            <p:ph type="subTitle" idx="1"/>
          </p:nvPr>
        </p:nvSpPr>
        <p:spPr>
          <a:xfrm>
            <a:off x="1371600" y="2667000"/>
            <a:ext cx="6400800" cy="1676400"/>
          </a:xfrm>
        </p:spPr>
        <p:txBody>
          <a:bodyPr/>
          <a:lstStyle/>
          <a:p>
            <a:pPr eaLnBrk="1" hangingPunct="1"/>
            <a:r>
              <a:rPr lang="en-US" sz="2000" dirty="0" err="1" smtClean="0">
                <a:latin typeface="Helvetica" charset="0"/>
              </a:rPr>
              <a:t>Arun</a:t>
            </a:r>
            <a:r>
              <a:rPr lang="en-US" sz="2000" dirty="0" smtClean="0">
                <a:latin typeface="Helvetica" charset="0"/>
              </a:rPr>
              <a:t> </a:t>
            </a:r>
            <a:r>
              <a:rPr lang="en-US" sz="2000" dirty="0" err="1" smtClean="0">
                <a:latin typeface="Helvetica" charset="0"/>
              </a:rPr>
              <a:t>Chawla</a:t>
            </a:r>
            <a:endParaRPr lang="en-US" sz="2000" dirty="0">
              <a:latin typeface="Helvetica" charset="0"/>
            </a:endParaRPr>
          </a:p>
        </p:txBody>
      </p:sp>
      <p:sp>
        <p:nvSpPr>
          <p:cNvPr id="2053" name="Rectangle 12"/>
          <p:cNvSpPr>
            <a:spLocks noChangeArrowheads="1"/>
          </p:cNvSpPr>
          <p:nvPr/>
        </p:nvSpPr>
        <p:spPr bwMode="auto">
          <a:xfrm>
            <a:off x="1143000" y="2590800"/>
            <a:ext cx="6858000" cy="76200"/>
          </a:xfrm>
          <a:prstGeom prst="rect">
            <a:avLst/>
          </a:prstGeom>
          <a:solidFill>
            <a:srgbClr val="00FFFF"/>
          </a:solidFill>
          <a:ln w="3175">
            <a:solidFill>
              <a:srgbClr val="0000FF"/>
            </a:solidFill>
            <a:miter lim="800000"/>
            <a:headEnd/>
            <a:tailEnd/>
          </a:ln>
        </p:spPr>
        <p:txBody>
          <a:bodyPr wrap="none" anchor="ctr"/>
          <a:lstStyle/>
          <a:p>
            <a:endParaRPr lang="en-US"/>
          </a:p>
        </p:txBody>
      </p:sp>
      <p:sp>
        <p:nvSpPr>
          <p:cNvPr id="2054" name="Text Box 17"/>
          <p:cNvSpPr txBox="1">
            <a:spLocks noChangeArrowheads="1"/>
          </p:cNvSpPr>
          <p:nvPr/>
        </p:nvSpPr>
        <p:spPr bwMode="auto">
          <a:xfrm>
            <a:off x="76200" y="4876562"/>
            <a:ext cx="39624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sz="1400" i="1" dirty="0">
              <a:solidFill>
                <a:srgbClr val="FFFFCC"/>
              </a:solidFill>
              <a:latin typeface="Helvetica" charset="0"/>
            </a:endParaRPr>
          </a:p>
          <a:p>
            <a:pPr eaLnBrk="1" hangingPunct="1"/>
            <a:r>
              <a:rPr lang="en-US" sz="1400" i="1" dirty="0" smtClean="0">
                <a:solidFill>
                  <a:srgbClr val="FFFFCC"/>
                </a:solidFill>
                <a:latin typeface="Helvetica" charset="0"/>
              </a:rPr>
              <a:t>The WAVEWATCH III Team + friends</a:t>
            </a:r>
            <a:endParaRPr lang="en-US" sz="1400" i="1" dirty="0">
              <a:solidFill>
                <a:srgbClr val="FFFFCC"/>
              </a:solidFill>
              <a:latin typeface="Helvetica" charset="0"/>
            </a:endParaRPr>
          </a:p>
          <a:p>
            <a:pPr eaLnBrk="1" hangingPunct="1"/>
            <a:r>
              <a:rPr lang="en-US" sz="1400" i="1" dirty="0" smtClean="0">
                <a:solidFill>
                  <a:srgbClr val="FFFFCC"/>
                </a:solidFill>
                <a:latin typeface="Helvetica" charset="0"/>
              </a:rPr>
              <a:t>Marine </a:t>
            </a:r>
            <a:r>
              <a:rPr lang="en-US" sz="1400" i="1" dirty="0">
                <a:solidFill>
                  <a:srgbClr val="FFFFCC"/>
                </a:solidFill>
                <a:latin typeface="Helvetica" charset="0"/>
              </a:rPr>
              <a:t>Modeling and Analysis Branch</a:t>
            </a:r>
          </a:p>
          <a:p>
            <a:pPr eaLnBrk="1" hangingPunct="1"/>
            <a:r>
              <a:rPr lang="en-US" sz="1400" i="1" dirty="0">
                <a:solidFill>
                  <a:srgbClr val="FFFFCC"/>
                </a:solidFill>
                <a:latin typeface="Helvetica" charset="0"/>
              </a:rPr>
              <a:t>NOAA / NWS / NCEP / EMC</a:t>
            </a:r>
          </a:p>
          <a:p>
            <a:pPr eaLnBrk="1" hangingPunct="1"/>
            <a:endParaRPr lang="en-US" sz="1400" i="1" dirty="0">
              <a:solidFill>
                <a:srgbClr val="FFFFCC"/>
              </a:solidFill>
              <a:latin typeface="Helvetica" charset="0"/>
            </a:endParaRPr>
          </a:p>
          <a:p>
            <a:pPr eaLnBrk="1" hangingPunct="1"/>
            <a:r>
              <a:rPr lang="en-US" sz="1400" i="1" dirty="0" smtClean="0">
                <a:solidFill>
                  <a:srgbClr val="FFFFCC"/>
                </a:solidFill>
                <a:latin typeface="Helvetica" charset="0"/>
              </a:rPr>
              <a:t>NCEP.list.WAVEWATCH@NOAA.gov</a:t>
            </a:r>
          </a:p>
          <a:p>
            <a:pPr eaLnBrk="1" hangingPunct="1"/>
            <a:r>
              <a:rPr lang="en-US" sz="1400" i="1" dirty="0" err="1" smtClean="0">
                <a:solidFill>
                  <a:srgbClr val="FFFFCC"/>
                </a:solidFill>
                <a:latin typeface="Helvetica" charset="0"/>
              </a:rPr>
              <a:t>NCEP.list.waves@NOAA.gov</a:t>
            </a:r>
            <a:endParaRPr lang="en-US" dirty="0">
              <a:solidFill>
                <a:srgbClr val="FFFFCC"/>
              </a:solidFill>
            </a:endParaRPr>
          </a:p>
        </p:txBody>
      </p:sp>
      <p:grpSp>
        <p:nvGrpSpPr>
          <p:cNvPr id="9" name="Group 8"/>
          <p:cNvGrpSpPr/>
          <p:nvPr/>
        </p:nvGrpSpPr>
        <p:grpSpPr>
          <a:xfrm>
            <a:off x="6248400" y="4114800"/>
            <a:ext cx="2743200" cy="2337296"/>
            <a:chOff x="6248400" y="4114800"/>
            <a:chExt cx="2743200" cy="2337296"/>
          </a:xfrm>
        </p:grpSpPr>
        <p:grpSp>
          <p:nvGrpSpPr>
            <p:cNvPr id="10" name="Group 19"/>
            <p:cNvGrpSpPr>
              <a:grpSpLocks/>
            </p:cNvGrpSpPr>
            <p:nvPr/>
          </p:nvGrpSpPr>
          <p:grpSpPr bwMode="auto">
            <a:xfrm>
              <a:off x="6477000" y="4114800"/>
              <a:ext cx="2362200" cy="1501775"/>
              <a:chOff x="4118" y="3074"/>
              <a:chExt cx="1488" cy="946"/>
            </a:xfrm>
          </p:grpSpPr>
          <p:sp>
            <p:nvSpPr>
              <p:cNvPr id="13" name="Oval 18"/>
              <p:cNvSpPr>
                <a:spLocks noChangeArrowheads="1"/>
              </p:cNvSpPr>
              <p:nvPr/>
            </p:nvSpPr>
            <p:spPr bwMode="auto">
              <a:xfrm>
                <a:off x="4118" y="3074"/>
                <a:ext cx="1488" cy="946"/>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pic>
            <p:nvPicPr>
              <p:cNvPr id="14" name="Picture 14" descr="ncep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3" y="3131"/>
                <a:ext cx="1405" cy="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5"/>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497047" y="5994896"/>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5715000"/>
              <a:ext cx="27432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7" name="Rectangle 7"/>
          <p:cNvSpPr>
            <a:spLocks noGrp="1" noChangeArrowheads="1"/>
          </p:cNvSpPr>
          <p:nvPr>
            <p:ph type="title"/>
          </p:nvPr>
        </p:nvSpPr>
        <p:spPr/>
        <p:txBody>
          <a:bodyPr/>
          <a:lstStyle/>
          <a:p>
            <a:r>
              <a:rPr lang="en-US" sz="2000"/>
              <a:t>Bathymetry (Hawaiian islands) using different cutoffs for proportion of wet cells</a:t>
            </a:r>
          </a:p>
        </p:txBody>
      </p:sp>
      <p:pic>
        <p:nvPicPr>
          <p:cNvPr id="168962" name="Picture 2" descr="hawaii_depth"/>
          <p:cNvPicPr>
            <a:picLocks noChangeAspect="1" noChangeArrowheads="1"/>
          </p:cNvPicPr>
          <p:nvPr/>
        </p:nvPicPr>
        <p:blipFill>
          <a:blip r:embed="rId3" cstate="email">
            <a:extLst>
              <a:ext uri="{28A0092B-C50C-407E-A947-70E740481C1C}">
                <a14:useLocalDpi xmlns:a14="http://schemas.microsoft.com/office/drawing/2010/main" val="0"/>
              </a:ext>
            </a:extLst>
          </a:blip>
          <a:srcRect l="8000" t="10667" r="8000" b="5333"/>
          <a:stretch>
            <a:fillRect/>
          </a:stretch>
        </p:blipFill>
        <p:spPr bwMode="auto">
          <a:xfrm>
            <a:off x="1143000" y="914400"/>
            <a:ext cx="7391400" cy="5541963"/>
          </a:xfrm>
          <a:prstGeom prst="rect">
            <a:avLst/>
          </a:prstGeom>
          <a:noFill/>
          <a:extLst>
            <a:ext uri="{909E8E84-426E-40DD-AFC4-6F175D3DCCD1}">
              <a14:hiddenFill xmlns:a14="http://schemas.microsoft.com/office/drawing/2010/main">
                <a:solidFill>
                  <a:srgbClr val="FFFFFF"/>
                </a:solidFill>
              </a14:hiddenFill>
            </a:ext>
          </a:extLst>
        </p:spPr>
      </p:pic>
      <p:sp>
        <p:nvSpPr>
          <p:cNvPr id="168963" name="Text Box 3"/>
          <p:cNvSpPr txBox="1">
            <a:spLocks noChangeArrowheads="1"/>
          </p:cNvSpPr>
          <p:nvPr/>
        </p:nvSpPr>
        <p:spPr bwMode="auto">
          <a:xfrm>
            <a:off x="4222750" y="1157288"/>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latin typeface="Arial" charset="0"/>
              </a:rPr>
              <a:t>0.1</a:t>
            </a:r>
          </a:p>
        </p:txBody>
      </p:sp>
      <p:sp>
        <p:nvSpPr>
          <p:cNvPr id="168964" name="Text Box 4"/>
          <p:cNvSpPr txBox="1">
            <a:spLocks noChangeArrowheads="1"/>
          </p:cNvSpPr>
          <p:nvPr/>
        </p:nvSpPr>
        <p:spPr bwMode="auto">
          <a:xfrm>
            <a:off x="4222750" y="4357688"/>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latin typeface="Arial" charset="0"/>
              </a:rPr>
              <a:t>0.7</a:t>
            </a:r>
          </a:p>
        </p:txBody>
      </p:sp>
      <p:sp>
        <p:nvSpPr>
          <p:cNvPr id="168965" name="Text Box 5"/>
          <p:cNvSpPr txBox="1">
            <a:spLocks noChangeArrowheads="1"/>
          </p:cNvSpPr>
          <p:nvPr/>
        </p:nvSpPr>
        <p:spPr bwMode="auto">
          <a:xfrm>
            <a:off x="8108950" y="4357688"/>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latin typeface="Arial" charset="0"/>
              </a:rPr>
              <a:t>0.9</a:t>
            </a:r>
          </a:p>
        </p:txBody>
      </p:sp>
      <p:sp>
        <p:nvSpPr>
          <p:cNvPr id="168966" name="Text Box 6"/>
          <p:cNvSpPr txBox="1">
            <a:spLocks noChangeArrowheads="1"/>
          </p:cNvSpPr>
          <p:nvPr/>
        </p:nvSpPr>
        <p:spPr bwMode="auto">
          <a:xfrm>
            <a:off x="8108950" y="1219200"/>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latin typeface="Arial" charset="0"/>
              </a:rPr>
              <a:t>0.4</a:t>
            </a:r>
          </a:p>
        </p:txBody>
      </p:sp>
    </p:spTree>
    <p:extLst>
      <p:ext uri="{BB962C8B-B14F-4D97-AF65-F5344CB8AC3E}">
        <p14:creationId xmlns:p14="http://schemas.microsoft.com/office/powerpoint/2010/main" val="1014460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Boundary extraction routine</a:t>
            </a:r>
          </a:p>
        </p:txBody>
      </p:sp>
      <p:sp>
        <p:nvSpPr>
          <p:cNvPr id="172035" name="Rectangle 3"/>
          <p:cNvSpPr>
            <a:spLocks noGrp="1" noChangeArrowheads="1"/>
          </p:cNvSpPr>
          <p:nvPr>
            <p:ph type="body" idx="1"/>
          </p:nvPr>
        </p:nvSpPr>
        <p:spPr/>
        <p:txBody>
          <a:bodyPr/>
          <a:lstStyle/>
          <a:p>
            <a:pPr lvl="1">
              <a:lnSpc>
                <a:spcPct val="80000"/>
              </a:lnSpc>
            </a:pPr>
            <a:r>
              <a:rPr lang="en-US" sz="2400"/>
              <a:t>Uses the GSHHS (Global Self-consistent Hierarchical High-resolution Shoreline) polygon database.</a:t>
            </a:r>
          </a:p>
          <a:p>
            <a:pPr lvl="1">
              <a:lnSpc>
                <a:spcPct val="80000"/>
              </a:lnSpc>
            </a:pPr>
            <a:r>
              <a:rPr lang="en-US" sz="2400"/>
              <a:t>High resolution data is available as mat files at 5 resolutions</a:t>
            </a:r>
          </a:p>
          <a:p>
            <a:pPr lvl="2">
              <a:lnSpc>
                <a:spcPct val="80000"/>
              </a:lnSpc>
            </a:pPr>
            <a:r>
              <a:rPr lang="en-US" sz="2400"/>
              <a:t>Full</a:t>
            </a:r>
          </a:p>
          <a:p>
            <a:pPr lvl="2">
              <a:lnSpc>
                <a:spcPct val="80000"/>
              </a:lnSpc>
            </a:pPr>
            <a:r>
              <a:rPr lang="en-US" sz="2400"/>
              <a:t>high (0.2 km)</a:t>
            </a:r>
          </a:p>
          <a:p>
            <a:pPr lvl="2">
              <a:lnSpc>
                <a:spcPct val="80000"/>
              </a:lnSpc>
            </a:pPr>
            <a:r>
              <a:rPr lang="en-US" sz="2400"/>
              <a:t>intermediate (1 km)</a:t>
            </a:r>
          </a:p>
          <a:p>
            <a:pPr lvl="2">
              <a:lnSpc>
                <a:spcPct val="80000"/>
              </a:lnSpc>
            </a:pPr>
            <a:r>
              <a:rPr lang="en-US" sz="2400"/>
              <a:t>low (5 km)</a:t>
            </a:r>
          </a:p>
          <a:p>
            <a:pPr lvl="2">
              <a:lnSpc>
                <a:spcPct val="80000"/>
              </a:lnSpc>
            </a:pPr>
            <a:r>
              <a:rPr lang="en-US" sz="2400"/>
              <a:t>coarse (25 km)</a:t>
            </a:r>
          </a:p>
          <a:p>
            <a:pPr lvl="1">
              <a:lnSpc>
                <a:spcPct val="80000"/>
              </a:lnSpc>
            </a:pPr>
            <a:r>
              <a:rPr lang="en-US" sz="2400"/>
              <a:t>Only accounts for land – sea boundaries (ignores lakes)</a:t>
            </a:r>
          </a:p>
          <a:p>
            <a:pPr lvl="1">
              <a:lnSpc>
                <a:spcPct val="80000"/>
              </a:lnSpc>
            </a:pPr>
            <a:r>
              <a:rPr lang="en-US" sz="2400"/>
              <a:t>Properly splits boundaries that are intersecting grid domain boundary</a:t>
            </a:r>
          </a:p>
          <a:p>
            <a:pPr lvl="2">
              <a:lnSpc>
                <a:spcPct val="80000"/>
              </a:lnSpc>
            </a:pPr>
            <a:r>
              <a:rPr lang="en-US" sz="2400"/>
              <a:t>Important to properly close boundaries for land masks and sub grid obstructions </a:t>
            </a:r>
          </a:p>
        </p:txBody>
      </p:sp>
    </p:spTree>
    <p:extLst>
      <p:ext uri="{BB962C8B-B14F-4D97-AF65-F5344CB8AC3E}">
        <p14:creationId xmlns:p14="http://schemas.microsoft.com/office/powerpoint/2010/main" val="2234677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6" name="Rectangle 6"/>
          <p:cNvSpPr>
            <a:spLocks noChangeArrowheads="1"/>
          </p:cNvSpPr>
          <p:nvPr/>
        </p:nvSpPr>
        <p:spPr bwMode="auto">
          <a:xfrm>
            <a:off x="914400" y="762000"/>
            <a:ext cx="7696200" cy="5715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74082" name="Picture 2" descr="boundary_sketch2"/>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990600" y="893763"/>
            <a:ext cx="6816725" cy="5430837"/>
          </a:xfrm>
          <a:prstGeom prst="rect">
            <a:avLst/>
          </a:prstGeom>
          <a:noFill/>
          <a:extLst>
            <a:ext uri="{909E8E84-426E-40DD-AFC4-6F175D3DCCD1}">
              <a14:hiddenFill xmlns:a14="http://schemas.microsoft.com/office/drawing/2010/main">
                <a:solidFill>
                  <a:schemeClr val="tx2"/>
                </a:solidFill>
              </a14:hiddenFill>
            </a:ext>
          </a:extLst>
        </p:spPr>
      </p:pic>
      <p:sp>
        <p:nvSpPr>
          <p:cNvPr id="174083" name="Text Box 3"/>
          <p:cNvSpPr txBox="1">
            <a:spLocks noChangeArrowheads="1"/>
          </p:cNvSpPr>
          <p:nvPr/>
        </p:nvSpPr>
        <p:spPr bwMode="auto">
          <a:xfrm>
            <a:off x="3519488" y="369888"/>
            <a:ext cx="35163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chemeClr val="bg1"/>
                </a:solidFill>
                <a:latin typeface="Helvetica" pitchFamily="34" charset="0"/>
              </a:rPr>
              <a:t>Improperly closed boundaries</a:t>
            </a:r>
          </a:p>
        </p:txBody>
      </p:sp>
      <p:sp>
        <p:nvSpPr>
          <p:cNvPr id="174084" name="Line 4"/>
          <p:cNvSpPr>
            <a:spLocks noChangeShapeType="1"/>
          </p:cNvSpPr>
          <p:nvPr/>
        </p:nvSpPr>
        <p:spPr bwMode="auto">
          <a:xfrm flipH="1">
            <a:off x="2997200" y="741363"/>
            <a:ext cx="1228725" cy="344487"/>
          </a:xfrm>
          <a:prstGeom prst="line">
            <a:avLst/>
          </a:prstGeom>
          <a:noFill/>
          <a:ln w="762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74085" name="Line 5"/>
          <p:cNvSpPr>
            <a:spLocks noChangeShapeType="1"/>
          </p:cNvSpPr>
          <p:nvPr/>
        </p:nvSpPr>
        <p:spPr bwMode="auto">
          <a:xfrm>
            <a:off x="4264025" y="741363"/>
            <a:ext cx="1450975" cy="4516437"/>
          </a:xfrm>
          <a:prstGeom prst="line">
            <a:avLst/>
          </a:prstGeom>
          <a:noFill/>
          <a:ln w="762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628250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US"/>
              <a:t>Splitting a boundary properly</a:t>
            </a:r>
          </a:p>
        </p:txBody>
      </p:sp>
      <p:pic>
        <p:nvPicPr>
          <p:cNvPr id="176131" name="Picture 3" descr="boundary_sketch3"/>
          <p:cNvPicPr>
            <a:picLocks noChangeAspect="1" noChangeArrowheads="1"/>
          </p:cNvPicPr>
          <p:nvPr/>
        </p:nvPicPr>
        <p:blipFill>
          <a:blip r:embed="rId3">
            <a:extLst>
              <a:ext uri="{28A0092B-C50C-407E-A947-70E740481C1C}">
                <a14:useLocalDpi xmlns:a14="http://schemas.microsoft.com/office/drawing/2010/main" val="0"/>
              </a:ext>
            </a:extLst>
          </a:blip>
          <a:srcRect r="52402" b="72859"/>
          <a:stretch>
            <a:fillRect/>
          </a:stretch>
        </p:blipFill>
        <p:spPr bwMode="auto">
          <a:xfrm>
            <a:off x="533400" y="1219200"/>
            <a:ext cx="4876800" cy="2222500"/>
          </a:xfrm>
          <a:prstGeom prst="rect">
            <a:avLst/>
          </a:prstGeom>
          <a:noFill/>
          <a:extLst>
            <a:ext uri="{909E8E84-426E-40DD-AFC4-6F175D3DCCD1}">
              <a14:hiddenFill xmlns:a14="http://schemas.microsoft.com/office/drawing/2010/main">
                <a:solidFill>
                  <a:srgbClr val="FFFFFF"/>
                </a:solidFill>
              </a14:hiddenFill>
            </a:ext>
          </a:extLst>
        </p:spPr>
      </p:pic>
      <p:pic>
        <p:nvPicPr>
          <p:cNvPr id="176132" name="Picture 4" descr="boundary_sketch3"/>
          <p:cNvPicPr>
            <a:picLocks noChangeAspect="1" noChangeArrowheads="1"/>
          </p:cNvPicPr>
          <p:nvPr/>
        </p:nvPicPr>
        <p:blipFill>
          <a:blip r:embed="rId4">
            <a:extLst>
              <a:ext uri="{28A0092B-C50C-407E-A947-70E740481C1C}">
                <a14:useLocalDpi xmlns:a14="http://schemas.microsoft.com/office/drawing/2010/main" val="0"/>
              </a:ext>
            </a:extLst>
          </a:blip>
          <a:srcRect l="34935" t="65573" r="5823"/>
          <a:stretch>
            <a:fillRect/>
          </a:stretch>
        </p:blipFill>
        <p:spPr bwMode="auto">
          <a:xfrm>
            <a:off x="2743200" y="3581400"/>
            <a:ext cx="5951538" cy="2763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574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descr="boundary_sketch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525" y="698500"/>
            <a:ext cx="7229475" cy="577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613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descr="global_boundarie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52600" y="933450"/>
            <a:ext cx="7391400" cy="5543550"/>
          </a:xfrm>
          <a:prstGeom prst="rect">
            <a:avLst/>
          </a:prstGeom>
          <a:noFill/>
          <a:extLst>
            <a:ext uri="{909E8E84-426E-40DD-AFC4-6F175D3DCCD1}">
              <a14:hiddenFill xmlns:a14="http://schemas.microsoft.com/office/drawing/2010/main">
                <a:solidFill>
                  <a:srgbClr val="FFFFFF"/>
                </a:solidFill>
              </a14:hiddenFill>
            </a:ext>
          </a:extLst>
        </p:spPr>
      </p:pic>
      <p:sp>
        <p:nvSpPr>
          <p:cNvPr id="180227" name="Rectangle 3"/>
          <p:cNvSpPr>
            <a:spLocks noGrp="1" noChangeArrowheads="1"/>
          </p:cNvSpPr>
          <p:nvPr>
            <p:ph type="title"/>
          </p:nvPr>
        </p:nvSpPr>
        <p:spPr>
          <a:xfrm>
            <a:off x="457200" y="76200"/>
            <a:ext cx="8229600" cy="1143000"/>
          </a:xfrm>
        </p:spPr>
        <p:txBody>
          <a:bodyPr/>
          <a:lstStyle/>
          <a:p>
            <a:r>
              <a:rPr lang="en-US"/>
              <a:t>Full Resolution Global Boundary</a:t>
            </a:r>
          </a:p>
        </p:txBody>
      </p:sp>
      <p:sp>
        <p:nvSpPr>
          <p:cNvPr id="180234" name="Rectangle 10"/>
          <p:cNvSpPr>
            <a:spLocks noChangeArrowheads="1"/>
          </p:cNvSpPr>
          <p:nvPr/>
        </p:nvSpPr>
        <p:spPr bwMode="auto">
          <a:xfrm>
            <a:off x="152400" y="4648200"/>
            <a:ext cx="2590800" cy="13716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228" name="Line 4"/>
          <p:cNvSpPr>
            <a:spLocks noChangeShapeType="1"/>
          </p:cNvSpPr>
          <p:nvPr/>
        </p:nvSpPr>
        <p:spPr bwMode="auto">
          <a:xfrm>
            <a:off x="228600" y="4924425"/>
            <a:ext cx="304800"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229" name="Text Box 5"/>
          <p:cNvSpPr txBox="1">
            <a:spLocks noChangeArrowheads="1"/>
          </p:cNvSpPr>
          <p:nvPr/>
        </p:nvSpPr>
        <p:spPr bwMode="auto">
          <a:xfrm>
            <a:off x="822325" y="4724400"/>
            <a:ext cx="18335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Arial" charset="0"/>
              </a:rPr>
              <a:t>Global boundaries</a:t>
            </a:r>
          </a:p>
        </p:txBody>
      </p:sp>
      <p:sp>
        <p:nvSpPr>
          <p:cNvPr id="180230" name="Line 6"/>
          <p:cNvSpPr>
            <a:spLocks noChangeShapeType="1"/>
          </p:cNvSpPr>
          <p:nvPr/>
        </p:nvSpPr>
        <p:spPr bwMode="auto">
          <a:xfrm>
            <a:off x="228600" y="5334000"/>
            <a:ext cx="3048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231" name="Text Box 7"/>
          <p:cNvSpPr txBox="1">
            <a:spLocks noChangeArrowheads="1"/>
          </p:cNvSpPr>
          <p:nvPr/>
        </p:nvSpPr>
        <p:spPr bwMode="auto">
          <a:xfrm>
            <a:off x="838200" y="5149850"/>
            <a:ext cx="12906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Arial" charset="0"/>
              </a:rPr>
              <a:t>Grid domain</a:t>
            </a:r>
          </a:p>
        </p:txBody>
      </p:sp>
      <p:sp>
        <p:nvSpPr>
          <p:cNvPr id="180232" name="Line 8"/>
          <p:cNvSpPr>
            <a:spLocks noChangeShapeType="1"/>
          </p:cNvSpPr>
          <p:nvPr/>
        </p:nvSpPr>
        <p:spPr bwMode="auto">
          <a:xfrm>
            <a:off x="228600" y="57912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233" name="Text Box 9"/>
          <p:cNvSpPr txBox="1">
            <a:spLocks noChangeArrowheads="1"/>
          </p:cNvSpPr>
          <p:nvPr/>
        </p:nvSpPr>
        <p:spPr bwMode="auto">
          <a:xfrm>
            <a:off x="838200" y="5607050"/>
            <a:ext cx="1946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Arial" charset="0"/>
              </a:rPr>
              <a:t>Sub-set boundaries</a:t>
            </a:r>
          </a:p>
        </p:txBody>
      </p:sp>
    </p:spTree>
    <p:extLst>
      <p:ext uri="{BB962C8B-B14F-4D97-AF65-F5344CB8AC3E}">
        <p14:creationId xmlns:p14="http://schemas.microsoft.com/office/powerpoint/2010/main" val="33044806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a:t>Land-sea mask routine</a:t>
            </a:r>
          </a:p>
        </p:txBody>
      </p:sp>
      <p:sp>
        <p:nvSpPr>
          <p:cNvPr id="182275" name="Rectangle 3"/>
          <p:cNvSpPr>
            <a:spLocks noGrp="1" noChangeArrowheads="1"/>
          </p:cNvSpPr>
          <p:nvPr>
            <p:ph type="body" idx="1"/>
          </p:nvPr>
        </p:nvSpPr>
        <p:spPr>
          <a:xfrm>
            <a:off x="762000" y="914400"/>
            <a:ext cx="7654925" cy="4986338"/>
          </a:xfrm>
        </p:spPr>
        <p:txBody>
          <a:bodyPr/>
          <a:lstStyle/>
          <a:p>
            <a:pPr>
              <a:lnSpc>
                <a:spcPct val="90000"/>
              </a:lnSpc>
            </a:pPr>
            <a:endParaRPr lang="en-US" sz="1800"/>
          </a:p>
          <a:p>
            <a:pPr lvl="1">
              <a:lnSpc>
                <a:spcPct val="90000"/>
              </a:lnSpc>
            </a:pPr>
            <a:r>
              <a:rPr lang="en-US" sz="2400"/>
              <a:t>A first order land mask (based on a depth cutoff) is determined</a:t>
            </a:r>
          </a:p>
          <a:p>
            <a:pPr lvl="1">
              <a:lnSpc>
                <a:spcPct val="90000"/>
              </a:lnSpc>
            </a:pPr>
            <a:r>
              <a:rPr lang="en-US" sz="2400"/>
              <a:t>The land mask routine then</a:t>
            </a:r>
          </a:p>
          <a:p>
            <a:pPr lvl="2">
              <a:lnSpc>
                <a:spcPct val="90000"/>
              </a:lnSpc>
            </a:pPr>
            <a:r>
              <a:rPr lang="en-US" sz="2400"/>
              <a:t>Checks all wet cells near the boundaries</a:t>
            </a:r>
          </a:p>
          <a:p>
            <a:pPr lvl="2">
              <a:lnSpc>
                <a:spcPct val="90000"/>
              </a:lnSpc>
            </a:pPr>
            <a:r>
              <a:rPr lang="en-US" sz="2400"/>
              <a:t>Switches wet cells to dry if a proportion of cell within the boundary &gt; user specified cutoff (currently set at 0.5)</a:t>
            </a:r>
          </a:p>
          <a:p>
            <a:pPr lvl="1">
              <a:lnSpc>
                <a:spcPct val="90000"/>
              </a:lnSpc>
            </a:pPr>
            <a:r>
              <a:rPr lang="en-US" sz="2400"/>
              <a:t>Land mask routine needed to</a:t>
            </a:r>
          </a:p>
          <a:p>
            <a:pPr lvl="2">
              <a:lnSpc>
                <a:spcPct val="90000"/>
              </a:lnSpc>
            </a:pPr>
            <a:r>
              <a:rPr lang="en-US" sz="2400"/>
              <a:t>Account for land masses not present in base bathymetry grid </a:t>
            </a:r>
          </a:p>
          <a:p>
            <a:pPr lvl="2">
              <a:lnSpc>
                <a:spcPct val="90000"/>
              </a:lnSpc>
            </a:pPr>
            <a:r>
              <a:rPr lang="en-US" sz="2400"/>
              <a:t>Resolve discrepancies between shoreline data base and base bathymetry shorelines</a:t>
            </a:r>
          </a:p>
          <a:p>
            <a:pPr lvl="2">
              <a:lnSpc>
                <a:spcPct val="90000"/>
              </a:lnSpc>
            </a:pPr>
            <a:r>
              <a:rPr lang="en-US" sz="2400"/>
              <a:t>Account for additional polygons</a:t>
            </a:r>
          </a:p>
        </p:txBody>
      </p:sp>
    </p:spTree>
    <p:extLst>
      <p:ext uri="{BB962C8B-B14F-4D97-AF65-F5344CB8AC3E}">
        <p14:creationId xmlns:p14="http://schemas.microsoft.com/office/powerpoint/2010/main" val="2389196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227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227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227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2275">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2275">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2275">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2275">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22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US" sz="2000"/>
              <a:t>To compute proportion of cell inside boundary</a:t>
            </a:r>
          </a:p>
        </p:txBody>
      </p:sp>
      <p:sp>
        <p:nvSpPr>
          <p:cNvPr id="184323" name="Rectangle 3"/>
          <p:cNvSpPr>
            <a:spLocks noGrp="1" noChangeArrowheads="1"/>
          </p:cNvSpPr>
          <p:nvPr>
            <p:ph type="body" sz="half" idx="1"/>
          </p:nvPr>
        </p:nvSpPr>
        <p:spPr>
          <a:xfrm>
            <a:off x="304800" y="1981200"/>
            <a:ext cx="4572000" cy="3962400"/>
          </a:xfrm>
        </p:spPr>
        <p:txBody>
          <a:bodyPr/>
          <a:lstStyle/>
          <a:p>
            <a:pPr lvl="1"/>
            <a:r>
              <a:rPr lang="en-US" sz="2400"/>
              <a:t>Equally spaced points spread throughout the cell </a:t>
            </a:r>
          </a:p>
          <a:p>
            <a:pPr lvl="1"/>
            <a:r>
              <a:rPr lang="en-US" sz="2400"/>
              <a:t>Determine number of points enclosed within boundary</a:t>
            </a:r>
          </a:p>
          <a:p>
            <a:pPr lvl="1"/>
            <a:r>
              <a:rPr lang="en-US" sz="2400"/>
              <a:t>Number of points inside boundary/Total number of points</a:t>
            </a:r>
          </a:p>
        </p:txBody>
      </p:sp>
      <p:pic>
        <p:nvPicPr>
          <p:cNvPr id="184324" name="Picture 4" descr="mask_def"/>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9048" t="32129"/>
          <a:stretch>
            <a:fillRect/>
          </a:stretch>
        </p:blipFill>
        <p:spPr>
          <a:xfrm>
            <a:off x="5486400" y="2133600"/>
            <a:ext cx="3352800" cy="3671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4344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3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3" name="Rectangle 5"/>
          <p:cNvSpPr>
            <a:spLocks noChangeArrowheads="1"/>
          </p:cNvSpPr>
          <p:nvPr/>
        </p:nvSpPr>
        <p:spPr bwMode="auto">
          <a:xfrm>
            <a:off x="228600" y="3048000"/>
            <a:ext cx="2438400" cy="1447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370" name="Rectangle 2"/>
          <p:cNvSpPr>
            <a:spLocks noGrp="1" noChangeArrowheads="1"/>
          </p:cNvSpPr>
          <p:nvPr>
            <p:ph type="title"/>
          </p:nvPr>
        </p:nvSpPr>
        <p:spPr/>
        <p:txBody>
          <a:bodyPr/>
          <a:lstStyle/>
          <a:p>
            <a:r>
              <a:rPr lang="en-US" sz="2000"/>
              <a:t>Land-Sea Mask (Bahamas 15 min grid)</a:t>
            </a:r>
          </a:p>
        </p:txBody>
      </p:sp>
      <p:pic>
        <p:nvPicPr>
          <p:cNvPr id="186371" name="Picture 3" descr="bahamas_landma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600200"/>
            <a:ext cx="5994400" cy="4813300"/>
          </a:xfrm>
          <a:prstGeom prst="rect">
            <a:avLst/>
          </a:prstGeom>
          <a:noFill/>
          <a:extLst>
            <a:ext uri="{909E8E84-426E-40DD-AFC4-6F175D3DCCD1}">
              <a14:hiddenFill xmlns:a14="http://schemas.microsoft.com/office/drawing/2010/main">
                <a:solidFill>
                  <a:srgbClr val="FFFFFF"/>
                </a:solidFill>
              </a14:hiddenFill>
            </a:ext>
          </a:extLst>
        </p:spPr>
      </p:pic>
      <p:sp>
        <p:nvSpPr>
          <p:cNvPr id="186372" name="Text Box 4"/>
          <p:cNvSpPr txBox="1">
            <a:spLocks noChangeArrowheads="1"/>
          </p:cNvSpPr>
          <p:nvPr/>
        </p:nvSpPr>
        <p:spPr bwMode="auto">
          <a:xfrm>
            <a:off x="288925" y="3160713"/>
            <a:ext cx="23780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latin typeface="Arial" charset="0"/>
              </a:rPr>
              <a:t>Red – Wet Cell</a:t>
            </a:r>
          </a:p>
          <a:p>
            <a:r>
              <a:rPr lang="en-US" sz="2000">
                <a:latin typeface="Arial" charset="0"/>
              </a:rPr>
              <a:t>Blue – Dry Cell</a:t>
            </a:r>
          </a:p>
          <a:p>
            <a:r>
              <a:rPr lang="en-US" sz="2000">
                <a:latin typeface="Arial" charset="0"/>
              </a:rPr>
              <a:t>White – Wet cell switched to dry cell</a:t>
            </a:r>
          </a:p>
        </p:txBody>
      </p:sp>
    </p:spTree>
    <p:extLst>
      <p:ext uri="{BB962C8B-B14F-4D97-AF65-F5344CB8AC3E}">
        <p14:creationId xmlns:p14="http://schemas.microsoft.com/office/powerpoint/2010/main" val="26010007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descr="hawaii_depthnmask"/>
          <p:cNvPicPr>
            <a:picLocks noChangeAspect="1" noChangeArrowheads="1"/>
          </p:cNvPicPr>
          <p:nvPr/>
        </p:nvPicPr>
        <p:blipFill>
          <a:blip r:embed="rId3">
            <a:extLst>
              <a:ext uri="{28A0092B-C50C-407E-A947-70E740481C1C}">
                <a14:useLocalDpi xmlns:a14="http://schemas.microsoft.com/office/drawing/2010/main" val="0"/>
              </a:ext>
            </a:extLst>
          </a:blip>
          <a:srcRect l="9599" t="10667" r="56000" b="53334"/>
          <a:stretch>
            <a:fillRect/>
          </a:stretch>
        </p:blipFill>
        <p:spPr bwMode="auto">
          <a:xfrm>
            <a:off x="4648200" y="1600200"/>
            <a:ext cx="4298950" cy="3373438"/>
          </a:xfrm>
          <a:prstGeom prst="rect">
            <a:avLst/>
          </a:prstGeom>
          <a:noFill/>
          <a:extLst>
            <a:ext uri="{909E8E84-426E-40DD-AFC4-6F175D3DCCD1}">
              <a14:hiddenFill xmlns:a14="http://schemas.microsoft.com/office/drawing/2010/main">
                <a:solidFill>
                  <a:srgbClr val="FFFFFF"/>
                </a:solidFill>
              </a14:hiddenFill>
            </a:ext>
          </a:extLst>
        </p:spPr>
      </p:pic>
      <p:pic>
        <p:nvPicPr>
          <p:cNvPr id="188419" name="Picture 3" descr="hawaii_depth"/>
          <p:cNvPicPr>
            <a:picLocks noChangeAspect="1" noChangeArrowheads="1"/>
          </p:cNvPicPr>
          <p:nvPr/>
        </p:nvPicPr>
        <p:blipFill>
          <a:blip r:embed="rId4">
            <a:extLst>
              <a:ext uri="{28A0092B-C50C-407E-A947-70E740481C1C}">
                <a14:useLocalDpi xmlns:a14="http://schemas.microsoft.com/office/drawing/2010/main" val="0"/>
              </a:ext>
            </a:extLst>
          </a:blip>
          <a:srcRect l="12000" t="10667" r="56000" b="53334"/>
          <a:stretch>
            <a:fillRect/>
          </a:stretch>
        </p:blipFill>
        <p:spPr bwMode="auto">
          <a:xfrm>
            <a:off x="457200" y="1600200"/>
            <a:ext cx="4038600" cy="3408363"/>
          </a:xfrm>
          <a:prstGeom prst="rect">
            <a:avLst/>
          </a:prstGeom>
          <a:noFill/>
          <a:extLst>
            <a:ext uri="{909E8E84-426E-40DD-AFC4-6F175D3DCCD1}">
              <a14:hiddenFill xmlns:a14="http://schemas.microsoft.com/office/drawing/2010/main">
                <a:solidFill>
                  <a:srgbClr val="FFFFFF"/>
                </a:solidFill>
              </a14:hiddenFill>
            </a:ext>
          </a:extLst>
        </p:spPr>
      </p:pic>
      <p:pic>
        <p:nvPicPr>
          <p:cNvPr id="188420" name="Picture 4" descr="hawaii_depth"/>
          <p:cNvPicPr>
            <a:picLocks noChangeAspect="1" noChangeArrowheads="1"/>
          </p:cNvPicPr>
          <p:nvPr/>
        </p:nvPicPr>
        <p:blipFill>
          <a:blip r:embed="rId4">
            <a:extLst>
              <a:ext uri="{28A0092B-C50C-407E-A947-70E740481C1C}">
                <a14:useLocalDpi xmlns:a14="http://schemas.microsoft.com/office/drawing/2010/main" val="0"/>
              </a:ext>
            </a:extLst>
          </a:blip>
          <a:srcRect l="12000" t="1067" r="56000" b="88533"/>
          <a:stretch>
            <a:fillRect/>
          </a:stretch>
        </p:blipFill>
        <p:spPr bwMode="auto">
          <a:xfrm>
            <a:off x="2381250" y="5334000"/>
            <a:ext cx="4343400" cy="1058863"/>
          </a:xfrm>
          <a:prstGeom prst="rect">
            <a:avLst/>
          </a:prstGeom>
          <a:noFill/>
          <a:extLst>
            <a:ext uri="{909E8E84-426E-40DD-AFC4-6F175D3DCCD1}">
              <a14:hiddenFill xmlns:a14="http://schemas.microsoft.com/office/drawing/2010/main">
                <a:solidFill>
                  <a:srgbClr val="FFFFFF"/>
                </a:solidFill>
              </a14:hiddenFill>
            </a:ext>
          </a:extLst>
        </p:spPr>
      </p:pic>
      <p:sp>
        <p:nvSpPr>
          <p:cNvPr id="188421" name="Text Box 5"/>
          <p:cNvSpPr txBox="1">
            <a:spLocks noChangeArrowheads="1"/>
          </p:cNvSpPr>
          <p:nvPr/>
        </p:nvSpPr>
        <p:spPr bwMode="auto">
          <a:xfrm>
            <a:off x="1584325" y="1103313"/>
            <a:ext cx="1365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chemeClr val="bg1"/>
                </a:solidFill>
                <a:latin typeface="Helvetica" pitchFamily="34" charset="0"/>
              </a:rPr>
              <a:t>Depth (0.1)</a:t>
            </a:r>
          </a:p>
        </p:txBody>
      </p:sp>
      <p:sp>
        <p:nvSpPr>
          <p:cNvPr id="188422" name="Text Box 6"/>
          <p:cNvSpPr txBox="1">
            <a:spLocks noChangeArrowheads="1"/>
          </p:cNvSpPr>
          <p:nvPr/>
        </p:nvSpPr>
        <p:spPr bwMode="auto">
          <a:xfrm>
            <a:off x="6019800" y="1066800"/>
            <a:ext cx="172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chemeClr val="bg1"/>
                </a:solidFill>
                <a:latin typeface="Helvetica" pitchFamily="34" charset="0"/>
              </a:rPr>
              <a:t>Depth + Mask</a:t>
            </a:r>
            <a:r>
              <a:rPr lang="en-US" sz="1800" b="1">
                <a:latin typeface="Arial" charset="0"/>
              </a:rPr>
              <a:t> </a:t>
            </a:r>
          </a:p>
        </p:txBody>
      </p:sp>
    </p:spTree>
    <p:extLst>
      <p:ext uri="{BB962C8B-B14F-4D97-AF65-F5344CB8AC3E}">
        <p14:creationId xmlns:p14="http://schemas.microsoft.com/office/powerpoint/2010/main" val="1438979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8"/>
          <p:cNvSpPr>
            <a:spLocks noGrp="1" noChangeArrowheads="1"/>
          </p:cNvSpPr>
          <p:nvPr>
            <p:ph type="title"/>
          </p:nvPr>
        </p:nvSpPr>
        <p:spPr/>
        <p:txBody>
          <a:bodyPr/>
          <a:lstStyle/>
          <a:p>
            <a:pPr eaLnBrk="1" hangingPunct="1"/>
            <a:r>
              <a:rPr lang="en-US" dirty="0" smtClean="0">
                <a:latin typeface="Helvetica" charset="0"/>
              </a:rPr>
              <a:t>Outline</a:t>
            </a:r>
            <a:endParaRPr lang="en-US" dirty="0">
              <a:latin typeface="Helvetica" charset="0"/>
            </a:endParaRPr>
          </a:p>
        </p:txBody>
      </p:sp>
      <p:sp>
        <p:nvSpPr>
          <p:cNvPr id="3075" name="Rectangle 19"/>
          <p:cNvSpPr>
            <a:spLocks noGrp="1" noChangeArrowheads="1"/>
          </p:cNvSpPr>
          <p:nvPr>
            <p:ph type="body" idx="1"/>
          </p:nvPr>
        </p:nvSpPr>
        <p:spPr/>
        <p:txBody>
          <a:bodyPr/>
          <a:lstStyle/>
          <a:p>
            <a:pPr eaLnBrk="1" hangingPunct="1"/>
            <a:r>
              <a:rPr lang="en-US" dirty="0">
                <a:latin typeface="Helvetica" charset="0"/>
              </a:rPr>
              <a:t>Covered in this lecture</a:t>
            </a:r>
            <a:r>
              <a:rPr lang="en-US" dirty="0" smtClean="0">
                <a:latin typeface="Helvetica" charset="0"/>
              </a:rPr>
              <a:t>:</a:t>
            </a:r>
          </a:p>
          <a:p>
            <a:pPr eaLnBrk="1" hangingPunct="1"/>
            <a:endParaRPr lang="en-US" dirty="0">
              <a:latin typeface="Helvetica" charset="0"/>
            </a:endParaRPr>
          </a:p>
          <a:p>
            <a:pPr lvl="1"/>
            <a:r>
              <a:rPr lang="en-US" dirty="0" smtClean="0"/>
              <a:t>The grids necessary for running WAVEWATCH III codes</a:t>
            </a:r>
          </a:p>
          <a:p>
            <a:pPr lvl="1"/>
            <a:r>
              <a:rPr lang="en-US" dirty="0" smtClean="0"/>
              <a:t>The reference data used for creating the grids</a:t>
            </a:r>
          </a:p>
          <a:p>
            <a:pPr lvl="1"/>
            <a:r>
              <a:rPr lang="en-US" dirty="0" smtClean="0"/>
              <a:t>The different modules of a grid generation software to develop the grids</a:t>
            </a:r>
          </a:p>
          <a:p>
            <a:pPr lvl="1"/>
            <a:r>
              <a:rPr lang="en-US" dirty="0" smtClean="0"/>
              <a:t>Additional changes needed to the grids to allow two – way communications between grids </a:t>
            </a:r>
            <a:r>
              <a:rPr lang="en-US" smtClean="0"/>
              <a:t>for multi-grid WAVEWATCH III</a:t>
            </a:r>
            <a:endParaRPr lang="en-US" dirty="0" smtClean="0"/>
          </a:p>
          <a:p>
            <a:pPr lvl="1"/>
            <a:endParaRPr lang="en-US" dirty="0" smtClean="0"/>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a:t>
            </a:r>
            <a:endParaRPr lang="en-US" dirty="0"/>
          </a:p>
        </p:txBody>
      </p:sp>
      <p:sp>
        <p:nvSpPr>
          <p:cNvPr id="3" name="Content Placeholder 2"/>
          <p:cNvSpPr>
            <a:spLocks noGrp="1"/>
          </p:cNvSpPr>
          <p:nvPr>
            <p:ph idx="1"/>
          </p:nvPr>
        </p:nvSpPr>
        <p:spPr/>
        <p:txBody>
          <a:bodyPr/>
          <a:lstStyle/>
          <a:p>
            <a:r>
              <a:rPr lang="en-US" dirty="0" smtClean="0"/>
              <a:t>Boundary Splitting</a:t>
            </a:r>
          </a:p>
          <a:p>
            <a:pPr lvl="1"/>
            <a:r>
              <a:rPr lang="en-US" dirty="0" smtClean="0"/>
              <a:t>Mask cleaning requires checking parts of cell being inside/outside a boundary</a:t>
            </a:r>
          </a:p>
          <a:p>
            <a:pPr lvl="1"/>
            <a:r>
              <a:rPr lang="en-US" dirty="0" smtClean="0"/>
              <a:t>For very large boundaries this can be a very cumbersome process</a:t>
            </a:r>
          </a:p>
          <a:p>
            <a:pPr lvl="1"/>
            <a:r>
              <a:rPr lang="en-US" dirty="0" smtClean="0"/>
              <a:t>An optional algorithm splits up the larger boundaries into more manageable smaller boundaries. </a:t>
            </a:r>
          </a:p>
          <a:p>
            <a:pPr lvl="1"/>
            <a:r>
              <a:rPr lang="en-US" dirty="0" smtClean="0"/>
              <a:t>Significantly speeds up the mask cleaning algorithm </a:t>
            </a:r>
            <a:endParaRPr lang="en-US" dirty="0"/>
          </a:p>
        </p:txBody>
      </p:sp>
    </p:spTree>
    <p:extLst>
      <p:ext uri="{BB962C8B-B14F-4D97-AF65-F5344CB8AC3E}">
        <p14:creationId xmlns:p14="http://schemas.microsoft.com/office/powerpoint/2010/main" val="41010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Boundary Splitting</a:t>
            </a: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4702" y="686026"/>
            <a:ext cx="7314596" cy="5485947"/>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4702" y="686026"/>
            <a:ext cx="7314596" cy="5485947"/>
          </a:xfrm>
          <a:prstGeom prst="rect">
            <a:avLst/>
          </a:prstGeom>
        </p:spPr>
      </p:pic>
    </p:spTree>
    <p:extLst>
      <p:ext uri="{BB962C8B-B14F-4D97-AF65-F5344CB8AC3E}">
        <p14:creationId xmlns:p14="http://schemas.microsoft.com/office/powerpoint/2010/main" val="1446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en-US"/>
              <a:t>Wet cell clean up routine</a:t>
            </a:r>
          </a:p>
        </p:txBody>
      </p:sp>
      <p:sp>
        <p:nvSpPr>
          <p:cNvPr id="190467" name="Rectangle 3"/>
          <p:cNvSpPr>
            <a:spLocks noGrp="1" noChangeArrowheads="1"/>
          </p:cNvSpPr>
          <p:nvPr>
            <p:ph type="body" idx="1"/>
          </p:nvPr>
        </p:nvSpPr>
        <p:spPr/>
        <p:txBody>
          <a:bodyPr/>
          <a:lstStyle/>
          <a:p>
            <a:pPr lvl="1"/>
            <a:r>
              <a:rPr lang="en-US" sz="2400"/>
              <a:t>Cycle through all the wet cells and flag all connected cells with the same id</a:t>
            </a:r>
          </a:p>
          <a:p>
            <a:pPr lvl="1"/>
            <a:r>
              <a:rPr lang="en-US" sz="2400"/>
              <a:t>Independent water bodies have different ids</a:t>
            </a:r>
          </a:p>
          <a:p>
            <a:pPr lvl="1"/>
            <a:r>
              <a:rPr lang="en-US" sz="2400"/>
              <a:t>Function returns an id map that allows users to switch cells of a particular water body from wet to dry</a:t>
            </a:r>
          </a:p>
          <a:p>
            <a:pPr lvl="1"/>
            <a:r>
              <a:rPr lang="en-US" sz="2400"/>
              <a:t>Switching of cells can either be done inside the routine with a flag option, or outside by the user</a:t>
            </a:r>
          </a:p>
        </p:txBody>
      </p:sp>
    </p:spTree>
    <p:extLst>
      <p:ext uri="{BB962C8B-B14F-4D97-AF65-F5344CB8AC3E}">
        <p14:creationId xmlns:p14="http://schemas.microsoft.com/office/powerpoint/2010/main" val="23980514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5" name="Picture 3" descr="pacific_landmask"/>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xfrm>
            <a:off x="4953000" y="877888"/>
            <a:ext cx="3571875" cy="2703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2516" name="Picture 4" descr="pacific_waterbodies"/>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56175" y="3657600"/>
            <a:ext cx="3570288" cy="2701925"/>
          </a:xfrm>
          <a:prstGeom prst="rect">
            <a:avLst/>
          </a:prstGeom>
          <a:noFill/>
          <a:extLst>
            <a:ext uri="{909E8E84-426E-40DD-AFC4-6F175D3DCCD1}">
              <a14:hiddenFill xmlns:a14="http://schemas.microsoft.com/office/drawing/2010/main">
                <a:solidFill>
                  <a:srgbClr val="FFFFFF"/>
                </a:solidFill>
              </a14:hiddenFill>
            </a:ext>
          </a:extLst>
        </p:spPr>
      </p:pic>
      <p:sp>
        <p:nvSpPr>
          <p:cNvPr id="192517" name="Rectangle 5"/>
          <p:cNvSpPr>
            <a:spLocks noGrp="1" noChangeArrowheads="1"/>
          </p:cNvSpPr>
          <p:nvPr>
            <p:ph type="title"/>
          </p:nvPr>
        </p:nvSpPr>
        <p:spPr/>
        <p:txBody>
          <a:bodyPr/>
          <a:lstStyle/>
          <a:p>
            <a:r>
              <a:rPr lang="en-US"/>
              <a:t>Wet Cell clean up (contd.)</a:t>
            </a:r>
          </a:p>
        </p:txBody>
      </p:sp>
      <p:sp>
        <p:nvSpPr>
          <p:cNvPr id="192518" name="Rectangle 6"/>
          <p:cNvSpPr>
            <a:spLocks noGrp="1" noChangeArrowheads="1"/>
          </p:cNvSpPr>
          <p:nvPr>
            <p:ph type="body" sz="half" idx="1"/>
          </p:nvPr>
        </p:nvSpPr>
        <p:spPr>
          <a:xfrm>
            <a:off x="0" y="1752600"/>
            <a:ext cx="4800600" cy="4495800"/>
          </a:xfrm>
        </p:spPr>
        <p:txBody>
          <a:bodyPr/>
          <a:lstStyle/>
          <a:p>
            <a:pPr marL="800100" lvl="1" indent="-342900"/>
            <a:r>
              <a:rPr lang="en-US"/>
              <a:t>Initialize all wet cells as unmarked</a:t>
            </a:r>
          </a:p>
          <a:p>
            <a:pPr marL="800100" lvl="1" indent="-342900"/>
            <a:r>
              <a:rPr lang="en-US"/>
              <a:t>Starting from first unmarked cell with marker value at 1, mark all connected wet cells with the same marker</a:t>
            </a:r>
          </a:p>
          <a:p>
            <a:pPr marL="800100" lvl="1" indent="-342900"/>
            <a:r>
              <a:rPr lang="en-US"/>
              <a:t>If more unmarked cells then increment marker by 1 and repeat step 2.</a:t>
            </a:r>
          </a:p>
          <a:p>
            <a:pPr marL="800100" lvl="1" indent="-342900"/>
            <a:r>
              <a:rPr lang="en-US"/>
              <a:t>Keep repeating steps 3 and 2 till no longer unmarked wet cells</a:t>
            </a:r>
          </a:p>
          <a:p>
            <a:pPr marL="800100" lvl="1" indent="-342900"/>
            <a:r>
              <a:rPr lang="en-US"/>
              <a:t>End result is a mask map with the wet cells grouped into independent water bodies </a:t>
            </a:r>
          </a:p>
        </p:txBody>
      </p:sp>
    </p:spTree>
    <p:extLst>
      <p:ext uri="{BB962C8B-B14F-4D97-AF65-F5344CB8AC3E}">
        <p14:creationId xmlns:p14="http://schemas.microsoft.com/office/powerpoint/2010/main" val="1516216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51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251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251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251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25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Obstruction grid algorithm</a:t>
            </a:r>
            <a:endParaRPr lang="en-US" dirty="0"/>
          </a:p>
        </p:txBody>
      </p:sp>
      <p:sp>
        <p:nvSpPr>
          <p:cNvPr id="3" name="Content Placeholder 2"/>
          <p:cNvSpPr>
            <a:spLocks noGrp="1"/>
          </p:cNvSpPr>
          <p:nvPr>
            <p:ph idx="1"/>
          </p:nvPr>
        </p:nvSpPr>
        <p:spPr>
          <a:xfrm>
            <a:off x="762000" y="914400"/>
            <a:ext cx="4038600" cy="5410200"/>
          </a:xfrm>
        </p:spPr>
        <p:txBody>
          <a:bodyPr/>
          <a:lstStyle/>
          <a:p>
            <a:pPr lvl="1"/>
            <a:r>
              <a:rPr lang="en-US" dirty="0" smtClean="0"/>
              <a:t>Start from the final land – sea mask and boundary polygons (not the split polygons)</a:t>
            </a:r>
          </a:p>
          <a:p>
            <a:pPr lvl="1"/>
            <a:r>
              <a:rPr lang="en-US" dirty="0" smtClean="0"/>
              <a:t>Following the algorithm outlined in obstruction grid presentation build the obstruction grids for all the wet cells</a:t>
            </a:r>
          </a:p>
          <a:p>
            <a:pPr lvl="1"/>
            <a:r>
              <a:rPr lang="en-US" dirty="0" smtClean="0"/>
              <a:t>Assign obstructions next to dry cells to zero (to prevent spurious attenuation of wave energy)</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79999" y="990827"/>
            <a:ext cx="3149298" cy="2361973"/>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92031" y="3657600"/>
            <a:ext cx="3218422" cy="2413817"/>
          </a:xfrm>
          <a:prstGeom prst="rect">
            <a:avLst/>
          </a:prstGeom>
        </p:spPr>
      </p:pic>
    </p:spTree>
    <p:extLst>
      <p:ext uri="{BB962C8B-B14F-4D97-AF65-F5344CB8AC3E}">
        <p14:creationId xmlns:p14="http://schemas.microsoft.com/office/powerpoint/2010/main" val="3479129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this point</a:t>
            </a:r>
            <a:endParaRPr lang="en-US" dirty="0"/>
          </a:p>
        </p:txBody>
      </p:sp>
      <p:sp>
        <p:nvSpPr>
          <p:cNvPr id="3" name="Content Placeholder 2"/>
          <p:cNvSpPr>
            <a:spLocks noGrp="1"/>
          </p:cNvSpPr>
          <p:nvPr>
            <p:ph idx="1"/>
          </p:nvPr>
        </p:nvSpPr>
        <p:spPr/>
        <p:txBody>
          <a:bodyPr/>
          <a:lstStyle/>
          <a:p>
            <a:pPr lvl="1"/>
            <a:r>
              <a:rPr lang="en-US" dirty="0" smtClean="0"/>
              <a:t>The grid generation software has created</a:t>
            </a:r>
          </a:p>
          <a:p>
            <a:pPr lvl="2"/>
            <a:r>
              <a:rPr lang="en-US" dirty="0" smtClean="0"/>
              <a:t>A bathymetric grid</a:t>
            </a:r>
          </a:p>
          <a:p>
            <a:pPr lvl="2"/>
            <a:r>
              <a:rPr lang="en-US" dirty="0" smtClean="0"/>
              <a:t>A final land – sea mask</a:t>
            </a:r>
          </a:p>
          <a:p>
            <a:pPr lvl="2"/>
            <a:r>
              <a:rPr lang="en-US" dirty="0" smtClean="0"/>
              <a:t>A pair of obstruction grids associated with the land – sea mask and (unresolved) boundaries within the grid</a:t>
            </a:r>
          </a:p>
          <a:p>
            <a:pPr lvl="1"/>
            <a:r>
              <a:rPr lang="en-US" dirty="0" smtClean="0"/>
              <a:t>When using WW-III in single grid mode this is all the information needed to create model definition files</a:t>
            </a:r>
          </a:p>
          <a:p>
            <a:pPr lvl="1"/>
            <a:r>
              <a:rPr lang="en-US" dirty="0" smtClean="0"/>
              <a:t>When using WW-III in multiple grid mode with two – way nesting between the grids further considerations have to be made that will be outlined next</a:t>
            </a:r>
          </a:p>
          <a:p>
            <a:pPr lvl="1"/>
            <a:r>
              <a:rPr lang="en-US" dirty="0" smtClean="0"/>
              <a:t>If building multiple grids, repeat steps till now for each of the individual grids before proceeding to the next step</a:t>
            </a:r>
          </a:p>
          <a:p>
            <a:pPr lvl="1"/>
            <a:endParaRPr lang="en-US" dirty="0"/>
          </a:p>
        </p:txBody>
      </p:sp>
    </p:spTree>
    <p:extLst>
      <p:ext uri="{BB962C8B-B14F-4D97-AF65-F5344CB8AC3E}">
        <p14:creationId xmlns:p14="http://schemas.microsoft.com/office/powerpoint/2010/main" val="2153575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Multi-grid algorithms</a:t>
            </a:r>
            <a:endParaRPr lang="en-US" dirty="0"/>
          </a:p>
        </p:txBody>
      </p:sp>
      <p:sp>
        <p:nvSpPr>
          <p:cNvPr id="3" name="Content Placeholder 2"/>
          <p:cNvSpPr>
            <a:spLocks noGrp="1"/>
          </p:cNvSpPr>
          <p:nvPr>
            <p:ph idx="1"/>
          </p:nvPr>
        </p:nvSpPr>
        <p:spPr/>
        <p:txBody>
          <a:bodyPr/>
          <a:lstStyle/>
          <a:p>
            <a:r>
              <a:rPr lang="en-US" dirty="0" smtClean="0"/>
              <a:t>Additional changes to support two – way nesting</a:t>
            </a:r>
          </a:p>
          <a:p>
            <a:pPr lvl="1"/>
            <a:r>
              <a:rPr lang="en-US" dirty="0" smtClean="0"/>
              <a:t>Two way nesting in WW-III occurs as follows</a:t>
            </a:r>
          </a:p>
          <a:p>
            <a:pPr lvl="2"/>
            <a:r>
              <a:rPr lang="en-US" dirty="0" smtClean="0"/>
              <a:t>Boundary information from low resolution grids to high resolution grids</a:t>
            </a:r>
          </a:p>
          <a:p>
            <a:pPr lvl="2"/>
            <a:r>
              <a:rPr lang="en-US" dirty="0" smtClean="0"/>
              <a:t>Grid cell averaging from high resolution back to low resolution</a:t>
            </a:r>
          </a:p>
          <a:p>
            <a:pPr lvl="2"/>
            <a:r>
              <a:rPr lang="en-US" dirty="0" smtClean="0"/>
              <a:t>Grid resolution across overlapping grids of similar resolution</a:t>
            </a:r>
          </a:p>
          <a:p>
            <a:pPr lvl="1"/>
            <a:r>
              <a:rPr lang="en-US" dirty="0" smtClean="0"/>
              <a:t>In multi-grid WW-III, masks can have a value of 0 (land), 1 (ocean), 2 (boundary ; for data transfer from low resolution grids) and 3 (undefined ; outside the domain). </a:t>
            </a:r>
          </a:p>
          <a:p>
            <a:pPr lvl="1"/>
            <a:r>
              <a:rPr lang="en-US" dirty="0" smtClean="0"/>
              <a:t>Two additional algorithms to modify the masks for multi-grid WW-III</a:t>
            </a:r>
          </a:p>
          <a:p>
            <a:pPr lvl="2"/>
            <a:r>
              <a:rPr lang="en-US" dirty="0" smtClean="0"/>
              <a:t>A mask modifying algorithm that identifies boundary positions</a:t>
            </a:r>
          </a:p>
          <a:p>
            <a:pPr lvl="2"/>
            <a:r>
              <a:rPr lang="en-US" dirty="0" smtClean="0"/>
              <a:t>A mask </a:t>
            </a:r>
            <a:r>
              <a:rPr lang="en-US" smtClean="0"/>
              <a:t>reconciliation algorithm </a:t>
            </a:r>
            <a:endParaRPr lang="en-US" dirty="0"/>
          </a:p>
        </p:txBody>
      </p:sp>
    </p:spTree>
    <p:extLst>
      <p:ext uri="{BB962C8B-B14F-4D97-AF65-F5344CB8AC3E}">
        <p14:creationId xmlns:p14="http://schemas.microsoft.com/office/powerpoint/2010/main" val="36289963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51099" y="1028700"/>
            <a:ext cx="3200400" cy="2400300"/>
          </a:xfrm>
          <a:prstGeom prst="rect">
            <a:avLst/>
          </a:prstGeom>
        </p:spPr>
      </p:pic>
      <p:sp>
        <p:nvSpPr>
          <p:cNvPr id="3074" name="Rectangle 18"/>
          <p:cNvSpPr>
            <a:spLocks noGrp="1" noChangeArrowheads="1"/>
          </p:cNvSpPr>
          <p:nvPr>
            <p:ph type="title"/>
          </p:nvPr>
        </p:nvSpPr>
        <p:spPr/>
        <p:txBody>
          <a:bodyPr/>
          <a:lstStyle/>
          <a:p>
            <a:pPr eaLnBrk="1" hangingPunct="1"/>
            <a:r>
              <a:rPr lang="en-US" dirty="0" smtClean="0">
                <a:latin typeface="Helvetica" charset="0"/>
              </a:rPr>
              <a:t>Modifying mask</a:t>
            </a:r>
            <a:endParaRPr lang="en-US" dirty="0">
              <a:latin typeface="Helvetica" charset="0"/>
            </a:endParaRPr>
          </a:p>
        </p:txBody>
      </p:sp>
      <p:sp>
        <p:nvSpPr>
          <p:cNvPr id="3075" name="Rectangle 19"/>
          <p:cNvSpPr>
            <a:spLocks noGrp="1" noChangeArrowheads="1"/>
          </p:cNvSpPr>
          <p:nvPr>
            <p:ph type="body" idx="1"/>
          </p:nvPr>
        </p:nvSpPr>
        <p:spPr/>
        <p:txBody>
          <a:bodyPr/>
          <a:lstStyle/>
          <a:p>
            <a:pPr eaLnBrk="1" hangingPunct="1"/>
            <a:endParaRPr lang="en-US" dirty="0">
              <a:latin typeface="Helvetica"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05400" y="1028699"/>
            <a:ext cx="3200400" cy="2400301"/>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895600" y="3848100"/>
            <a:ext cx="3200400" cy="240030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50495" y="1028700"/>
            <a:ext cx="3200400" cy="2400300"/>
          </a:xfrm>
          <a:prstGeom prst="rect">
            <a:avLst/>
          </a:prstGeom>
        </p:spPr>
      </p:pic>
      <p:cxnSp>
        <p:nvCxnSpPr>
          <p:cNvPr id="7" name="Straight Arrow Connector 6"/>
          <p:cNvCxnSpPr/>
          <p:nvPr/>
        </p:nvCxnSpPr>
        <p:spPr>
          <a:xfrm>
            <a:off x="3352800" y="3276600"/>
            <a:ext cx="411480"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928135" y="3276600"/>
            <a:ext cx="236220"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17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Modifying masks</a:t>
            </a:r>
            <a:endParaRPr lang="en-US" dirty="0"/>
          </a:p>
        </p:txBody>
      </p:sp>
      <p:sp>
        <p:nvSpPr>
          <p:cNvPr id="3" name="Content Placeholder 2"/>
          <p:cNvSpPr>
            <a:spLocks noGrp="1"/>
          </p:cNvSpPr>
          <p:nvPr>
            <p:ph idx="1"/>
          </p:nvPr>
        </p:nvSpPr>
        <p:spPr/>
        <p:txBody>
          <a:bodyPr/>
          <a:lstStyle/>
          <a:p>
            <a:pPr lvl="1"/>
            <a:r>
              <a:rPr lang="en-US" dirty="0" smtClean="0"/>
              <a:t>Once grid information for all the individual grids have been developed, the modify mask routine can be used with pairs of base and higher resolution grids to modify masks for exchange of information from low resolution to high resolution</a:t>
            </a:r>
          </a:p>
          <a:p>
            <a:pPr lvl="1"/>
            <a:r>
              <a:rPr lang="en-US" dirty="0" smtClean="0"/>
              <a:t>Exchange of information from high to low resolution does not occur at a boundary so mask does not need to be modified</a:t>
            </a:r>
          </a:p>
          <a:p>
            <a:pPr lvl="1"/>
            <a:r>
              <a:rPr lang="en-US" dirty="0" smtClean="0"/>
              <a:t>Lowest resolution grid also does not need the mask to be modified</a:t>
            </a:r>
          </a:p>
          <a:p>
            <a:pPr lvl="1"/>
            <a:r>
              <a:rPr lang="en-US" dirty="0" smtClean="0"/>
              <a:t>If using the entire higher resolution grid (instead of carving out a domain inside the grid) then the polygon is defined by the corners of the grid</a:t>
            </a:r>
          </a:p>
          <a:p>
            <a:pPr lvl="1"/>
            <a:r>
              <a:rPr lang="en-US" dirty="0" smtClean="0"/>
              <a:t>For overlapping grids with similar resolution (where data is reconciled)  a common overlap area has to be defined </a:t>
            </a:r>
            <a:endParaRPr lang="en-US" dirty="0"/>
          </a:p>
        </p:txBody>
      </p:sp>
    </p:spTree>
    <p:extLst>
      <p:ext uri="{BB962C8B-B14F-4D97-AF65-F5344CB8AC3E}">
        <p14:creationId xmlns:p14="http://schemas.microsoft.com/office/powerpoint/2010/main" val="38028683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60" name="Oval 32"/>
          <p:cNvSpPr>
            <a:spLocks noChangeAspect="1" noChangeArrowheads="1"/>
          </p:cNvSpPr>
          <p:nvPr/>
        </p:nvSpPr>
        <p:spPr bwMode="auto">
          <a:xfrm>
            <a:off x="2513013" y="4959350"/>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62" name="Oval 34"/>
          <p:cNvSpPr>
            <a:spLocks noChangeAspect="1" noChangeArrowheads="1"/>
          </p:cNvSpPr>
          <p:nvPr/>
        </p:nvSpPr>
        <p:spPr bwMode="auto">
          <a:xfrm>
            <a:off x="4341813" y="4983163"/>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63" name="Oval 35"/>
          <p:cNvSpPr>
            <a:spLocks noChangeAspect="1" noChangeArrowheads="1"/>
          </p:cNvSpPr>
          <p:nvPr/>
        </p:nvSpPr>
        <p:spPr bwMode="auto">
          <a:xfrm>
            <a:off x="4313238" y="3140075"/>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70" name="Rectangle 42"/>
          <p:cNvSpPr>
            <a:spLocks noGrp="1" noChangeArrowheads="1"/>
          </p:cNvSpPr>
          <p:nvPr>
            <p:ph type="title"/>
          </p:nvPr>
        </p:nvSpPr>
        <p:spPr/>
        <p:txBody>
          <a:bodyPr/>
          <a:lstStyle/>
          <a:p>
            <a:r>
              <a:rPr lang="en-US"/>
              <a:t>Overlapping grids principle</a:t>
            </a:r>
          </a:p>
        </p:txBody>
      </p:sp>
      <p:sp>
        <p:nvSpPr>
          <p:cNvPr id="278552" name="Oval 24"/>
          <p:cNvSpPr>
            <a:spLocks noChangeAspect="1" noChangeArrowheads="1"/>
          </p:cNvSpPr>
          <p:nvPr/>
        </p:nvSpPr>
        <p:spPr bwMode="auto">
          <a:xfrm>
            <a:off x="3390900" y="3116263"/>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278553" name="Oval 25"/>
          <p:cNvSpPr>
            <a:spLocks noChangeAspect="1" noChangeArrowheads="1"/>
          </p:cNvSpPr>
          <p:nvPr/>
        </p:nvSpPr>
        <p:spPr bwMode="auto">
          <a:xfrm>
            <a:off x="3392488" y="4038600"/>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54" name="Oval 26"/>
          <p:cNvSpPr>
            <a:spLocks noChangeAspect="1" noChangeArrowheads="1"/>
          </p:cNvSpPr>
          <p:nvPr/>
        </p:nvSpPr>
        <p:spPr bwMode="auto">
          <a:xfrm>
            <a:off x="4313238" y="4068763"/>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55" name="Oval 27"/>
          <p:cNvSpPr>
            <a:spLocks noChangeAspect="1" noChangeArrowheads="1"/>
          </p:cNvSpPr>
          <p:nvPr/>
        </p:nvSpPr>
        <p:spPr bwMode="auto">
          <a:xfrm>
            <a:off x="2470150" y="4068763"/>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56" name="Oval 28"/>
          <p:cNvSpPr>
            <a:spLocks noChangeAspect="1" noChangeArrowheads="1"/>
          </p:cNvSpPr>
          <p:nvPr/>
        </p:nvSpPr>
        <p:spPr bwMode="auto">
          <a:xfrm>
            <a:off x="3435350" y="4997450"/>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58" name="Oval 30"/>
          <p:cNvSpPr>
            <a:spLocks noChangeAspect="1" noChangeArrowheads="1"/>
          </p:cNvSpPr>
          <p:nvPr/>
        </p:nvSpPr>
        <p:spPr bwMode="auto">
          <a:xfrm>
            <a:off x="1539875" y="3136900"/>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59" name="Oval 31"/>
          <p:cNvSpPr>
            <a:spLocks noChangeAspect="1" noChangeArrowheads="1"/>
          </p:cNvSpPr>
          <p:nvPr/>
        </p:nvSpPr>
        <p:spPr bwMode="auto">
          <a:xfrm>
            <a:off x="1563688" y="4022725"/>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61" name="Oval 33"/>
          <p:cNvSpPr>
            <a:spLocks noChangeAspect="1" noChangeArrowheads="1"/>
          </p:cNvSpPr>
          <p:nvPr/>
        </p:nvSpPr>
        <p:spPr bwMode="auto">
          <a:xfrm>
            <a:off x="1563688" y="4959350"/>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64" name="Oval 36"/>
          <p:cNvSpPr>
            <a:spLocks noChangeAspect="1" noChangeArrowheads="1"/>
          </p:cNvSpPr>
          <p:nvPr/>
        </p:nvSpPr>
        <p:spPr bwMode="auto">
          <a:xfrm>
            <a:off x="4329113" y="2193925"/>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65" name="Oval 37"/>
          <p:cNvSpPr>
            <a:spLocks noChangeAspect="1" noChangeArrowheads="1"/>
          </p:cNvSpPr>
          <p:nvPr/>
        </p:nvSpPr>
        <p:spPr bwMode="auto">
          <a:xfrm>
            <a:off x="3408363" y="2193925"/>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66" name="Oval 38"/>
          <p:cNvSpPr>
            <a:spLocks noChangeAspect="1" noChangeArrowheads="1"/>
          </p:cNvSpPr>
          <p:nvPr/>
        </p:nvSpPr>
        <p:spPr bwMode="auto">
          <a:xfrm>
            <a:off x="1524000" y="2181225"/>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67" name="Oval 39"/>
          <p:cNvSpPr>
            <a:spLocks noChangeAspect="1" noChangeArrowheads="1"/>
          </p:cNvSpPr>
          <p:nvPr/>
        </p:nvSpPr>
        <p:spPr bwMode="auto">
          <a:xfrm>
            <a:off x="2470150" y="2193925"/>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69" name="Oval 41"/>
          <p:cNvSpPr>
            <a:spLocks noChangeAspect="1" noChangeArrowheads="1"/>
          </p:cNvSpPr>
          <p:nvPr/>
        </p:nvSpPr>
        <p:spPr bwMode="auto">
          <a:xfrm>
            <a:off x="2497138" y="3124200"/>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278571" name="Oval 43"/>
          <p:cNvSpPr>
            <a:spLocks noChangeAspect="1" noChangeArrowheads="1"/>
          </p:cNvSpPr>
          <p:nvPr/>
        </p:nvSpPr>
        <p:spPr bwMode="auto">
          <a:xfrm>
            <a:off x="6169025" y="4954588"/>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72" name="Oval 44"/>
          <p:cNvSpPr>
            <a:spLocks noChangeAspect="1" noChangeArrowheads="1"/>
          </p:cNvSpPr>
          <p:nvPr/>
        </p:nvSpPr>
        <p:spPr bwMode="auto">
          <a:xfrm>
            <a:off x="6140450" y="3111500"/>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73" name="Oval 45"/>
          <p:cNvSpPr>
            <a:spLocks noChangeAspect="1" noChangeArrowheads="1"/>
          </p:cNvSpPr>
          <p:nvPr/>
        </p:nvSpPr>
        <p:spPr bwMode="auto">
          <a:xfrm>
            <a:off x="5218113" y="3087688"/>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278574" name="Oval 46"/>
          <p:cNvSpPr>
            <a:spLocks noChangeAspect="1" noChangeArrowheads="1"/>
          </p:cNvSpPr>
          <p:nvPr/>
        </p:nvSpPr>
        <p:spPr bwMode="auto">
          <a:xfrm>
            <a:off x="5219700" y="4010025"/>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75" name="Oval 47"/>
          <p:cNvSpPr>
            <a:spLocks noChangeAspect="1" noChangeArrowheads="1"/>
          </p:cNvSpPr>
          <p:nvPr/>
        </p:nvSpPr>
        <p:spPr bwMode="auto">
          <a:xfrm>
            <a:off x="6140450" y="4040188"/>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76" name="Oval 48"/>
          <p:cNvSpPr>
            <a:spLocks noChangeAspect="1" noChangeArrowheads="1"/>
          </p:cNvSpPr>
          <p:nvPr/>
        </p:nvSpPr>
        <p:spPr bwMode="auto">
          <a:xfrm>
            <a:off x="5262563" y="4968875"/>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77" name="Oval 49"/>
          <p:cNvSpPr>
            <a:spLocks noChangeAspect="1" noChangeArrowheads="1"/>
          </p:cNvSpPr>
          <p:nvPr/>
        </p:nvSpPr>
        <p:spPr bwMode="auto">
          <a:xfrm>
            <a:off x="6156325" y="2165350"/>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78" name="Oval 50"/>
          <p:cNvSpPr>
            <a:spLocks noChangeAspect="1" noChangeArrowheads="1"/>
          </p:cNvSpPr>
          <p:nvPr/>
        </p:nvSpPr>
        <p:spPr bwMode="auto">
          <a:xfrm>
            <a:off x="5235575" y="2165350"/>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03" name="Oval 75"/>
          <p:cNvSpPr>
            <a:spLocks noChangeAspect="1" noChangeArrowheads="1"/>
          </p:cNvSpPr>
          <p:nvPr/>
        </p:nvSpPr>
        <p:spPr bwMode="auto">
          <a:xfrm>
            <a:off x="4314825" y="5156200"/>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04" name="Oval 76"/>
          <p:cNvSpPr>
            <a:spLocks noChangeAspect="1" noChangeArrowheads="1"/>
          </p:cNvSpPr>
          <p:nvPr/>
        </p:nvSpPr>
        <p:spPr bwMode="auto">
          <a:xfrm>
            <a:off x="6143625" y="5180013"/>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05" name="Oval 77"/>
          <p:cNvSpPr>
            <a:spLocks noChangeAspect="1" noChangeArrowheads="1"/>
          </p:cNvSpPr>
          <p:nvPr/>
        </p:nvSpPr>
        <p:spPr bwMode="auto">
          <a:xfrm>
            <a:off x="6143625" y="3336925"/>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06" name="Oval 78"/>
          <p:cNvSpPr>
            <a:spLocks noChangeAspect="1" noChangeArrowheads="1"/>
          </p:cNvSpPr>
          <p:nvPr/>
        </p:nvSpPr>
        <p:spPr bwMode="auto">
          <a:xfrm>
            <a:off x="5221288" y="3313113"/>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278607" name="Oval 79"/>
          <p:cNvSpPr>
            <a:spLocks noChangeAspect="1" noChangeArrowheads="1"/>
          </p:cNvSpPr>
          <p:nvPr/>
        </p:nvSpPr>
        <p:spPr bwMode="auto">
          <a:xfrm>
            <a:off x="5237163" y="4235450"/>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08" name="Oval 80"/>
          <p:cNvSpPr>
            <a:spLocks noChangeAspect="1" noChangeArrowheads="1"/>
          </p:cNvSpPr>
          <p:nvPr/>
        </p:nvSpPr>
        <p:spPr bwMode="auto">
          <a:xfrm>
            <a:off x="6157913" y="4265613"/>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09" name="Oval 81"/>
          <p:cNvSpPr>
            <a:spLocks noChangeAspect="1" noChangeArrowheads="1"/>
          </p:cNvSpPr>
          <p:nvPr/>
        </p:nvSpPr>
        <p:spPr bwMode="auto">
          <a:xfrm>
            <a:off x="4314825" y="4265613"/>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10" name="Oval 82"/>
          <p:cNvSpPr>
            <a:spLocks noChangeAspect="1" noChangeArrowheads="1"/>
          </p:cNvSpPr>
          <p:nvPr/>
        </p:nvSpPr>
        <p:spPr bwMode="auto">
          <a:xfrm>
            <a:off x="5237163" y="5194300"/>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11" name="Oval 83"/>
          <p:cNvSpPr>
            <a:spLocks noChangeAspect="1" noChangeArrowheads="1"/>
          </p:cNvSpPr>
          <p:nvPr/>
        </p:nvSpPr>
        <p:spPr bwMode="auto">
          <a:xfrm>
            <a:off x="3354388" y="3351213"/>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12" name="Oval 84"/>
          <p:cNvSpPr>
            <a:spLocks noChangeAspect="1" noChangeArrowheads="1"/>
          </p:cNvSpPr>
          <p:nvPr/>
        </p:nvSpPr>
        <p:spPr bwMode="auto">
          <a:xfrm>
            <a:off x="3392488" y="4219575"/>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13" name="Oval 85"/>
          <p:cNvSpPr>
            <a:spLocks noChangeAspect="1" noChangeArrowheads="1"/>
          </p:cNvSpPr>
          <p:nvPr/>
        </p:nvSpPr>
        <p:spPr bwMode="auto">
          <a:xfrm>
            <a:off x="3392488" y="5156200"/>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14" name="Oval 86"/>
          <p:cNvSpPr>
            <a:spLocks noChangeAspect="1" noChangeArrowheads="1"/>
          </p:cNvSpPr>
          <p:nvPr/>
        </p:nvSpPr>
        <p:spPr bwMode="auto">
          <a:xfrm>
            <a:off x="6157913" y="2390775"/>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15" name="Oval 87"/>
          <p:cNvSpPr>
            <a:spLocks noChangeAspect="1" noChangeArrowheads="1"/>
          </p:cNvSpPr>
          <p:nvPr/>
        </p:nvSpPr>
        <p:spPr bwMode="auto">
          <a:xfrm>
            <a:off x="5237163" y="2390775"/>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16" name="Oval 88"/>
          <p:cNvSpPr>
            <a:spLocks noChangeAspect="1" noChangeArrowheads="1"/>
          </p:cNvSpPr>
          <p:nvPr/>
        </p:nvSpPr>
        <p:spPr bwMode="auto">
          <a:xfrm>
            <a:off x="3392488" y="2390775"/>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17" name="Oval 89"/>
          <p:cNvSpPr>
            <a:spLocks noChangeAspect="1" noChangeArrowheads="1"/>
          </p:cNvSpPr>
          <p:nvPr/>
        </p:nvSpPr>
        <p:spPr bwMode="auto">
          <a:xfrm>
            <a:off x="4298950" y="2390775"/>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18" name="Oval 90"/>
          <p:cNvSpPr>
            <a:spLocks noChangeAspect="1" noChangeArrowheads="1"/>
          </p:cNvSpPr>
          <p:nvPr/>
        </p:nvSpPr>
        <p:spPr bwMode="auto">
          <a:xfrm>
            <a:off x="4327525" y="3321050"/>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278619" name="Oval 91"/>
          <p:cNvSpPr>
            <a:spLocks noChangeAspect="1" noChangeArrowheads="1"/>
          </p:cNvSpPr>
          <p:nvPr/>
        </p:nvSpPr>
        <p:spPr bwMode="auto">
          <a:xfrm>
            <a:off x="7970838" y="5151438"/>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20" name="Oval 92"/>
          <p:cNvSpPr>
            <a:spLocks noChangeAspect="1" noChangeArrowheads="1"/>
          </p:cNvSpPr>
          <p:nvPr/>
        </p:nvSpPr>
        <p:spPr bwMode="auto">
          <a:xfrm>
            <a:off x="7970838" y="3308350"/>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21" name="Oval 93"/>
          <p:cNvSpPr>
            <a:spLocks noChangeAspect="1" noChangeArrowheads="1"/>
          </p:cNvSpPr>
          <p:nvPr/>
        </p:nvSpPr>
        <p:spPr bwMode="auto">
          <a:xfrm>
            <a:off x="7048500" y="3284538"/>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278622" name="Oval 94"/>
          <p:cNvSpPr>
            <a:spLocks noChangeAspect="1" noChangeArrowheads="1"/>
          </p:cNvSpPr>
          <p:nvPr/>
        </p:nvSpPr>
        <p:spPr bwMode="auto">
          <a:xfrm>
            <a:off x="7064375" y="4206875"/>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23" name="Oval 95"/>
          <p:cNvSpPr>
            <a:spLocks noChangeAspect="1" noChangeArrowheads="1"/>
          </p:cNvSpPr>
          <p:nvPr/>
        </p:nvSpPr>
        <p:spPr bwMode="auto">
          <a:xfrm>
            <a:off x="7985125" y="4237038"/>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24" name="Oval 96"/>
          <p:cNvSpPr>
            <a:spLocks noChangeAspect="1" noChangeArrowheads="1"/>
          </p:cNvSpPr>
          <p:nvPr/>
        </p:nvSpPr>
        <p:spPr bwMode="auto">
          <a:xfrm>
            <a:off x="7064375" y="5165725"/>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25" name="Oval 97"/>
          <p:cNvSpPr>
            <a:spLocks noChangeAspect="1" noChangeArrowheads="1"/>
          </p:cNvSpPr>
          <p:nvPr/>
        </p:nvSpPr>
        <p:spPr bwMode="auto">
          <a:xfrm>
            <a:off x="7985125" y="2362200"/>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26" name="Oval 98"/>
          <p:cNvSpPr>
            <a:spLocks noChangeAspect="1" noChangeArrowheads="1"/>
          </p:cNvSpPr>
          <p:nvPr/>
        </p:nvSpPr>
        <p:spPr bwMode="auto">
          <a:xfrm>
            <a:off x="7064375" y="2362200"/>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27" name="Text Box 99"/>
          <p:cNvSpPr txBox="1">
            <a:spLocks noChangeArrowheads="1"/>
          </p:cNvSpPr>
          <p:nvPr/>
        </p:nvSpPr>
        <p:spPr bwMode="auto">
          <a:xfrm>
            <a:off x="609600" y="5424488"/>
            <a:ext cx="806450" cy="36671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2"/>
                </a:solidFill>
                <a:latin typeface="Helvetica" pitchFamily="34" charset="0"/>
              </a:rPr>
              <a:t>Grid 1</a:t>
            </a:r>
          </a:p>
        </p:txBody>
      </p:sp>
      <p:sp>
        <p:nvSpPr>
          <p:cNvPr id="278628" name="Text Box 100"/>
          <p:cNvSpPr txBox="1">
            <a:spLocks noChangeArrowheads="1"/>
          </p:cNvSpPr>
          <p:nvPr/>
        </p:nvSpPr>
        <p:spPr bwMode="auto">
          <a:xfrm>
            <a:off x="7346950" y="5729288"/>
            <a:ext cx="806450" cy="36671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2"/>
                </a:solidFill>
                <a:latin typeface="Helvetica" pitchFamily="34" charset="0"/>
              </a:rPr>
              <a:t>Grid 2</a:t>
            </a:r>
          </a:p>
        </p:txBody>
      </p:sp>
      <p:sp>
        <p:nvSpPr>
          <p:cNvPr id="278629" name="Line 101"/>
          <p:cNvSpPr>
            <a:spLocks noChangeShapeType="1"/>
          </p:cNvSpPr>
          <p:nvPr/>
        </p:nvSpPr>
        <p:spPr bwMode="auto">
          <a:xfrm flipV="1">
            <a:off x="1066800" y="5105400"/>
            <a:ext cx="457200" cy="304800"/>
          </a:xfrm>
          <a:prstGeom prst="line">
            <a:avLst/>
          </a:prstGeom>
          <a:noFill/>
          <a:ln w="762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630" name="Line 102"/>
          <p:cNvSpPr>
            <a:spLocks noChangeShapeType="1"/>
          </p:cNvSpPr>
          <p:nvPr/>
        </p:nvSpPr>
        <p:spPr bwMode="auto">
          <a:xfrm flipH="1" flipV="1">
            <a:off x="7239000" y="5257800"/>
            <a:ext cx="381000" cy="457200"/>
          </a:xfrm>
          <a:prstGeom prst="line">
            <a:avLst/>
          </a:prstGeom>
          <a:noFill/>
          <a:ln w="762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631" name="Oval 103"/>
          <p:cNvSpPr>
            <a:spLocks noChangeAspect="1" noChangeArrowheads="1"/>
          </p:cNvSpPr>
          <p:nvPr/>
        </p:nvSpPr>
        <p:spPr bwMode="auto">
          <a:xfrm>
            <a:off x="669925" y="3159125"/>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32" name="Oval 104"/>
          <p:cNvSpPr>
            <a:spLocks noChangeAspect="1" noChangeArrowheads="1"/>
          </p:cNvSpPr>
          <p:nvPr/>
        </p:nvSpPr>
        <p:spPr bwMode="auto">
          <a:xfrm>
            <a:off x="693738" y="4044950"/>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33" name="Oval 105"/>
          <p:cNvSpPr>
            <a:spLocks noChangeAspect="1" noChangeArrowheads="1"/>
          </p:cNvSpPr>
          <p:nvPr/>
        </p:nvSpPr>
        <p:spPr bwMode="auto">
          <a:xfrm>
            <a:off x="693738" y="4981575"/>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34" name="Oval 106"/>
          <p:cNvSpPr>
            <a:spLocks noChangeAspect="1" noChangeArrowheads="1"/>
          </p:cNvSpPr>
          <p:nvPr/>
        </p:nvSpPr>
        <p:spPr bwMode="auto">
          <a:xfrm>
            <a:off x="654050" y="2203450"/>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35" name="Oval 107"/>
          <p:cNvSpPr>
            <a:spLocks noChangeAspect="1" noChangeArrowheads="1"/>
          </p:cNvSpPr>
          <p:nvPr/>
        </p:nvSpPr>
        <p:spPr bwMode="auto">
          <a:xfrm>
            <a:off x="2438400" y="5151438"/>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36" name="Oval 108"/>
          <p:cNvSpPr>
            <a:spLocks noChangeAspect="1" noChangeArrowheads="1"/>
          </p:cNvSpPr>
          <p:nvPr/>
        </p:nvSpPr>
        <p:spPr bwMode="auto">
          <a:xfrm>
            <a:off x="2438400" y="3308350"/>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37" name="Oval 109"/>
          <p:cNvSpPr>
            <a:spLocks noChangeAspect="1" noChangeArrowheads="1"/>
          </p:cNvSpPr>
          <p:nvPr/>
        </p:nvSpPr>
        <p:spPr bwMode="auto">
          <a:xfrm>
            <a:off x="2452688" y="4237038"/>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38" name="Oval 110"/>
          <p:cNvSpPr>
            <a:spLocks noChangeAspect="1" noChangeArrowheads="1"/>
          </p:cNvSpPr>
          <p:nvPr/>
        </p:nvSpPr>
        <p:spPr bwMode="auto">
          <a:xfrm>
            <a:off x="2452688" y="2362200"/>
            <a:ext cx="92075" cy="92075"/>
          </a:xfrm>
          <a:prstGeom prst="ellipse">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39" name="Rectangle 111"/>
          <p:cNvSpPr>
            <a:spLocks noChangeArrowheads="1"/>
          </p:cNvSpPr>
          <p:nvPr/>
        </p:nvSpPr>
        <p:spPr bwMode="auto">
          <a:xfrm>
            <a:off x="5029200" y="1765300"/>
            <a:ext cx="1524000" cy="4191000"/>
          </a:xfrm>
          <a:prstGeom prst="rect">
            <a:avLst/>
          </a:prstGeom>
          <a:solidFill>
            <a:srgbClr val="FF9900">
              <a:alpha val="47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41" name="Rectangle 113"/>
          <p:cNvSpPr>
            <a:spLocks noChangeArrowheads="1"/>
          </p:cNvSpPr>
          <p:nvPr/>
        </p:nvSpPr>
        <p:spPr bwMode="auto">
          <a:xfrm>
            <a:off x="2209800" y="1752600"/>
            <a:ext cx="1524000" cy="4191000"/>
          </a:xfrm>
          <a:prstGeom prst="rect">
            <a:avLst/>
          </a:prstGeom>
          <a:solidFill>
            <a:srgbClr val="FF9900">
              <a:alpha val="47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42" name="Rectangle 114"/>
          <p:cNvSpPr>
            <a:spLocks noChangeArrowheads="1"/>
          </p:cNvSpPr>
          <p:nvPr/>
        </p:nvSpPr>
        <p:spPr bwMode="auto">
          <a:xfrm>
            <a:off x="3962400" y="1752600"/>
            <a:ext cx="762000" cy="4191000"/>
          </a:xfrm>
          <a:prstGeom prst="rect">
            <a:avLst/>
          </a:prstGeom>
          <a:solidFill>
            <a:srgbClr val="FFFF00">
              <a:alpha val="47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43" name="Text Box 115"/>
          <p:cNvSpPr txBox="1">
            <a:spLocks noChangeArrowheads="1"/>
          </p:cNvSpPr>
          <p:nvPr/>
        </p:nvSpPr>
        <p:spPr bwMode="auto">
          <a:xfrm>
            <a:off x="838200" y="914400"/>
            <a:ext cx="8001000" cy="58102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latin typeface="Helvetica" pitchFamily="34" charset="0"/>
              </a:rPr>
              <a:t>Overlaping length = </a:t>
            </a:r>
            <a:r>
              <a:rPr lang="en-US" sz="1600">
                <a:solidFill>
                  <a:schemeClr val="hlink"/>
                </a:solidFill>
                <a:latin typeface="Helvetica" pitchFamily="34" charset="0"/>
              </a:rPr>
              <a:t>stencil_width * global_time_step/CFL_time_step</a:t>
            </a:r>
            <a:r>
              <a:rPr lang="en-US" sz="1600">
                <a:latin typeface="Helvetica" pitchFamily="34" charset="0"/>
              </a:rPr>
              <a:t> + </a:t>
            </a:r>
            <a:r>
              <a:rPr lang="en-US" sz="1600">
                <a:solidFill>
                  <a:schemeClr val="tx2"/>
                </a:solidFill>
                <a:latin typeface="Helvetica" pitchFamily="34" charset="0"/>
              </a:rPr>
              <a:t>stencil_width*global_time_step/CFL_time_step+1</a:t>
            </a:r>
          </a:p>
        </p:txBody>
      </p:sp>
    </p:spTree>
    <p:extLst>
      <p:ext uri="{BB962C8B-B14F-4D97-AF65-F5344CB8AC3E}">
        <p14:creationId xmlns:p14="http://schemas.microsoft.com/office/powerpoint/2010/main" val="3915396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86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864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864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86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639" grpId="0" animBg="1"/>
      <p:bldP spid="278641" grpId="0" animBg="1"/>
      <p:bldP spid="278642" grpId="0" animBg="1"/>
      <p:bldP spid="27864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6" name="Rectangle 18"/>
          <p:cNvSpPr>
            <a:spLocks noGrp="1" noChangeArrowheads="1"/>
          </p:cNvSpPr>
          <p:nvPr>
            <p:ph type="title"/>
          </p:nvPr>
        </p:nvSpPr>
        <p:spPr/>
        <p:txBody>
          <a:bodyPr/>
          <a:lstStyle/>
          <a:p>
            <a:r>
              <a:rPr lang="en-US"/>
              <a:t>Motivation</a:t>
            </a:r>
          </a:p>
        </p:txBody>
      </p:sp>
      <p:sp>
        <p:nvSpPr>
          <p:cNvPr id="2067" name="Rectangle 19"/>
          <p:cNvSpPr>
            <a:spLocks noGrp="1" noChangeArrowheads="1"/>
          </p:cNvSpPr>
          <p:nvPr>
            <p:ph type="body" idx="1"/>
          </p:nvPr>
        </p:nvSpPr>
        <p:spPr/>
        <p:txBody>
          <a:bodyPr/>
          <a:lstStyle/>
          <a:p>
            <a:pPr>
              <a:lnSpc>
                <a:spcPct val="90000"/>
              </a:lnSpc>
              <a:buFont typeface="Wingdings" pitchFamily="2" charset="2"/>
              <a:buNone/>
            </a:pPr>
            <a:endParaRPr lang="en-US"/>
          </a:p>
          <a:p>
            <a:pPr lvl="1">
              <a:lnSpc>
                <a:spcPct val="90000"/>
              </a:lnSpc>
            </a:pPr>
            <a:r>
              <a:rPr lang="en-US"/>
              <a:t>WAVEWATCH III requires 3 grids (1 necessary and two optional) </a:t>
            </a:r>
          </a:p>
          <a:p>
            <a:pPr lvl="2">
              <a:lnSpc>
                <a:spcPct val="90000"/>
              </a:lnSpc>
            </a:pPr>
            <a:r>
              <a:rPr lang="en-US"/>
              <a:t>A bathymetry grid (necessary)</a:t>
            </a:r>
          </a:p>
          <a:p>
            <a:pPr lvl="2">
              <a:lnSpc>
                <a:spcPct val="90000"/>
              </a:lnSpc>
            </a:pPr>
            <a:r>
              <a:rPr lang="en-US"/>
              <a:t>A land –sea mask grid (optional in WW III v 2.22, needed in multi-grid version of WW III)</a:t>
            </a:r>
          </a:p>
          <a:p>
            <a:pPr lvl="2">
              <a:lnSpc>
                <a:spcPct val="90000"/>
              </a:lnSpc>
            </a:pPr>
            <a:r>
              <a:rPr lang="en-US"/>
              <a:t>Obstruction grid to account for energy decay due to sub-grid blocking (optional)</a:t>
            </a:r>
          </a:p>
          <a:p>
            <a:pPr lvl="1">
              <a:lnSpc>
                <a:spcPct val="90000"/>
              </a:lnSpc>
            </a:pPr>
            <a:r>
              <a:rPr lang="en-US"/>
              <a:t>Development of these grids can be a fairly arduous task. This is specially true for multi-grid version of WW III where grid consistency across overlapping grids is necessary for accurate two – way coupling.</a:t>
            </a:r>
          </a:p>
          <a:p>
            <a:pPr lvl="1">
              <a:lnSpc>
                <a:spcPct val="90000"/>
              </a:lnSpc>
            </a:pPr>
            <a:r>
              <a:rPr lang="en-US"/>
              <a:t>To facilitate this we  developed a set of algorithms that can automatically create accurate grids with minimal input from the user.</a:t>
            </a:r>
          </a:p>
          <a:p>
            <a:pPr lvl="1">
              <a:lnSpc>
                <a:spcPct val="90000"/>
              </a:lnSpc>
            </a:pPr>
            <a:r>
              <a:rPr lang="en-US"/>
              <a:t>The necessary tools have been developed using MATLAB. </a:t>
            </a:r>
          </a:p>
        </p:txBody>
      </p:sp>
    </p:spTree>
    <p:extLst>
      <p:ext uri="{BB962C8B-B14F-4D97-AF65-F5344CB8AC3E}">
        <p14:creationId xmlns:p14="http://schemas.microsoft.com/office/powerpoint/2010/main" val="11680039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41973" y="3059097"/>
            <a:ext cx="4572000" cy="3429000"/>
          </a:xfrm>
          <a:prstGeom prst="rect">
            <a:avLst/>
          </a:prstGeom>
        </p:spPr>
      </p:pic>
      <p:sp>
        <p:nvSpPr>
          <p:cNvPr id="2" name="Title 1"/>
          <p:cNvSpPr>
            <a:spLocks noGrp="1"/>
          </p:cNvSpPr>
          <p:nvPr>
            <p:ph type="title"/>
          </p:nvPr>
        </p:nvSpPr>
        <p:spPr/>
        <p:txBody>
          <a:bodyPr/>
          <a:lstStyle/>
          <a:p>
            <a:r>
              <a:rPr lang="en-US" dirty="0" smtClean="0"/>
              <a:t>Overlapping grids</a:t>
            </a: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291" y="533400"/>
            <a:ext cx="4572000" cy="342900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72000" y="533400"/>
            <a:ext cx="4572000" cy="3429000"/>
          </a:xfrm>
          <a:prstGeom prst="rect">
            <a:avLst/>
          </a:prstGeom>
        </p:spPr>
      </p:pic>
      <p:sp>
        <p:nvSpPr>
          <p:cNvPr id="6" name="TextBox 5"/>
          <p:cNvSpPr txBox="1"/>
          <p:nvPr/>
        </p:nvSpPr>
        <p:spPr>
          <a:xfrm>
            <a:off x="684912" y="3200400"/>
            <a:ext cx="3506088" cy="369332"/>
          </a:xfrm>
          <a:prstGeom prst="rect">
            <a:avLst/>
          </a:prstGeom>
          <a:noFill/>
        </p:spPr>
        <p:txBody>
          <a:bodyPr wrap="none" rtlCol="0">
            <a:spAutoFit/>
          </a:bodyPr>
          <a:lstStyle/>
          <a:p>
            <a:r>
              <a:rPr lang="en-US" sz="1800" dirty="0" smtClean="0">
                <a:latin typeface="+mn-lt"/>
              </a:rPr>
              <a:t>Grid 1 extends from 65N to 82 N</a:t>
            </a:r>
            <a:endParaRPr lang="en-US" sz="1800" dirty="0">
              <a:latin typeface="+mn-lt"/>
            </a:endParaRPr>
          </a:p>
        </p:txBody>
      </p:sp>
      <p:sp>
        <p:nvSpPr>
          <p:cNvPr id="7" name="TextBox 6"/>
          <p:cNvSpPr txBox="1"/>
          <p:nvPr/>
        </p:nvSpPr>
        <p:spPr>
          <a:xfrm>
            <a:off x="5105400" y="3212068"/>
            <a:ext cx="3877985" cy="369332"/>
          </a:xfrm>
          <a:prstGeom prst="rect">
            <a:avLst/>
          </a:prstGeom>
          <a:noFill/>
        </p:spPr>
        <p:txBody>
          <a:bodyPr wrap="none" rtlCol="0">
            <a:spAutoFit/>
          </a:bodyPr>
          <a:lstStyle/>
          <a:p>
            <a:r>
              <a:rPr lang="en-US" sz="1800" dirty="0" smtClean="0">
                <a:latin typeface="+mn-lt"/>
              </a:rPr>
              <a:t>Grid 2 extends from 77.5S to 77.5 N</a:t>
            </a:r>
            <a:endParaRPr lang="en-US" sz="1800" dirty="0">
              <a:latin typeface="+mn-lt"/>
            </a:endParaRPr>
          </a:p>
        </p:txBody>
      </p:sp>
      <p:sp>
        <p:nvSpPr>
          <p:cNvPr id="8" name="TextBox 7"/>
          <p:cNvSpPr txBox="1"/>
          <p:nvPr/>
        </p:nvSpPr>
        <p:spPr>
          <a:xfrm>
            <a:off x="2980015" y="5715000"/>
            <a:ext cx="2287806" cy="369332"/>
          </a:xfrm>
          <a:prstGeom prst="rect">
            <a:avLst/>
          </a:prstGeom>
          <a:noFill/>
        </p:spPr>
        <p:txBody>
          <a:bodyPr wrap="none" rtlCol="0">
            <a:spAutoFit/>
          </a:bodyPr>
          <a:lstStyle/>
          <a:p>
            <a:r>
              <a:rPr lang="en-US" sz="1800" dirty="0" smtClean="0">
                <a:latin typeface="+mn-lt"/>
              </a:rPr>
              <a:t>Putting it together …</a:t>
            </a:r>
            <a:endParaRPr lang="en-US" sz="1800" dirty="0">
              <a:latin typeface="+mn-lt"/>
            </a:endParaRPr>
          </a:p>
        </p:txBody>
      </p:sp>
    </p:spTree>
    <p:extLst>
      <p:ext uri="{BB962C8B-B14F-4D97-AF65-F5344CB8AC3E}">
        <p14:creationId xmlns:p14="http://schemas.microsoft.com/office/powerpoint/2010/main" val="291248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Overlapping grids</a:t>
            </a:r>
            <a:endParaRPr lang="en-US" dirty="0"/>
          </a:p>
        </p:txBody>
      </p:sp>
      <p:sp>
        <p:nvSpPr>
          <p:cNvPr id="3" name="Content Placeholder 2"/>
          <p:cNvSpPr>
            <a:spLocks noGrp="1"/>
          </p:cNvSpPr>
          <p:nvPr>
            <p:ph idx="1"/>
          </p:nvPr>
        </p:nvSpPr>
        <p:spPr/>
        <p:txBody>
          <a:bodyPr/>
          <a:lstStyle/>
          <a:p>
            <a:pPr lvl="1"/>
            <a:r>
              <a:rPr lang="en-US" dirty="0" smtClean="0"/>
              <a:t>If there is not enough overlapping domain in overlapping grids of similar resolution the WW-III model will fail</a:t>
            </a:r>
          </a:p>
          <a:p>
            <a:pPr lvl="1"/>
            <a:r>
              <a:rPr lang="en-US" dirty="0" smtClean="0"/>
              <a:t>Since the minimum required domain width is a function of the global and CFL time steps in the respective grids, changing any can have an important impact on required overlapping domain width</a:t>
            </a:r>
          </a:p>
          <a:p>
            <a:pPr lvl="1"/>
            <a:r>
              <a:rPr lang="en-US" dirty="0" smtClean="0"/>
              <a:t>Land – sea masks in the two grids with overlapping domains has to be similar</a:t>
            </a:r>
          </a:p>
          <a:p>
            <a:pPr lvl="1"/>
            <a:r>
              <a:rPr lang="en-US" dirty="0" smtClean="0"/>
              <a:t>An optional land – sea mask reconciliation algorithm has been developed</a:t>
            </a:r>
          </a:p>
          <a:p>
            <a:pPr lvl="2"/>
            <a:r>
              <a:rPr lang="en-US" dirty="0" smtClean="0"/>
              <a:t>Compares two sets of masks in an overlapping domain</a:t>
            </a:r>
          </a:p>
          <a:p>
            <a:pPr lvl="2"/>
            <a:r>
              <a:rPr lang="en-US" dirty="0" smtClean="0"/>
              <a:t>If the mask at any location are different then they are both set to land values (0)</a:t>
            </a:r>
            <a:endParaRPr lang="en-US" dirty="0"/>
          </a:p>
        </p:txBody>
      </p:sp>
    </p:spTree>
    <p:extLst>
      <p:ext uri="{BB962C8B-B14F-4D97-AF65-F5344CB8AC3E}">
        <p14:creationId xmlns:p14="http://schemas.microsoft.com/office/powerpoint/2010/main" val="20097364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atin typeface="Helvetica" charset="0"/>
              </a:rPr>
              <a:t>The end</a:t>
            </a:r>
          </a:p>
        </p:txBody>
      </p:sp>
      <p:sp>
        <p:nvSpPr>
          <p:cNvPr id="24579" name="Text Box 3"/>
          <p:cNvSpPr txBox="1">
            <a:spLocks noChangeArrowheads="1"/>
          </p:cNvSpPr>
          <p:nvPr/>
        </p:nvSpPr>
        <p:spPr bwMode="auto">
          <a:xfrm>
            <a:off x="2895600" y="5943600"/>
            <a:ext cx="617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dirty="0">
                <a:solidFill>
                  <a:srgbClr val="FFFFCC"/>
                </a:solidFill>
                <a:latin typeface="Helvetica" charset="0"/>
              </a:rPr>
              <a:t>End of </a:t>
            </a:r>
            <a:r>
              <a:rPr lang="en-US" dirty="0" smtClean="0">
                <a:solidFill>
                  <a:srgbClr val="FFFFCC"/>
                </a:solidFill>
                <a:latin typeface="Helvetica" charset="0"/>
              </a:rPr>
              <a:t>lecture</a:t>
            </a:r>
            <a:endParaRPr lang="en-US" dirty="0">
              <a:solidFill>
                <a:srgbClr val="FFFFCC"/>
              </a:solidFill>
              <a:latin typeface="Helvetica"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t>MODULES</a:t>
            </a:r>
          </a:p>
        </p:txBody>
      </p:sp>
      <p:pic>
        <p:nvPicPr>
          <p:cNvPr id="140292" name="Picture 4" descr="ETOPO2_Offzone_EastCoast_10min_grid"/>
          <p:cNvPicPr>
            <a:picLocks noGrp="1" noChangeAspect="1" noChangeArrowheads="1"/>
          </p:cNvPicPr>
          <p:nvPr>
            <p:ph sz="half" idx="4294967295"/>
          </p:nvPr>
        </p:nvPicPr>
        <p:blipFill>
          <a:blip r:embed="rId3" cstate="email">
            <a:extLst>
              <a:ext uri="{28A0092B-C50C-407E-A947-70E740481C1C}">
                <a14:useLocalDpi xmlns:a14="http://schemas.microsoft.com/office/drawing/2010/main" val="0"/>
              </a:ext>
            </a:extLst>
          </a:blip>
          <a:srcRect/>
          <a:stretch>
            <a:fillRect/>
          </a:stretch>
        </p:blipFill>
        <p:spPr>
          <a:xfrm>
            <a:off x="6477000" y="1143000"/>
            <a:ext cx="2057400" cy="154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0293" name="Picture 5" descr="ETOPO2_Offzone_EastCoast_10min_mask"/>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77000" y="2743200"/>
            <a:ext cx="21336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40294" name="Picture 6" descr="ETOPO2_Offzone_EastCoast_10min_obstrx_zoom"/>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477000" y="4495800"/>
            <a:ext cx="2057400" cy="1543050"/>
          </a:xfrm>
          <a:prstGeom prst="rect">
            <a:avLst/>
          </a:prstGeom>
          <a:noFill/>
          <a:extLst>
            <a:ext uri="{909E8E84-426E-40DD-AFC4-6F175D3DCCD1}">
              <a14:hiddenFill xmlns:a14="http://schemas.microsoft.com/office/drawing/2010/main">
                <a:solidFill>
                  <a:srgbClr val="FFFFFF"/>
                </a:solidFill>
              </a14:hiddenFill>
            </a:ext>
          </a:extLst>
        </p:spPr>
      </p:pic>
      <p:sp>
        <p:nvSpPr>
          <p:cNvPr id="140295" name="Line 7"/>
          <p:cNvSpPr>
            <a:spLocks noChangeShapeType="1"/>
          </p:cNvSpPr>
          <p:nvPr/>
        </p:nvSpPr>
        <p:spPr bwMode="auto">
          <a:xfrm flipV="1">
            <a:off x="4800600" y="1905000"/>
            <a:ext cx="1600200" cy="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296" name="Line 8"/>
          <p:cNvSpPr>
            <a:spLocks noChangeShapeType="1"/>
          </p:cNvSpPr>
          <p:nvPr/>
        </p:nvSpPr>
        <p:spPr bwMode="auto">
          <a:xfrm flipV="1">
            <a:off x="4800600" y="3048000"/>
            <a:ext cx="1447800" cy="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297" name="Line 9"/>
          <p:cNvSpPr>
            <a:spLocks noChangeShapeType="1"/>
          </p:cNvSpPr>
          <p:nvPr/>
        </p:nvSpPr>
        <p:spPr bwMode="auto">
          <a:xfrm flipV="1">
            <a:off x="4724400" y="4114800"/>
            <a:ext cx="1524000" cy="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298" name="Line 10"/>
          <p:cNvSpPr>
            <a:spLocks noChangeShapeType="1"/>
          </p:cNvSpPr>
          <p:nvPr/>
        </p:nvSpPr>
        <p:spPr bwMode="auto">
          <a:xfrm>
            <a:off x="4724400" y="5029200"/>
            <a:ext cx="1463675" cy="15875"/>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00" name="Text Box 12"/>
          <p:cNvSpPr txBox="1">
            <a:spLocks noChangeArrowheads="1"/>
          </p:cNvSpPr>
          <p:nvPr/>
        </p:nvSpPr>
        <p:spPr bwMode="auto">
          <a:xfrm>
            <a:off x="60325" y="1660525"/>
            <a:ext cx="48926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solidFill>
                  <a:srgbClr val="FFFFCC"/>
                </a:solidFill>
                <a:latin typeface="Helvetica" pitchFamily="34" charset="0"/>
              </a:rPr>
              <a:t>Step 1: Build a bathymetric grid from a high resolution base bathymetry</a:t>
            </a:r>
          </a:p>
        </p:txBody>
      </p:sp>
      <p:sp>
        <p:nvSpPr>
          <p:cNvPr id="140301" name="Text Box 13"/>
          <p:cNvSpPr txBox="1">
            <a:spLocks noChangeArrowheads="1"/>
          </p:cNvSpPr>
          <p:nvPr/>
        </p:nvSpPr>
        <p:spPr bwMode="auto">
          <a:xfrm>
            <a:off x="0" y="2819400"/>
            <a:ext cx="495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sz="2000">
                <a:solidFill>
                  <a:srgbClr val="FFFFCC"/>
                </a:solidFill>
                <a:latin typeface="Helvetica" pitchFamily="34" charset="0"/>
              </a:rPr>
              <a:t>Step 2: Create an appropriate land / sea mask to accurately depict coast lines</a:t>
            </a:r>
          </a:p>
        </p:txBody>
      </p:sp>
      <p:sp>
        <p:nvSpPr>
          <p:cNvPr id="140302" name="Text Box 14"/>
          <p:cNvSpPr txBox="1">
            <a:spLocks noChangeArrowheads="1"/>
          </p:cNvSpPr>
          <p:nvPr/>
        </p:nvSpPr>
        <p:spPr bwMode="auto">
          <a:xfrm>
            <a:off x="76200" y="3946525"/>
            <a:ext cx="495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solidFill>
                  <a:srgbClr val="FFFFCC"/>
                </a:solidFill>
                <a:latin typeface="Helvetica" pitchFamily="34" charset="0"/>
              </a:rPr>
              <a:t>Step 3: Mask out un-necessary water bodies</a:t>
            </a:r>
          </a:p>
        </p:txBody>
      </p:sp>
      <p:sp>
        <p:nvSpPr>
          <p:cNvPr id="140303" name="Text Box 15"/>
          <p:cNvSpPr txBox="1">
            <a:spLocks noChangeArrowheads="1"/>
          </p:cNvSpPr>
          <p:nvPr/>
        </p:nvSpPr>
        <p:spPr bwMode="auto">
          <a:xfrm>
            <a:off x="76200" y="4784725"/>
            <a:ext cx="495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solidFill>
                  <a:srgbClr val="FFFFCC"/>
                </a:solidFill>
                <a:latin typeface="Helvetica" pitchFamily="34" charset="0"/>
              </a:rPr>
              <a:t>Step 4: Generate obstruction grids for unresolved islands</a:t>
            </a:r>
          </a:p>
        </p:txBody>
      </p:sp>
      <p:sp>
        <p:nvSpPr>
          <p:cNvPr id="140304" name="Text Box 16"/>
          <p:cNvSpPr txBox="1">
            <a:spLocks noChangeArrowheads="1"/>
          </p:cNvSpPr>
          <p:nvPr/>
        </p:nvSpPr>
        <p:spPr bwMode="auto">
          <a:xfrm>
            <a:off x="76200" y="5622925"/>
            <a:ext cx="495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solidFill>
                  <a:srgbClr val="FFFFCC"/>
                </a:solidFill>
                <a:latin typeface="Helvetica" pitchFamily="34" charset="0"/>
              </a:rPr>
              <a:t>Step 5: Identify nodes for exchanging boundary information (multiple-grid only)</a:t>
            </a:r>
          </a:p>
        </p:txBody>
      </p:sp>
    </p:spTree>
    <p:extLst>
      <p:ext uri="{BB962C8B-B14F-4D97-AF65-F5344CB8AC3E}">
        <p14:creationId xmlns:p14="http://schemas.microsoft.com/office/powerpoint/2010/main" val="222996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029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029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0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029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029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0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029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030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029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029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4030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5" grpId="0" animBg="1"/>
      <p:bldP spid="140296" grpId="0" animBg="1"/>
      <p:bldP spid="140297" grpId="0" animBg="1"/>
      <p:bldP spid="140298" grpId="0" animBg="1"/>
      <p:bldP spid="140300" grpId="0"/>
      <p:bldP spid="140301" grpId="0"/>
      <p:bldP spid="140302" grpId="0"/>
      <p:bldP spid="14030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a:t>Reference Data</a:t>
            </a:r>
          </a:p>
        </p:txBody>
      </p:sp>
      <p:sp>
        <p:nvSpPr>
          <p:cNvPr id="143363" name="Rectangle 3"/>
          <p:cNvSpPr>
            <a:spLocks noGrp="1" noChangeArrowheads="1"/>
          </p:cNvSpPr>
          <p:nvPr>
            <p:ph type="body" idx="1"/>
          </p:nvPr>
        </p:nvSpPr>
        <p:spPr/>
        <p:txBody>
          <a:bodyPr/>
          <a:lstStyle/>
          <a:p>
            <a:pPr lvl="1">
              <a:lnSpc>
                <a:spcPct val="90000"/>
              </a:lnSpc>
            </a:pPr>
            <a:endParaRPr lang="en-US" sz="1800"/>
          </a:p>
          <a:p>
            <a:pPr lvl="1">
              <a:lnSpc>
                <a:spcPct val="90000"/>
              </a:lnSpc>
            </a:pPr>
            <a:r>
              <a:rPr lang="en-US"/>
              <a:t>Two types of high resolution reference data available</a:t>
            </a:r>
          </a:p>
          <a:p>
            <a:pPr lvl="2">
              <a:lnSpc>
                <a:spcPct val="90000"/>
              </a:lnSpc>
            </a:pPr>
            <a:r>
              <a:rPr lang="en-US"/>
              <a:t>A global high resolution bathymetry data set</a:t>
            </a:r>
          </a:p>
          <a:p>
            <a:pPr lvl="3">
              <a:lnSpc>
                <a:spcPct val="90000"/>
              </a:lnSpc>
            </a:pPr>
            <a:r>
              <a:rPr lang="en-US"/>
              <a:t>ETOPO2 from the National Geophysical Data Center</a:t>
            </a:r>
          </a:p>
          <a:p>
            <a:pPr lvl="4">
              <a:lnSpc>
                <a:spcPct val="90000"/>
              </a:lnSpc>
            </a:pPr>
            <a:r>
              <a:rPr lang="en-US"/>
              <a:t>2’ arc length global relief bathymetry data set</a:t>
            </a:r>
          </a:p>
          <a:p>
            <a:pPr lvl="3">
              <a:lnSpc>
                <a:spcPct val="90000"/>
              </a:lnSpc>
            </a:pPr>
            <a:r>
              <a:rPr lang="en-US"/>
              <a:t>ETOPO1 from the National Geophysical Data Center</a:t>
            </a:r>
          </a:p>
          <a:p>
            <a:pPr lvl="4">
              <a:lnSpc>
                <a:spcPct val="90000"/>
              </a:lnSpc>
            </a:pPr>
            <a:r>
              <a:rPr lang="en-US"/>
              <a:t>1’ arc length global relief bathymetry data set</a:t>
            </a:r>
          </a:p>
          <a:p>
            <a:pPr lvl="2">
              <a:lnSpc>
                <a:spcPct val="90000"/>
              </a:lnSpc>
            </a:pPr>
            <a:r>
              <a:rPr lang="en-US"/>
              <a:t>A global shoreline database in the form of polygons (</a:t>
            </a:r>
            <a:r>
              <a:rPr lang="en-US" b="1"/>
              <a:t>GSHHS</a:t>
            </a:r>
            <a:r>
              <a:rPr lang="en-US"/>
              <a:t> - </a:t>
            </a:r>
            <a:r>
              <a:rPr lang="en-US" b="1"/>
              <a:t>G</a:t>
            </a:r>
            <a:r>
              <a:rPr lang="en-US"/>
              <a:t>lobal </a:t>
            </a:r>
            <a:r>
              <a:rPr lang="en-US" b="1"/>
              <a:t>S</a:t>
            </a:r>
            <a:r>
              <a:rPr lang="en-US"/>
              <a:t>elf-consistent </a:t>
            </a:r>
            <a:r>
              <a:rPr lang="en-US" b="1"/>
              <a:t>H</a:t>
            </a:r>
            <a:r>
              <a:rPr lang="en-US"/>
              <a:t>ierarchical </a:t>
            </a:r>
            <a:r>
              <a:rPr lang="en-US" b="1"/>
              <a:t>H</a:t>
            </a:r>
            <a:r>
              <a:rPr lang="en-US"/>
              <a:t>igh-resolution </a:t>
            </a:r>
            <a:r>
              <a:rPr lang="en-US" b="1"/>
              <a:t>S</a:t>
            </a:r>
            <a:r>
              <a:rPr lang="en-US"/>
              <a:t>horeline)</a:t>
            </a:r>
          </a:p>
          <a:p>
            <a:pPr lvl="1">
              <a:lnSpc>
                <a:spcPct val="90000"/>
              </a:lnSpc>
            </a:pPr>
            <a:r>
              <a:rPr lang="en-US"/>
              <a:t>Algorithms will be designed to meld the high resolution bathymetry with the shoreline database to develop the optimum grids.</a:t>
            </a:r>
            <a:r>
              <a:rPr lang="en-US" sz="1800"/>
              <a:t>   </a:t>
            </a:r>
          </a:p>
        </p:txBody>
      </p:sp>
    </p:spTree>
    <p:extLst>
      <p:ext uri="{BB962C8B-B14F-4D97-AF65-F5344CB8AC3E}">
        <p14:creationId xmlns:p14="http://schemas.microsoft.com/office/powerpoint/2010/main" val="3489558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a:t>Subroutines</a:t>
            </a:r>
          </a:p>
        </p:txBody>
      </p:sp>
      <p:sp>
        <p:nvSpPr>
          <p:cNvPr id="153603" name="Rectangle 3"/>
          <p:cNvSpPr>
            <a:spLocks noGrp="1" noChangeArrowheads="1"/>
          </p:cNvSpPr>
          <p:nvPr>
            <p:ph type="body" idx="1"/>
          </p:nvPr>
        </p:nvSpPr>
        <p:spPr/>
        <p:txBody>
          <a:bodyPr/>
          <a:lstStyle/>
          <a:p>
            <a:pPr lvl="1">
              <a:lnSpc>
                <a:spcPct val="80000"/>
              </a:lnSpc>
            </a:pPr>
            <a:endParaRPr lang="en-US" sz="1400" dirty="0"/>
          </a:p>
          <a:p>
            <a:pPr lvl="1">
              <a:lnSpc>
                <a:spcPct val="80000"/>
              </a:lnSpc>
            </a:pPr>
            <a:r>
              <a:rPr lang="en-US" b="1" dirty="0">
                <a:solidFill>
                  <a:srgbClr val="FFFF00"/>
                </a:solidFill>
              </a:rPr>
              <a:t>A grid generation routine</a:t>
            </a:r>
          </a:p>
          <a:p>
            <a:pPr lvl="2">
              <a:lnSpc>
                <a:spcPct val="80000"/>
              </a:lnSpc>
            </a:pPr>
            <a:r>
              <a:rPr lang="en-US" dirty="0"/>
              <a:t>Generates a grid from base bathymetric data set. We use global ETOPO2/ETOPO1 bathymetry </a:t>
            </a:r>
            <a:r>
              <a:rPr lang="en-US" dirty="0" err="1"/>
              <a:t>netcdf</a:t>
            </a:r>
            <a:r>
              <a:rPr lang="en-US" dirty="0"/>
              <a:t> files. (NOTE: To use this routine your </a:t>
            </a:r>
            <a:r>
              <a:rPr lang="en-US" dirty="0" err="1"/>
              <a:t>matlab</a:t>
            </a:r>
            <a:r>
              <a:rPr lang="en-US" dirty="0"/>
              <a:t> should be able to handle </a:t>
            </a:r>
            <a:r>
              <a:rPr lang="en-US" dirty="0" err="1"/>
              <a:t>netcdf</a:t>
            </a:r>
            <a:r>
              <a:rPr lang="en-US" dirty="0"/>
              <a:t> </a:t>
            </a:r>
            <a:r>
              <a:rPr lang="en-US" dirty="0" smtClean="0"/>
              <a:t>files. Capability is available as open source)</a:t>
            </a:r>
            <a:endParaRPr lang="en-US" dirty="0"/>
          </a:p>
          <a:p>
            <a:pPr lvl="1">
              <a:lnSpc>
                <a:spcPct val="80000"/>
              </a:lnSpc>
            </a:pPr>
            <a:r>
              <a:rPr lang="en-US" b="1" dirty="0">
                <a:solidFill>
                  <a:srgbClr val="FFFF00"/>
                </a:solidFill>
              </a:rPr>
              <a:t>A boundary extraction routine</a:t>
            </a:r>
          </a:p>
          <a:p>
            <a:pPr lvl="2">
              <a:lnSpc>
                <a:spcPct val="80000"/>
              </a:lnSpc>
            </a:pPr>
            <a:r>
              <a:rPr lang="en-US" dirty="0"/>
              <a:t>Extracts a subset of boundaries from a global set of polygon boundaries (GSHHS)</a:t>
            </a:r>
          </a:p>
          <a:p>
            <a:pPr lvl="1">
              <a:lnSpc>
                <a:spcPct val="80000"/>
              </a:lnSpc>
            </a:pPr>
            <a:r>
              <a:rPr lang="en-US" b="1" dirty="0">
                <a:solidFill>
                  <a:srgbClr val="FFFF00"/>
                </a:solidFill>
              </a:rPr>
              <a:t>A land-mask routine</a:t>
            </a:r>
          </a:p>
          <a:p>
            <a:pPr lvl="2">
              <a:lnSpc>
                <a:spcPct val="80000"/>
              </a:lnSpc>
            </a:pPr>
            <a:r>
              <a:rPr lang="en-US" dirty="0"/>
              <a:t>Blends the bathymetric data with the coastal boundaries to develop an accurate land-sea mask</a:t>
            </a:r>
          </a:p>
          <a:p>
            <a:pPr lvl="1">
              <a:lnSpc>
                <a:spcPct val="80000"/>
              </a:lnSpc>
            </a:pPr>
            <a:r>
              <a:rPr lang="en-US" b="1" dirty="0">
                <a:solidFill>
                  <a:srgbClr val="FFFF00"/>
                </a:solidFill>
              </a:rPr>
              <a:t>A water body routine</a:t>
            </a:r>
          </a:p>
          <a:p>
            <a:pPr lvl="2">
              <a:lnSpc>
                <a:spcPct val="80000"/>
              </a:lnSpc>
            </a:pPr>
            <a:r>
              <a:rPr lang="en-US" dirty="0"/>
              <a:t>Groups the wet cells into different water bodies (each having a unique id)</a:t>
            </a:r>
          </a:p>
          <a:p>
            <a:pPr lvl="1">
              <a:lnSpc>
                <a:spcPct val="80000"/>
              </a:lnSpc>
            </a:pPr>
            <a:r>
              <a:rPr lang="en-US" b="1" dirty="0">
                <a:solidFill>
                  <a:srgbClr val="FFFF00"/>
                </a:solidFill>
              </a:rPr>
              <a:t>A sub-grid obstruction routine</a:t>
            </a:r>
          </a:p>
          <a:p>
            <a:pPr lvl="2">
              <a:lnSpc>
                <a:spcPct val="80000"/>
              </a:lnSpc>
            </a:pPr>
            <a:r>
              <a:rPr lang="en-US" dirty="0"/>
              <a:t>Develops sub-grid obstruction matrices in x and y direction for wet cells</a:t>
            </a:r>
            <a:r>
              <a:rPr lang="en-US" sz="1400" dirty="0"/>
              <a:t> </a:t>
            </a:r>
          </a:p>
          <a:p>
            <a:pPr lvl="1">
              <a:lnSpc>
                <a:spcPct val="80000"/>
              </a:lnSpc>
            </a:pPr>
            <a:endParaRPr lang="en-US" sz="1400" dirty="0"/>
          </a:p>
        </p:txBody>
      </p:sp>
    </p:spTree>
    <p:extLst>
      <p:ext uri="{BB962C8B-B14F-4D97-AF65-F5344CB8AC3E}">
        <p14:creationId xmlns:p14="http://schemas.microsoft.com/office/powerpoint/2010/main" val="49643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0" name="Rectangle 4"/>
          <p:cNvSpPr>
            <a:spLocks noGrp="1" noChangeArrowheads="1"/>
          </p:cNvSpPr>
          <p:nvPr>
            <p:ph type="title"/>
          </p:nvPr>
        </p:nvSpPr>
        <p:spPr/>
        <p:txBody>
          <a:bodyPr/>
          <a:lstStyle/>
          <a:p>
            <a:r>
              <a:rPr lang="en-US"/>
              <a:t>Flow Chart</a:t>
            </a:r>
          </a:p>
        </p:txBody>
      </p:sp>
      <p:sp>
        <p:nvSpPr>
          <p:cNvPr id="157701" name="Oval 5"/>
          <p:cNvSpPr>
            <a:spLocks noChangeArrowheads="1"/>
          </p:cNvSpPr>
          <p:nvPr/>
        </p:nvSpPr>
        <p:spPr bwMode="auto">
          <a:xfrm>
            <a:off x="104775" y="1066800"/>
            <a:ext cx="2819400"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latin typeface="Arial" charset="0"/>
              </a:rPr>
              <a:t>High resolution grid</a:t>
            </a:r>
          </a:p>
          <a:p>
            <a:pPr algn="ctr"/>
            <a:r>
              <a:rPr lang="en-US" sz="1800">
                <a:latin typeface="Arial" charset="0"/>
              </a:rPr>
              <a:t>(e.g. ETOPO2)</a:t>
            </a:r>
          </a:p>
        </p:txBody>
      </p:sp>
      <p:sp>
        <p:nvSpPr>
          <p:cNvPr id="157702" name="Oval 6"/>
          <p:cNvSpPr>
            <a:spLocks noChangeArrowheads="1"/>
          </p:cNvSpPr>
          <p:nvPr/>
        </p:nvSpPr>
        <p:spPr bwMode="auto">
          <a:xfrm>
            <a:off x="3200400" y="1066800"/>
            <a:ext cx="3124200"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latin typeface="Arial" charset="0"/>
              </a:rPr>
              <a:t>GSSHS boundary polygons</a:t>
            </a:r>
          </a:p>
          <a:p>
            <a:pPr algn="ctr"/>
            <a:r>
              <a:rPr lang="en-US" sz="1800">
                <a:latin typeface="Arial" charset="0"/>
              </a:rPr>
              <a:t>(5 resolution levels)</a:t>
            </a:r>
          </a:p>
        </p:txBody>
      </p:sp>
      <p:sp>
        <p:nvSpPr>
          <p:cNvPr id="157703" name="Text Box 7"/>
          <p:cNvSpPr txBox="1">
            <a:spLocks noChangeArrowheads="1"/>
          </p:cNvSpPr>
          <p:nvPr/>
        </p:nvSpPr>
        <p:spPr bwMode="auto">
          <a:xfrm>
            <a:off x="695325" y="2590800"/>
            <a:ext cx="1666875" cy="37623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latin typeface="Arial" charset="0"/>
              </a:rPr>
              <a:t>Grid generator</a:t>
            </a:r>
          </a:p>
        </p:txBody>
      </p:sp>
      <p:sp>
        <p:nvSpPr>
          <p:cNvPr id="157704" name="Oval 8"/>
          <p:cNvSpPr>
            <a:spLocks noChangeArrowheads="1"/>
          </p:cNvSpPr>
          <p:nvPr/>
        </p:nvSpPr>
        <p:spPr bwMode="auto">
          <a:xfrm>
            <a:off x="228600" y="3228975"/>
            <a:ext cx="685800" cy="533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latin typeface="Arial" charset="0"/>
              </a:rPr>
              <a:t>lat</a:t>
            </a:r>
          </a:p>
        </p:txBody>
      </p:sp>
      <p:sp>
        <p:nvSpPr>
          <p:cNvPr id="157705" name="Oval 9"/>
          <p:cNvSpPr>
            <a:spLocks noChangeArrowheads="1"/>
          </p:cNvSpPr>
          <p:nvPr/>
        </p:nvSpPr>
        <p:spPr bwMode="auto">
          <a:xfrm>
            <a:off x="1066800" y="3243263"/>
            <a:ext cx="685800" cy="533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latin typeface="Arial" charset="0"/>
              </a:rPr>
              <a:t>lon</a:t>
            </a:r>
          </a:p>
        </p:txBody>
      </p:sp>
      <p:sp>
        <p:nvSpPr>
          <p:cNvPr id="157706" name="Oval 10"/>
          <p:cNvSpPr>
            <a:spLocks noChangeArrowheads="1"/>
          </p:cNvSpPr>
          <p:nvPr/>
        </p:nvSpPr>
        <p:spPr bwMode="auto">
          <a:xfrm>
            <a:off x="1981200" y="3228975"/>
            <a:ext cx="685800" cy="533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latin typeface="Arial" charset="0"/>
              </a:rPr>
              <a:t>depth</a:t>
            </a:r>
          </a:p>
        </p:txBody>
      </p:sp>
      <p:sp>
        <p:nvSpPr>
          <p:cNvPr id="157707" name="Text Box 11"/>
          <p:cNvSpPr txBox="1">
            <a:spLocks noChangeArrowheads="1"/>
          </p:cNvSpPr>
          <p:nvPr/>
        </p:nvSpPr>
        <p:spPr bwMode="auto">
          <a:xfrm>
            <a:off x="5257800" y="2590800"/>
            <a:ext cx="2125663" cy="37623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latin typeface="Arial" charset="0"/>
              </a:rPr>
              <a:t>Boundary extractor</a:t>
            </a:r>
          </a:p>
        </p:txBody>
      </p:sp>
      <p:sp>
        <p:nvSpPr>
          <p:cNvPr id="157708" name="Oval 12"/>
          <p:cNvSpPr>
            <a:spLocks noChangeArrowheads="1"/>
          </p:cNvSpPr>
          <p:nvPr/>
        </p:nvSpPr>
        <p:spPr bwMode="auto">
          <a:xfrm>
            <a:off x="5967413" y="3219450"/>
            <a:ext cx="685800" cy="533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latin typeface="Arial" charset="0"/>
              </a:rPr>
              <a:t>bound</a:t>
            </a:r>
          </a:p>
        </p:txBody>
      </p:sp>
      <p:sp>
        <p:nvSpPr>
          <p:cNvPr id="157709" name="Text Box 13"/>
          <p:cNvSpPr txBox="1">
            <a:spLocks noChangeArrowheads="1"/>
          </p:cNvSpPr>
          <p:nvPr/>
        </p:nvSpPr>
        <p:spPr bwMode="auto">
          <a:xfrm>
            <a:off x="3886200" y="4849813"/>
            <a:ext cx="2133600" cy="65087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latin typeface="Arial" charset="0"/>
              </a:rPr>
              <a:t>Generate obstruction grid</a:t>
            </a:r>
          </a:p>
        </p:txBody>
      </p:sp>
      <p:sp>
        <p:nvSpPr>
          <p:cNvPr id="157710" name="Oval 14"/>
          <p:cNvSpPr>
            <a:spLocks noChangeArrowheads="1"/>
          </p:cNvSpPr>
          <p:nvPr/>
        </p:nvSpPr>
        <p:spPr bwMode="auto">
          <a:xfrm>
            <a:off x="6477000" y="1066800"/>
            <a:ext cx="2514600"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latin typeface="Arial" charset="0"/>
              </a:rPr>
              <a:t>Optional land mask </a:t>
            </a:r>
          </a:p>
          <a:p>
            <a:pPr algn="ctr"/>
            <a:r>
              <a:rPr lang="en-US" sz="1800">
                <a:latin typeface="Arial" charset="0"/>
              </a:rPr>
              <a:t>polygons</a:t>
            </a:r>
          </a:p>
        </p:txBody>
      </p:sp>
      <p:sp>
        <p:nvSpPr>
          <p:cNvPr id="157711" name="Text Box 15"/>
          <p:cNvSpPr txBox="1">
            <a:spLocks noChangeArrowheads="1"/>
          </p:cNvSpPr>
          <p:nvPr/>
        </p:nvSpPr>
        <p:spPr bwMode="auto">
          <a:xfrm>
            <a:off x="501650" y="4454525"/>
            <a:ext cx="1819275" cy="92333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latin typeface="Arial" charset="0"/>
              </a:rPr>
              <a:t>Create </a:t>
            </a:r>
            <a:r>
              <a:rPr lang="en-US" sz="1800" smtClean="0">
                <a:latin typeface="Arial" charset="0"/>
              </a:rPr>
              <a:t>WAVEWATCH </a:t>
            </a:r>
            <a:r>
              <a:rPr lang="en-US" sz="1800">
                <a:latin typeface="Arial" charset="0"/>
              </a:rPr>
              <a:t>III files</a:t>
            </a:r>
          </a:p>
        </p:txBody>
      </p:sp>
      <p:sp>
        <p:nvSpPr>
          <p:cNvPr id="157712" name="Oval 16"/>
          <p:cNvSpPr>
            <a:spLocks noChangeArrowheads="1"/>
          </p:cNvSpPr>
          <p:nvPr/>
        </p:nvSpPr>
        <p:spPr bwMode="auto">
          <a:xfrm>
            <a:off x="180975" y="5410200"/>
            <a:ext cx="24384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latin typeface="Arial" charset="0"/>
              </a:rPr>
              <a:t>Depth, obstruction </a:t>
            </a:r>
          </a:p>
          <a:p>
            <a:pPr algn="ctr"/>
            <a:r>
              <a:rPr lang="en-US" sz="1800">
                <a:latin typeface="Arial" charset="0"/>
              </a:rPr>
              <a:t>and mask data</a:t>
            </a:r>
          </a:p>
        </p:txBody>
      </p:sp>
      <p:sp>
        <p:nvSpPr>
          <p:cNvPr id="157713" name="Text Box 17"/>
          <p:cNvSpPr txBox="1">
            <a:spLocks noChangeArrowheads="1"/>
          </p:cNvSpPr>
          <p:nvPr/>
        </p:nvSpPr>
        <p:spPr bwMode="auto">
          <a:xfrm>
            <a:off x="3124200" y="3160713"/>
            <a:ext cx="914400" cy="65087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latin typeface="Arial" charset="0"/>
              </a:rPr>
              <a:t>Create mask</a:t>
            </a:r>
          </a:p>
        </p:txBody>
      </p:sp>
      <p:sp>
        <p:nvSpPr>
          <p:cNvPr id="157714" name="Oval 18"/>
          <p:cNvSpPr>
            <a:spLocks noChangeArrowheads="1"/>
          </p:cNvSpPr>
          <p:nvPr/>
        </p:nvSpPr>
        <p:spPr bwMode="auto">
          <a:xfrm>
            <a:off x="3200400" y="4105275"/>
            <a:ext cx="685800" cy="533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latin typeface="Arial" charset="0"/>
              </a:rPr>
              <a:t>mask</a:t>
            </a:r>
          </a:p>
        </p:txBody>
      </p:sp>
      <p:sp>
        <p:nvSpPr>
          <p:cNvPr id="157715" name="Text Box 19"/>
          <p:cNvSpPr txBox="1">
            <a:spLocks noChangeArrowheads="1"/>
          </p:cNvSpPr>
          <p:nvPr/>
        </p:nvSpPr>
        <p:spPr bwMode="auto">
          <a:xfrm>
            <a:off x="4343400" y="3159125"/>
            <a:ext cx="1219200" cy="65087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latin typeface="Arial" charset="0"/>
              </a:rPr>
              <a:t>Boundary check</a:t>
            </a:r>
          </a:p>
        </p:txBody>
      </p:sp>
      <p:sp>
        <p:nvSpPr>
          <p:cNvPr id="157716" name="Text Box 20"/>
          <p:cNvSpPr txBox="1">
            <a:spLocks noChangeArrowheads="1"/>
          </p:cNvSpPr>
          <p:nvPr/>
        </p:nvSpPr>
        <p:spPr bwMode="auto">
          <a:xfrm>
            <a:off x="4187825" y="4038600"/>
            <a:ext cx="1524000" cy="65087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latin typeface="Arial" charset="0"/>
              </a:rPr>
              <a:t>Separate water bodies</a:t>
            </a:r>
          </a:p>
        </p:txBody>
      </p:sp>
      <p:cxnSp>
        <p:nvCxnSpPr>
          <p:cNvPr id="157717" name="AutoShape 21"/>
          <p:cNvCxnSpPr>
            <a:cxnSpLocks noChangeShapeType="1"/>
            <a:stCxn id="157701" idx="4"/>
            <a:endCxn id="157703" idx="0"/>
          </p:cNvCxnSpPr>
          <p:nvPr/>
        </p:nvCxnSpPr>
        <p:spPr bwMode="auto">
          <a:xfrm>
            <a:off x="1514475" y="1981200"/>
            <a:ext cx="14288" cy="609600"/>
          </a:xfrm>
          <a:prstGeom prst="straightConnector1">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18" name="AutoShape 22"/>
          <p:cNvCxnSpPr>
            <a:cxnSpLocks noChangeShapeType="1"/>
            <a:stCxn id="157703" idx="2"/>
            <a:endCxn id="157704" idx="7"/>
          </p:cNvCxnSpPr>
          <p:nvPr/>
        </p:nvCxnSpPr>
        <p:spPr bwMode="auto">
          <a:xfrm flipH="1">
            <a:off x="814388" y="2967038"/>
            <a:ext cx="714375" cy="339725"/>
          </a:xfrm>
          <a:prstGeom prst="straightConnector1">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19" name="AutoShape 23"/>
          <p:cNvCxnSpPr>
            <a:cxnSpLocks noChangeShapeType="1"/>
            <a:stCxn id="157703" idx="2"/>
            <a:endCxn id="157705" idx="0"/>
          </p:cNvCxnSpPr>
          <p:nvPr/>
        </p:nvCxnSpPr>
        <p:spPr bwMode="auto">
          <a:xfrm flipH="1">
            <a:off x="1409700" y="2967038"/>
            <a:ext cx="119063" cy="276225"/>
          </a:xfrm>
          <a:prstGeom prst="straightConnector1">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20" name="AutoShape 24"/>
          <p:cNvCxnSpPr>
            <a:cxnSpLocks noChangeShapeType="1"/>
            <a:stCxn id="157703" idx="2"/>
            <a:endCxn id="157706" idx="1"/>
          </p:cNvCxnSpPr>
          <p:nvPr/>
        </p:nvCxnSpPr>
        <p:spPr bwMode="auto">
          <a:xfrm>
            <a:off x="1528763" y="2967038"/>
            <a:ext cx="552450" cy="339725"/>
          </a:xfrm>
          <a:prstGeom prst="straightConnector1">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21" name="AutoShape 25"/>
          <p:cNvCxnSpPr>
            <a:cxnSpLocks noChangeShapeType="1"/>
            <a:stCxn id="157707" idx="2"/>
            <a:endCxn id="157708" idx="0"/>
          </p:cNvCxnSpPr>
          <p:nvPr/>
        </p:nvCxnSpPr>
        <p:spPr bwMode="auto">
          <a:xfrm flipH="1">
            <a:off x="6310313" y="2967038"/>
            <a:ext cx="11112" cy="252412"/>
          </a:xfrm>
          <a:prstGeom prst="straightConnector1">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22" name="AutoShape 26"/>
          <p:cNvCxnSpPr>
            <a:cxnSpLocks noChangeShapeType="1"/>
            <a:stCxn id="157706" idx="6"/>
            <a:endCxn id="157713" idx="1"/>
          </p:cNvCxnSpPr>
          <p:nvPr/>
        </p:nvCxnSpPr>
        <p:spPr bwMode="auto">
          <a:xfrm flipV="1">
            <a:off x="2667000" y="3486150"/>
            <a:ext cx="457200" cy="9525"/>
          </a:xfrm>
          <a:prstGeom prst="straightConnector1">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23" name="AutoShape 27"/>
          <p:cNvCxnSpPr>
            <a:cxnSpLocks noChangeShapeType="1"/>
            <a:stCxn id="157713" idx="3"/>
            <a:endCxn id="157715" idx="1"/>
          </p:cNvCxnSpPr>
          <p:nvPr/>
        </p:nvCxnSpPr>
        <p:spPr bwMode="auto">
          <a:xfrm flipV="1">
            <a:off x="4038600" y="3484563"/>
            <a:ext cx="304800" cy="1587"/>
          </a:xfrm>
          <a:prstGeom prst="straightConnector1">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24" name="AutoShape 28"/>
          <p:cNvCxnSpPr>
            <a:cxnSpLocks noChangeShapeType="1"/>
            <a:stCxn id="157708" idx="2"/>
            <a:endCxn id="157715" idx="3"/>
          </p:cNvCxnSpPr>
          <p:nvPr/>
        </p:nvCxnSpPr>
        <p:spPr bwMode="auto">
          <a:xfrm flipH="1" flipV="1">
            <a:off x="5562600" y="3484563"/>
            <a:ext cx="404813" cy="1587"/>
          </a:xfrm>
          <a:prstGeom prst="straightConnector1">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25" name="AutoShape 29"/>
          <p:cNvCxnSpPr>
            <a:cxnSpLocks noChangeShapeType="1"/>
            <a:stCxn id="157715" idx="2"/>
            <a:endCxn id="157716" idx="0"/>
          </p:cNvCxnSpPr>
          <p:nvPr/>
        </p:nvCxnSpPr>
        <p:spPr bwMode="auto">
          <a:xfrm flipH="1">
            <a:off x="4949825" y="3810000"/>
            <a:ext cx="3175" cy="228600"/>
          </a:xfrm>
          <a:prstGeom prst="straightConnector1">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26" name="AutoShape 30"/>
          <p:cNvCxnSpPr>
            <a:cxnSpLocks noChangeShapeType="1"/>
            <a:stCxn id="157714" idx="4"/>
            <a:endCxn id="157709" idx="1"/>
          </p:cNvCxnSpPr>
          <p:nvPr/>
        </p:nvCxnSpPr>
        <p:spPr bwMode="auto">
          <a:xfrm rot="16200000" flipH="1">
            <a:off x="3446462" y="4735513"/>
            <a:ext cx="536575" cy="342900"/>
          </a:xfrm>
          <a:prstGeom prst="bentConnector2">
            <a:avLst/>
          </a:prstGeom>
          <a:noFill/>
          <a:ln w="57150">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27" name="AutoShape 31"/>
          <p:cNvCxnSpPr>
            <a:cxnSpLocks noChangeShapeType="1"/>
            <a:stCxn id="157708" idx="4"/>
            <a:endCxn id="157709" idx="3"/>
          </p:cNvCxnSpPr>
          <p:nvPr/>
        </p:nvCxnSpPr>
        <p:spPr bwMode="auto">
          <a:xfrm rot="5400000">
            <a:off x="5453857" y="4318793"/>
            <a:ext cx="1422400" cy="290513"/>
          </a:xfrm>
          <a:prstGeom prst="bentConnector2">
            <a:avLst/>
          </a:prstGeom>
          <a:noFill/>
          <a:ln w="57150">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7728" name="Oval 32"/>
          <p:cNvSpPr>
            <a:spLocks noChangeArrowheads="1"/>
          </p:cNvSpPr>
          <p:nvPr/>
        </p:nvSpPr>
        <p:spPr bwMode="auto">
          <a:xfrm>
            <a:off x="4533900" y="5772150"/>
            <a:ext cx="838200" cy="533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latin typeface="Arial" charset="0"/>
              </a:rPr>
              <a:t>Sx,Sy</a:t>
            </a:r>
          </a:p>
        </p:txBody>
      </p:sp>
      <p:cxnSp>
        <p:nvCxnSpPr>
          <p:cNvPr id="157729" name="AutoShape 33"/>
          <p:cNvCxnSpPr>
            <a:cxnSpLocks noChangeShapeType="1"/>
            <a:stCxn id="157709" idx="2"/>
            <a:endCxn id="157728" idx="0"/>
          </p:cNvCxnSpPr>
          <p:nvPr/>
        </p:nvCxnSpPr>
        <p:spPr bwMode="auto">
          <a:xfrm>
            <a:off x="4953000" y="5500688"/>
            <a:ext cx="0" cy="271462"/>
          </a:xfrm>
          <a:prstGeom prst="straightConnector1">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30" name="AutoShape 34"/>
          <p:cNvCxnSpPr>
            <a:cxnSpLocks noChangeShapeType="1"/>
            <a:stCxn id="157714" idx="2"/>
            <a:endCxn id="157711" idx="3"/>
          </p:cNvCxnSpPr>
          <p:nvPr/>
        </p:nvCxnSpPr>
        <p:spPr bwMode="auto">
          <a:xfrm rot="10800000" flipV="1">
            <a:off x="2320926" y="4371974"/>
            <a:ext cx="879475" cy="544215"/>
          </a:xfrm>
          <a:prstGeom prst="bentConnector3">
            <a:avLst>
              <a:gd name="adj1" fmla="val 50000"/>
            </a:avLst>
          </a:prstGeom>
          <a:noFill/>
          <a:ln w="57150">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31" name="AutoShape 35"/>
          <p:cNvCxnSpPr>
            <a:cxnSpLocks noChangeShapeType="1"/>
            <a:stCxn id="157728" idx="2"/>
            <a:endCxn id="157711" idx="3"/>
          </p:cNvCxnSpPr>
          <p:nvPr/>
        </p:nvCxnSpPr>
        <p:spPr bwMode="auto">
          <a:xfrm rot="10800000">
            <a:off x="2320926" y="4916190"/>
            <a:ext cx="2212975" cy="1122660"/>
          </a:xfrm>
          <a:prstGeom prst="bentConnector3">
            <a:avLst>
              <a:gd name="adj1" fmla="val 50000"/>
            </a:avLst>
          </a:prstGeom>
          <a:noFill/>
          <a:ln w="57150">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32" name="AutoShape 36"/>
          <p:cNvCxnSpPr>
            <a:cxnSpLocks noChangeShapeType="1"/>
            <a:stCxn id="157706" idx="4"/>
            <a:endCxn id="157711" idx="0"/>
          </p:cNvCxnSpPr>
          <p:nvPr/>
        </p:nvCxnSpPr>
        <p:spPr bwMode="auto">
          <a:xfrm rot="5400000">
            <a:off x="1521619" y="3652044"/>
            <a:ext cx="692150" cy="912812"/>
          </a:xfrm>
          <a:prstGeom prst="bentConnector3">
            <a:avLst>
              <a:gd name="adj1" fmla="val 50000"/>
            </a:avLst>
          </a:prstGeom>
          <a:noFill/>
          <a:ln w="57150">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33" name="AutoShape 37"/>
          <p:cNvCxnSpPr>
            <a:cxnSpLocks noChangeShapeType="1"/>
            <a:stCxn id="157704" idx="4"/>
            <a:endCxn id="157711" idx="0"/>
          </p:cNvCxnSpPr>
          <p:nvPr/>
        </p:nvCxnSpPr>
        <p:spPr bwMode="auto">
          <a:xfrm rot="16200000" flipH="1">
            <a:off x="645319" y="3688556"/>
            <a:ext cx="692150" cy="839788"/>
          </a:xfrm>
          <a:prstGeom prst="bentConnector3">
            <a:avLst>
              <a:gd name="adj1" fmla="val 50000"/>
            </a:avLst>
          </a:prstGeom>
          <a:noFill/>
          <a:ln w="57150">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34" name="AutoShape 38"/>
          <p:cNvCxnSpPr>
            <a:cxnSpLocks noChangeShapeType="1"/>
            <a:stCxn id="157705" idx="4"/>
            <a:endCxn id="157711" idx="0"/>
          </p:cNvCxnSpPr>
          <p:nvPr/>
        </p:nvCxnSpPr>
        <p:spPr bwMode="auto">
          <a:xfrm rot="16200000" flipH="1">
            <a:off x="1071563" y="4114800"/>
            <a:ext cx="677862" cy="1588"/>
          </a:xfrm>
          <a:prstGeom prst="bentConnector3">
            <a:avLst>
              <a:gd name="adj1" fmla="val 50000"/>
            </a:avLst>
          </a:prstGeom>
          <a:noFill/>
          <a:ln w="57150">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35" name="AutoShape 39"/>
          <p:cNvCxnSpPr>
            <a:cxnSpLocks noChangeShapeType="1"/>
            <a:stCxn id="157716" idx="1"/>
            <a:endCxn id="157714" idx="6"/>
          </p:cNvCxnSpPr>
          <p:nvPr/>
        </p:nvCxnSpPr>
        <p:spPr bwMode="auto">
          <a:xfrm flipH="1">
            <a:off x="3886200" y="4364038"/>
            <a:ext cx="301625" cy="7937"/>
          </a:xfrm>
          <a:prstGeom prst="straightConnector1">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36" name="AutoShape 40"/>
          <p:cNvCxnSpPr>
            <a:cxnSpLocks noChangeShapeType="1"/>
            <a:stCxn id="157711" idx="2"/>
            <a:endCxn id="157712" idx="0"/>
          </p:cNvCxnSpPr>
          <p:nvPr/>
        </p:nvCxnSpPr>
        <p:spPr bwMode="auto">
          <a:xfrm flipH="1">
            <a:off x="1400175" y="5377855"/>
            <a:ext cx="11113" cy="32345"/>
          </a:xfrm>
          <a:prstGeom prst="straightConnector1">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37" name="AutoShape 41"/>
          <p:cNvCxnSpPr>
            <a:cxnSpLocks noChangeShapeType="1"/>
            <a:stCxn id="157702" idx="4"/>
            <a:endCxn id="157707" idx="0"/>
          </p:cNvCxnSpPr>
          <p:nvPr/>
        </p:nvCxnSpPr>
        <p:spPr bwMode="auto">
          <a:xfrm rot="16200000" flipH="1">
            <a:off x="5237163" y="1506537"/>
            <a:ext cx="609600" cy="1558925"/>
          </a:xfrm>
          <a:prstGeom prst="bentConnector3">
            <a:avLst>
              <a:gd name="adj1" fmla="val 50000"/>
            </a:avLst>
          </a:prstGeom>
          <a:noFill/>
          <a:ln w="57150">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738" name="AutoShape 42"/>
          <p:cNvCxnSpPr>
            <a:cxnSpLocks noChangeShapeType="1"/>
            <a:stCxn id="157710" idx="4"/>
            <a:endCxn id="157707" idx="0"/>
          </p:cNvCxnSpPr>
          <p:nvPr/>
        </p:nvCxnSpPr>
        <p:spPr bwMode="auto">
          <a:xfrm rot="5400000">
            <a:off x="6723063" y="1579562"/>
            <a:ext cx="609600" cy="1412875"/>
          </a:xfrm>
          <a:prstGeom prst="bentConnector3">
            <a:avLst>
              <a:gd name="adj1" fmla="val 50000"/>
            </a:avLst>
          </a:prstGeom>
          <a:noFill/>
          <a:ln w="57150">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14820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4" name="Rectangle 4"/>
          <p:cNvSpPr>
            <a:spLocks noGrp="1" noChangeArrowheads="1"/>
          </p:cNvSpPr>
          <p:nvPr>
            <p:ph type="title"/>
          </p:nvPr>
        </p:nvSpPr>
        <p:spPr/>
        <p:txBody>
          <a:bodyPr/>
          <a:lstStyle/>
          <a:p>
            <a:r>
              <a:rPr lang="en-US"/>
              <a:t>Putting it together</a:t>
            </a:r>
          </a:p>
        </p:txBody>
      </p:sp>
      <p:sp>
        <p:nvSpPr>
          <p:cNvPr id="245776" name="Text Box 16"/>
          <p:cNvSpPr txBox="1">
            <a:spLocks noChangeArrowheads="1"/>
          </p:cNvSpPr>
          <p:nvPr/>
        </p:nvSpPr>
        <p:spPr bwMode="auto">
          <a:xfrm>
            <a:off x="762000" y="3406775"/>
            <a:ext cx="2378075" cy="860425"/>
          </a:xfrm>
          <a:prstGeom prst="rect">
            <a:avLst/>
          </a:prstGeom>
          <a:solidFill>
            <a:schemeClr val="accent1"/>
          </a:solidFill>
          <a:ln w="381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chemeClr val="tx2"/>
                </a:solidFill>
              </a:rPr>
              <a:t>GRIDGEN/</a:t>
            </a:r>
          </a:p>
          <a:p>
            <a:r>
              <a:rPr lang="en-US">
                <a:solidFill>
                  <a:schemeClr val="tx2"/>
                </a:solidFill>
              </a:rPr>
              <a:t>(Parent directory)</a:t>
            </a:r>
          </a:p>
        </p:txBody>
      </p:sp>
      <p:sp>
        <p:nvSpPr>
          <p:cNvPr id="245777" name="Text Box 17"/>
          <p:cNvSpPr txBox="1">
            <a:spLocks noChangeArrowheads="1"/>
          </p:cNvSpPr>
          <p:nvPr/>
        </p:nvSpPr>
        <p:spPr bwMode="auto">
          <a:xfrm>
            <a:off x="4648200" y="1295400"/>
            <a:ext cx="2919413" cy="1225550"/>
          </a:xfrm>
          <a:prstGeom prst="rect">
            <a:avLst/>
          </a:prstGeom>
          <a:solidFill>
            <a:schemeClr val="accent1"/>
          </a:solidFill>
          <a:ln w="381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chemeClr val="tx2"/>
                </a:solidFill>
              </a:rPr>
              <a:t>Reference_data/</a:t>
            </a:r>
          </a:p>
          <a:p>
            <a:r>
              <a:rPr lang="en-US">
                <a:solidFill>
                  <a:schemeClr val="tx2"/>
                </a:solidFill>
              </a:rPr>
              <a:t>(base bathymetry and </a:t>
            </a:r>
          </a:p>
          <a:p>
            <a:r>
              <a:rPr lang="en-US">
                <a:solidFill>
                  <a:schemeClr val="tx2"/>
                </a:solidFill>
              </a:rPr>
              <a:t>coastal polygons)</a:t>
            </a:r>
          </a:p>
        </p:txBody>
      </p:sp>
      <p:sp>
        <p:nvSpPr>
          <p:cNvPr id="245778" name="Text Box 18"/>
          <p:cNvSpPr txBox="1">
            <a:spLocks noChangeArrowheads="1"/>
          </p:cNvSpPr>
          <p:nvPr/>
        </p:nvSpPr>
        <p:spPr bwMode="auto">
          <a:xfrm>
            <a:off x="4648200" y="3048000"/>
            <a:ext cx="2362200" cy="1590675"/>
          </a:xfrm>
          <a:prstGeom prst="rect">
            <a:avLst/>
          </a:prstGeom>
          <a:solidFill>
            <a:schemeClr val="accent1"/>
          </a:solidFill>
          <a:ln w="381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chemeClr val="tx2"/>
                </a:solidFill>
              </a:rPr>
              <a:t>bin/</a:t>
            </a:r>
          </a:p>
          <a:p>
            <a:r>
              <a:rPr lang="en-US">
                <a:solidFill>
                  <a:schemeClr val="tx2"/>
                </a:solidFill>
              </a:rPr>
              <a:t>(individual matlab subroutines)</a:t>
            </a:r>
          </a:p>
        </p:txBody>
      </p:sp>
      <p:sp>
        <p:nvSpPr>
          <p:cNvPr id="245779" name="Text Box 19"/>
          <p:cNvSpPr txBox="1">
            <a:spLocks noChangeArrowheads="1"/>
          </p:cNvSpPr>
          <p:nvPr/>
        </p:nvSpPr>
        <p:spPr bwMode="auto">
          <a:xfrm>
            <a:off x="4648200" y="5029200"/>
            <a:ext cx="4038600" cy="1225550"/>
          </a:xfrm>
          <a:prstGeom prst="rect">
            <a:avLst/>
          </a:prstGeom>
          <a:solidFill>
            <a:schemeClr val="accent1"/>
          </a:solidFill>
          <a:ln w="381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chemeClr val="tx2"/>
                </a:solidFill>
              </a:rPr>
              <a:t>examples/</a:t>
            </a:r>
          </a:p>
          <a:p>
            <a:r>
              <a:rPr lang="en-US">
                <a:solidFill>
                  <a:schemeClr val="tx2"/>
                </a:solidFill>
              </a:rPr>
              <a:t>(Templates of master scripts used to generate grids)</a:t>
            </a:r>
          </a:p>
        </p:txBody>
      </p:sp>
      <p:cxnSp>
        <p:nvCxnSpPr>
          <p:cNvPr id="245785" name="AutoShape 25"/>
          <p:cNvCxnSpPr>
            <a:cxnSpLocks noChangeShapeType="1"/>
            <a:stCxn id="245776" idx="3"/>
            <a:endCxn id="245778" idx="1"/>
          </p:cNvCxnSpPr>
          <p:nvPr/>
        </p:nvCxnSpPr>
        <p:spPr bwMode="auto">
          <a:xfrm>
            <a:off x="3159125" y="3836988"/>
            <a:ext cx="1470025" cy="6350"/>
          </a:xfrm>
          <a:prstGeom prst="straightConnector1">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786" name="AutoShape 26"/>
          <p:cNvCxnSpPr>
            <a:cxnSpLocks noChangeShapeType="1"/>
            <a:stCxn id="245776" idx="3"/>
            <a:endCxn id="245779" idx="1"/>
          </p:cNvCxnSpPr>
          <p:nvPr/>
        </p:nvCxnSpPr>
        <p:spPr bwMode="auto">
          <a:xfrm>
            <a:off x="3159125" y="3836988"/>
            <a:ext cx="1470025" cy="1804987"/>
          </a:xfrm>
          <a:prstGeom prst="bentConnector3">
            <a:avLst>
              <a:gd name="adj1" fmla="val 50000"/>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787" name="AutoShape 27"/>
          <p:cNvCxnSpPr>
            <a:cxnSpLocks noChangeShapeType="1"/>
            <a:stCxn id="245776" idx="3"/>
            <a:endCxn id="245777" idx="1"/>
          </p:cNvCxnSpPr>
          <p:nvPr/>
        </p:nvCxnSpPr>
        <p:spPr bwMode="auto">
          <a:xfrm flipV="1">
            <a:off x="3159125" y="1908175"/>
            <a:ext cx="1470025" cy="1928813"/>
          </a:xfrm>
          <a:prstGeom prst="bentConnector3">
            <a:avLst>
              <a:gd name="adj1" fmla="val 50000"/>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13088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94" name="Rectangle 50"/>
          <p:cNvSpPr>
            <a:spLocks noChangeArrowheads="1"/>
          </p:cNvSpPr>
          <p:nvPr/>
        </p:nvSpPr>
        <p:spPr bwMode="auto">
          <a:xfrm>
            <a:off x="5975350" y="3765550"/>
            <a:ext cx="882650" cy="882650"/>
          </a:xfrm>
          <a:prstGeom prst="rect">
            <a:avLst/>
          </a:prstGeom>
          <a:solidFill>
            <a:schemeClr val="bg1"/>
          </a:solidFill>
          <a:ln w="19050" algn="ctr">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95" name="Rectangle 51"/>
          <p:cNvSpPr>
            <a:spLocks noChangeArrowheads="1"/>
          </p:cNvSpPr>
          <p:nvPr/>
        </p:nvSpPr>
        <p:spPr bwMode="auto">
          <a:xfrm>
            <a:off x="6858000" y="3765550"/>
            <a:ext cx="882650" cy="882650"/>
          </a:xfrm>
          <a:prstGeom prst="rect">
            <a:avLst/>
          </a:prstGeom>
          <a:solidFill>
            <a:schemeClr val="bg1"/>
          </a:solidFill>
          <a:ln w="19050" algn="ctr">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97" name="Rectangle 53"/>
          <p:cNvSpPr>
            <a:spLocks noChangeArrowheads="1"/>
          </p:cNvSpPr>
          <p:nvPr/>
        </p:nvSpPr>
        <p:spPr bwMode="auto">
          <a:xfrm>
            <a:off x="7727950" y="3765550"/>
            <a:ext cx="882650" cy="882650"/>
          </a:xfrm>
          <a:prstGeom prst="rect">
            <a:avLst/>
          </a:prstGeom>
          <a:solidFill>
            <a:schemeClr val="bg1"/>
          </a:solidFill>
          <a:ln w="19050" algn="ctr">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96" name="Rectangle 52"/>
          <p:cNvSpPr>
            <a:spLocks noChangeArrowheads="1"/>
          </p:cNvSpPr>
          <p:nvPr/>
        </p:nvSpPr>
        <p:spPr bwMode="auto">
          <a:xfrm>
            <a:off x="7727950" y="2928938"/>
            <a:ext cx="882650" cy="882650"/>
          </a:xfrm>
          <a:prstGeom prst="rect">
            <a:avLst/>
          </a:prstGeom>
          <a:solidFill>
            <a:schemeClr val="bg1"/>
          </a:solidFill>
          <a:ln w="19050" algn="ctr">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98" name="Rectangle 54"/>
          <p:cNvSpPr>
            <a:spLocks noChangeArrowheads="1"/>
          </p:cNvSpPr>
          <p:nvPr/>
        </p:nvSpPr>
        <p:spPr bwMode="auto">
          <a:xfrm>
            <a:off x="7727950" y="2057400"/>
            <a:ext cx="882650" cy="882650"/>
          </a:xfrm>
          <a:prstGeom prst="rect">
            <a:avLst/>
          </a:prstGeom>
          <a:solidFill>
            <a:schemeClr val="bg1"/>
          </a:solidFill>
          <a:ln w="19050" algn="ctr">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99" name="Rectangle 55"/>
          <p:cNvSpPr>
            <a:spLocks noChangeArrowheads="1"/>
          </p:cNvSpPr>
          <p:nvPr/>
        </p:nvSpPr>
        <p:spPr bwMode="auto">
          <a:xfrm>
            <a:off x="7727950" y="1174750"/>
            <a:ext cx="882650" cy="882650"/>
          </a:xfrm>
          <a:prstGeom prst="rect">
            <a:avLst/>
          </a:prstGeom>
          <a:solidFill>
            <a:schemeClr val="bg1"/>
          </a:solidFill>
          <a:ln w="19050" algn="ctr">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93" name="Rectangle 49"/>
          <p:cNvSpPr>
            <a:spLocks noChangeArrowheads="1"/>
          </p:cNvSpPr>
          <p:nvPr/>
        </p:nvSpPr>
        <p:spPr bwMode="auto">
          <a:xfrm>
            <a:off x="5110163" y="3765550"/>
            <a:ext cx="882650" cy="882650"/>
          </a:xfrm>
          <a:prstGeom prst="rect">
            <a:avLst/>
          </a:prstGeom>
          <a:solidFill>
            <a:schemeClr val="bg1"/>
          </a:solidFill>
          <a:ln w="19050" algn="ctr">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46" name="Rectangle 2"/>
          <p:cNvSpPr>
            <a:spLocks noChangeArrowheads="1"/>
          </p:cNvSpPr>
          <p:nvPr/>
        </p:nvSpPr>
        <p:spPr bwMode="auto">
          <a:xfrm>
            <a:off x="6877050" y="2892425"/>
            <a:ext cx="882650" cy="882650"/>
          </a:xfrm>
          <a:prstGeom prst="rect">
            <a:avLst/>
          </a:prstGeom>
          <a:solidFill>
            <a:schemeClr val="bg1"/>
          </a:solidFill>
          <a:ln w="19050" algn="ctr">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47" name="Rectangle 3"/>
          <p:cNvSpPr>
            <a:spLocks noChangeArrowheads="1"/>
          </p:cNvSpPr>
          <p:nvPr/>
        </p:nvSpPr>
        <p:spPr bwMode="auto">
          <a:xfrm>
            <a:off x="6877050" y="1163638"/>
            <a:ext cx="882650" cy="882650"/>
          </a:xfrm>
          <a:prstGeom prst="rect">
            <a:avLst/>
          </a:prstGeom>
          <a:solidFill>
            <a:schemeClr val="bg1"/>
          </a:solidFill>
          <a:ln w="19050" algn="ctr">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48" name="Rectangle 4"/>
          <p:cNvSpPr>
            <a:spLocks noChangeArrowheads="1"/>
          </p:cNvSpPr>
          <p:nvPr/>
        </p:nvSpPr>
        <p:spPr bwMode="auto">
          <a:xfrm>
            <a:off x="5994400" y="1163638"/>
            <a:ext cx="882650" cy="882650"/>
          </a:xfrm>
          <a:prstGeom prst="rect">
            <a:avLst/>
          </a:prstGeom>
          <a:solidFill>
            <a:schemeClr val="bg1"/>
          </a:solidFill>
          <a:ln w="19050" algn="ctr">
            <a:solidFill>
              <a:schemeClr val="hlink"/>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49" name="Rectangle 5"/>
          <p:cNvSpPr>
            <a:spLocks noChangeArrowheads="1"/>
          </p:cNvSpPr>
          <p:nvPr/>
        </p:nvSpPr>
        <p:spPr bwMode="auto">
          <a:xfrm>
            <a:off x="5994400" y="2906713"/>
            <a:ext cx="882650" cy="882650"/>
          </a:xfrm>
          <a:prstGeom prst="rect">
            <a:avLst/>
          </a:prstGeom>
          <a:solidFill>
            <a:schemeClr val="bg1"/>
          </a:solidFill>
          <a:ln w="19050" algn="ctr">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50" name="Rectangle 6"/>
          <p:cNvSpPr>
            <a:spLocks noChangeArrowheads="1"/>
          </p:cNvSpPr>
          <p:nvPr/>
        </p:nvSpPr>
        <p:spPr bwMode="auto">
          <a:xfrm>
            <a:off x="5110163" y="1163638"/>
            <a:ext cx="882650" cy="882650"/>
          </a:xfrm>
          <a:prstGeom prst="rect">
            <a:avLst/>
          </a:prstGeom>
          <a:solidFill>
            <a:schemeClr val="bg1"/>
          </a:solidFill>
          <a:ln w="19050" algn="ctr">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51" name="Rectangle 7"/>
          <p:cNvSpPr>
            <a:spLocks noChangeArrowheads="1"/>
          </p:cNvSpPr>
          <p:nvPr/>
        </p:nvSpPr>
        <p:spPr bwMode="auto">
          <a:xfrm>
            <a:off x="5110163" y="2895600"/>
            <a:ext cx="882650" cy="882650"/>
          </a:xfrm>
          <a:prstGeom prst="rect">
            <a:avLst/>
          </a:prstGeom>
          <a:solidFill>
            <a:schemeClr val="bg1"/>
          </a:solidFill>
          <a:ln w="19050" algn="ctr">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52" name="Rectangle 8"/>
          <p:cNvSpPr>
            <a:spLocks noChangeArrowheads="1"/>
          </p:cNvSpPr>
          <p:nvPr/>
        </p:nvSpPr>
        <p:spPr bwMode="auto">
          <a:xfrm>
            <a:off x="5110163" y="2046288"/>
            <a:ext cx="882650" cy="882650"/>
          </a:xfrm>
          <a:prstGeom prst="rect">
            <a:avLst/>
          </a:prstGeom>
          <a:solidFill>
            <a:schemeClr val="bg1"/>
          </a:solidFill>
          <a:ln w="19050" algn="ctr">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53" name="Rectangle 9"/>
          <p:cNvSpPr>
            <a:spLocks noChangeArrowheads="1"/>
          </p:cNvSpPr>
          <p:nvPr/>
        </p:nvSpPr>
        <p:spPr bwMode="auto">
          <a:xfrm>
            <a:off x="5999163" y="2046288"/>
            <a:ext cx="882650" cy="882650"/>
          </a:xfrm>
          <a:prstGeom prst="rect">
            <a:avLst/>
          </a:prstGeom>
          <a:solidFill>
            <a:schemeClr val="bg1"/>
          </a:solidFill>
          <a:ln w="19050" algn="ctr">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54" name="Rectangle 10"/>
          <p:cNvSpPr>
            <a:spLocks noChangeArrowheads="1"/>
          </p:cNvSpPr>
          <p:nvPr/>
        </p:nvSpPr>
        <p:spPr bwMode="auto">
          <a:xfrm>
            <a:off x="6877050" y="2046288"/>
            <a:ext cx="882650" cy="882650"/>
          </a:xfrm>
          <a:prstGeom prst="rect">
            <a:avLst/>
          </a:prstGeom>
          <a:solidFill>
            <a:schemeClr val="bg1"/>
          </a:solidFill>
          <a:ln w="19050" algn="ctr">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55" name="Rectangle 11"/>
          <p:cNvSpPr>
            <a:spLocks noGrp="1" noChangeArrowheads="1"/>
          </p:cNvSpPr>
          <p:nvPr>
            <p:ph type="title"/>
          </p:nvPr>
        </p:nvSpPr>
        <p:spPr/>
        <p:txBody>
          <a:bodyPr/>
          <a:lstStyle/>
          <a:p>
            <a:r>
              <a:rPr lang="en-US"/>
              <a:t>Grid Generation Routine </a:t>
            </a:r>
          </a:p>
        </p:txBody>
      </p:sp>
      <p:sp>
        <p:nvSpPr>
          <p:cNvPr id="159756" name="Rectangle 12"/>
          <p:cNvSpPr>
            <a:spLocks noGrp="1" noChangeArrowheads="1"/>
          </p:cNvSpPr>
          <p:nvPr>
            <p:ph type="body" idx="1"/>
          </p:nvPr>
        </p:nvSpPr>
        <p:spPr>
          <a:xfrm>
            <a:off x="609600" y="1600200"/>
            <a:ext cx="3810000" cy="4724400"/>
          </a:xfrm>
        </p:spPr>
        <p:txBody>
          <a:bodyPr/>
          <a:lstStyle/>
          <a:p>
            <a:pPr lvl="1"/>
            <a:r>
              <a:rPr lang="en-US" sz="1800"/>
              <a:t>Routine uses 2D averaging to interpolate the higher resolution (reference) grid at the lower resolution</a:t>
            </a:r>
          </a:p>
          <a:p>
            <a:pPr lvl="1"/>
            <a:r>
              <a:rPr lang="en-US" sz="1800"/>
              <a:t>Averaging carried out over all the reference “wet cells” that lie within a grid cell</a:t>
            </a:r>
          </a:p>
          <a:p>
            <a:pPr lvl="1"/>
            <a:r>
              <a:rPr lang="en-US" sz="1800"/>
              <a:t>If the proportion of reference wet cells is less than user specified cut-off (ranging between 0 and 1) then the grid cell is marked dry.</a:t>
            </a:r>
          </a:p>
          <a:p>
            <a:pPr lvl="1"/>
            <a:r>
              <a:rPr lang="en-US" sz="1800"/>
              <a:t>Averaging filters out higher spatial frequencies and prevents aliasing </a:t>
            </a:r>
          </a:p>
        </p:txBody>
      </p:sp>
      <p:sp>
        <p:nvSpPr>
          <p:cNvPr id="159757" name="Oval 13"/>
          <p:cNvSpPr>
            <a:spLocks noChangeAspect="1" noChangeArrowheads="1"/>
          </p:cNvSpPr>
          <p:nvPr/>
        </p:nvSpPr>
        <p:spPr bwMode="auto">
          <a:xfrm>
            <a:off x="6300788" y="2393950"/>
            <a:ext cx="228600" cy="228600"/>
          </a:xfrm>
          <a:prstGeom prst="ellipse">
            <a:avLst/>
          </a:prstGeom>
          <a:solidFill>
            <a:schemeClr val="tx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58" name="Oval 14"/>
          <p:cNvSpPr>
            <a:spLocks noChangeAspect="1" noChangeArrowheads="1"/>
          </p:cNvSpPr>
          <p:nvPr/>
        </p:nvSpPr>
        <p:spPr bwMode="auto">
          <a:xfrm>
            <a:off x="6302375" y="4198938"/>
            <a:ext cx="228600" cy="228600"/>
          </a:xfrm>
          <a:prstGeom prst="ellipse">
            <a:avLst/>
          </a:prstGeom>
          <a:solidFill>
            <a:schemeClr val="tx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59" name="Oval 15"/>
          <p:cNvSpPr>
            <a:spLocks noChangeAspect="1" noChangeArrowheads="1"/>
          </p:cNvSpPr>
          <p:nvPr/>
        </p:nvSpPr>
        <p:spPr bwMode="auto">
          <a:xfrm>
            <a:off x="8143875" y="2392363"/>
            <a:ext cx="228600" cy="228600"/>
          </a:xfrm>
          <a:prstGeom prst="ellipse">
            <a:avLst/>
          </a:prstGeom>
          <a:solidFill>
            <a:schemeClr val="tx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60" name="Oval 16"/>
          <p:cNvSpPr>
            <a:spLocks noChangeAspect="1" noChangeArrowheads="1"/>
          </p:cNvSpPr>
          <p:nvPr/>
        </p:nvSpPr>
        <p:spPr bwMode="auto">
          <a:xfrm>
            <a:off x="8143875" y="4235450"/>
            <a:ext cx="228600" cy="228600"/>
          </a:xfrm>
          <a:prstGeom prst="ellipse">
            <a:avLst/>
          </a:prstGeom>
          <a:solidFill>
            <a:schemeClr val="tx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61" name="Oval 17"/>
          <p:cNvSpPr>
            <a:spLocks noChangeAspect="1" noChangeArrowheads="1"/>
          </p:cNvSpPr>
          <p:nvPr/>
        </p:nvSpPr>
        <p:spPr bwMode="auto">
          <a:xfrm>
            <a:off x="7283450" y="2430463"/>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62" name="Oval 18"/>
          <p:cNvSpPr>
            <a:spLocks noChangeAspect="1" noChangeArrowheads="1"/>
          </p:cNvSpPr>
          <p:nvPr/>
        </p:nvSpPr>
        <p:spPr bwMode="auto">
          <a:xfrm>
            <a:off x="7299325" y="3352800"/>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63" name="Oval 19"/>
          <p:cNvSpPr>
            <a:spLocks noChangeAspect="1" noChangeArrowheads="1"/>
          </p:cNvSpPr>
          <p:nvPr/>
        </p:nvSpPr>
        <p:spPr bwMode="auto">
          <a:xfrm>
            <a:off x="8220075" y="3382963"/>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64" name="Oval 20"/>
          <p:cNvSpPr>
            <a:spLocks noChangeAspect="1" noChangeArrowheads="1"/>
          </p:cNvSpPr>
          <p:nvPr/>
        </p:nvSpPr>
        <p:spPr bwMode="auto">
          <a:xfrm>
            <a:off x="6376988" y="3382963"/>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65" name="Oval 21"/>
          <p:cNvSpPr>
            <a:spLocks noChangeAspect="1" noChangeArrowheads="1"/>
          </p:cNvSpPr>
          <p:nvPr/>
        </p:nvSpPr>
        <p:spPr bwMode="auto">
          <a:xfrm>
            <a:off x="7299325" y="4311650"/>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66" name="Oval 22"/>
          <p:cNvSpPr>
            <a:spLocks noChangeAspect="1" noChangeArrowheads="1"/>
          </p:cNvSpPr>
          <p:nvPr/>
        </p:nvSpPr>
        <p:spPr bwMode="auto">
          <a:xfrm>
            <a:off x="6376988" y="2454275"/>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buFontTx/>
              <a:buChar char="•"/>
            </a:pPr>
            <a:endParaRPr lang="en-US" sz="1800">
              <a:latin typeface="Arial" charset="0"/>
            </a:endParaRPr>
          </a:p>
        </p:txBody>
      </p:sp>
      <p:sp>
        <p:nvSpPr>
          <p:cNvPr id="159767" name="Oval 23"/>
          <p:cNvSpPr>
            <a:spLocks noChangeAspect="1" noChangeArrowheads="1"/>
          </p:cNvSpPr>
          <p:nvPr/>
        </p:nvSpPr>
        <p:spPr bwMode="auto">
          <a:xfrm>
            <a:off x="5416550" y="2468563"/>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68" name="Oval 24"/>
          <p:cNvSpPr>
            <a:spLocks noChangeAspect="1" noChangeArrowheads="1"/>
          </p:cNvSpPr>
          <p:nvPr/>
        </p:nvSpPr>
        <p:spPr bwMode="auto">
          <a:xfrm>
            <a:off x="5454650" y="3336925"/>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69" name="Oval 25"/>
          <p:cNvSpPr>
            <a:spLocks noChangeAspect="1" noChangeArrowheads="1"/>
          </p:cNvSpPr>
          <p:nvPr/>
        </p:nvSpPr>
        <p:spPr bwMode="auto">
          <a:xfrm>
            <a:off x="6376988" y="4273550"/>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70" name="Oval 26"/>
          <p:cNvSpPr>
            <a:spLocks noChangeAspect="1" noChangeArrowheads="1"/>
          </p:cNvSpPr>
          <p:nvPr/>
        </p:nvSpPr>
        <p:spPr bwMode="auto">
          <a:xfrm>
            <a:off x="5454650" y="4273550"/>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71" name="Oval 27"/>
          <p:cNvSpPr>
            <a:spLocks noChangeAspect="1" noChangeArrowheads="1"/>
          </p:cNvSpPr>
          <p:nvPr/>
        </p:nvSpPr>
        <p:spPr bwMode="auto">
          <a:xfrm>
            <a:off x="8205788" y="4297363"/>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72" name="Oval 28"/>
          <p:cNvSpPr>
            <a:spLocks noChangeAspect="1" noChangeArrowheads="1"/>
          </p:cNvSpPr>
          <p:nvPr/>
        </p:nvSpPr>
        <p:spPr bwMode="auto">
          <a:xfrm>
            <a:off x="8205788" y="2454275"/>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73" name="Oval 29"/>
          <p:cNvSpPr>
            <a:spLocks noChangeAspect="1" noChangeArrowheads="1"/>
          </p:cNvSpPr>
          <p:nvPr/>
        </p:nvSpPr>
        <p:spPr bwMode="auto">
          <a:xfrm>
            <a:off x="8220075" y="1508125"/>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74" name="Oval 30"/>
          <p:cNvSpPr>
            <a:spLocks noChangeAspect="1" noChangeArrowheads="1"/>
          </p:cNvSpPr>
          <p:nvPr/>
        </p:nvSpPr>
        <p:spPr bwMode="auto">
          <a:xfrm>
            <a:off x="7299325" y="1508125"/>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75" name="Oval 31"/>
          <p:cNvSpPr>
            <a:spLocks noChangeAspect="1" noChangeArrowheads="1"/>
          </p:cNvSpPr>
          <p:nvPr/>
        </p:nvSpPr>
        <p:spPr bwMode="auto">
          <a:xfrm>
            <a:off x="5454650" y="1508125"/>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76" name="Oval 32"/>
          <p:cNvSpPr>
            <a:spLocks noChangeAspect="1" noChangeArrowheads="1"/>
          </p:cNvSpPr>
          <p:nvPr/>
        </p:nvSpPr>
        <p:spPr bwMode="auto">
          <a:xfrm>
            <a:off x="6361113" y="1508125"/>
            <a:ext cx="92075" cy="92075"/>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77" name="Text Box 33"/>
          <p:cNvSpPr txBox="1">
            <a:spLocks noChangeArrowheads="1"/>
          </p:cNvSpPr>
          <p:nvPr/>
        </p:nvSpPr>
        <p:spPr bwMode="auto">
          <a:xfrm>
            <a:off x="4730750" y="4800600"/>
            <a:ext cx="1289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1800">
                <a:solidFill>
                  <a:srgbClr val="FFFFCC"/>
                </a:solidFill>
                <a:latin typeface="Helvetica" pitchFamily="34" charset="0"/>
              </a:rPr>
              <a:t>Grid points</a:t>
            </a:r>
          </a:p>
        </p:txBody>
      </p:sp>
      <p:sp>
        <p:nvSpPr>
          <p:cNvPr id="159778" name="Line 34"/>
          <p:cNvSpPr>
            <a:spLocks noChangeShapeType="1"/>
          </p:cNvSpPr>
          <p:nvPr/>
        </p:nvSpPr>
        <p:spPr bwMode="auto">
          <a:xfrm flipV="1">
            <a:off x="5791200" y="4427538"/>
            <a:ext cx="509588" cy="373062"/>
          </a:xfrm>
          <a:prstGeom prst="line">
            <a:avLst/>
          </a:prstGeom>
          <a:noFill/>
          <a:ln w="762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779" name="Text Box 35"/>
          <p:cNvSpPr txBox="1">
            <a:spLocks noChangeArrowheads="1"/>
          </p:cNvSpPr>
          <p:nvPr/>
        </p:nvSpPr>
        <p:spPr bwMode="auto">
          <a:xfrm>
            <a:off x="7132638" y="5029200"/>
            <a:ext cx="17827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1800">
                <a:solidFill>
                  <a:srgbClr val="FFFFCC"/>
                </a:solidFill>
                <a:latin typeface="Helvetica" pitchFamily="34" charset="0"/>
              </a:rPr>
              <a:t>Reference grid points</a:t>
            </a:r>
          </a:p>
        </p:txBody>
      </p:sp>
      <p:sp>
        <p:nvSpPr>
          <p:cNvPr id="159780" name="Line 36"/>
          <p:cNvSpPr>
            <a:spLocks noChangeShapeType="1"/>
          </p:cNvSpPr>
          <p:nvPr/>
        </p:nvSpPr>
        <p:spPr bwMode="auto">
          <a:xfrm flipH="1" flipV="1">
            <a:off x="7413625" y="4351338"/>
            <a:ext cx="434975" cy="677862"/>
          </a:xfrm>
          <a:prstGeom prst="line">
            <a:avLst/>
          </a:prstGeom>
          <a:noFill/>
          <a:ln w="762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785" name="Text Box 41"/>
          <p:cNvSpPr txBox="1">
            <a:spLocks noChangeArrowheads="1"/>
          </p:cNvSpPr>
          <p:nvPr/>
        </p:nvSpPr>
        <p:spPr bwMode="auto">
          <a:xfrm>
            <a:off x="5988050" y="5119688"/>
            <a:ext cx="1022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1800">
                <a:solidFill>
                  <a:srgbClr val="FFFFCC"/>
                </a:solidFill>
                <a:latin typeface="Helvetica" pitchFamily="34" charset="0"/>
              </a:rPr>
              <a:t>Grid cell</a:t>
            </a:r>
          </a:p>
        </p:txBody>
      </p:sp>
      <p:sp>
        <p:nvSpPr>
          <p:cNvPr id="159786" name="Text Box 42"/>
          <p:cNvSpPr txBox="1">
            <a:spLocks noChangeArrowheads="1"/>
          </p:cNvSpPr>
          <p:nvPr/>
        </p:nvSpPr>
        <p:spPr bwMode="auto">
          <a:xfrm rot="10800000" flipV="1">
            <a:off x="4648200" y="5715000"/>
            <a:ext cx="20907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1800">
                <a:solidFill>
                  <a:srgbClr val="FFFFCC"/>
                </a:solidFill>
                <a:latin typeface="Helvetica" pitchFamily="34" charset="0"/>
              </a:rPr>
              <a:t>Reference grid cell</a:t>
            </a:r>
          </a:p>
        </p:txBody>
      </p:sp>
      <p:sp>
        <p:nvSpPr>
          <p:cNvPr id="159787" name="Line 43"/>
          <p:cNvSpPr>
            <a:spLocks noChangeShapeType="1"/>
          </p:cNvSpPr>
          <p:nvPr/>
        </p:nvSpPr>
        <p:spPr bwMode="auto">
          <a:xfrm flipV="1">
            <a:off x="6492875" y="2819400"/>
            <a:ext cx="593725" cy="2184400"/>
          </a:xfrm>
          <a:prstGeom prst="line">
            <a:avLst/>
          </a:prstGeom>
          <a:noFill/>
          <a:ln w="762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788" name="Line 44"/>
          <p:cNvSpPr>
            <a:spLocks noChangeShapeType="1"/>
          </p:cNvSpPr>
          <p:nvPr/>
        </p:nvSpPr>
        <p:spPr bwMode="auto">
          <a:xfrm flipV="1">
            <a:off x="5946775" y="4648200"/>
            <a:ext cx="301625" cy="1071563"/>
          </a:xfrm>
          <a:prstGeom prst="line">
            <a:avLst/>
          </a:prstGeom>
          <a:noFill/>
          <a:ln w="762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800" name="Rectangle 56" descr="Wide downward diagonal"/>
          <p:cNvSpPr>
            <a:spLocks noChangeArrowheads="1"/>
          </p:cNvSpPr>
          <p:nvPr/>
        </p:nvSpPr>
        <p:spPr bwMode="auto">
          <a:xfrm>
            <a:off x="5486400" y="1600200"/>
            <a:ext cx="1828800" cy="1828800"/>
          </a:xfrm>
          <a:prstGeom prst="rect">
            <a:avLst/>
          </a:prstGeom>
          <a:pattFill prst="wdDnDiag">
            <a:fgClr>
              <a:srgbClr val="00CCFF">
                <a:alpha val="41000"/>
              </a:srgbClr>
            </a:fgClr>
            <a:bgClr>
              <a:schemeClr val="bg1">
                <a:alpha val="41000"/>
              </a:schemeClr>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23198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3366"/>
      </a:dk1>
      <a:lt1>
        <a:srgbClr val="FFFFFF"/>
      </a:lt1>
      <a:dk2>
        <a:srgbClr val="000000"/>
      </a:dk2>
      <a:lt2>
        <a:srgbClr val="808080"/>
      </a:lt2>
      <a:accent1>
        <a:srgbClr val="00CC00"/>
      </a:accent1>
      <a:accent2>
        <a:srgbClr val="FF33CC"/>
      </a:accent2>
      <a:accent3>
        <a:srgbClr val="FFFFFF"/>
      </a:accent3>
      <a:accent4>
        <a:srgbClr val="002A56"/>
      </a:accent4>
      <a:accent5>
        <a:srgbClr val="AAE2AA"/>
      </a:accent5>
      <a:accent6>
        <a:srgbClr val="E72DB9"/>
      </a:accent6>
      <a:hlink>
        <a:srgbClr val="FF0000"/>
      </a:hlink>
      <a:folHlink>
        <a:srgbClr val="3333CC"/>
      </a:folHlink>
    </a:clrScheme>
    <a:fontScheme name="Default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1832</TotalTime>
  <Words>1637</Words>
  <Application>Microsoft Office PowerPoint</Application>
  <PresentationFormat>On-screen Show (4:3)</PresentationFormat>
  <Paragraphs>217</Paragraphs>
  <Slides>32</Slides>
  <Notes>16</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Default Design</vt:lpstr>
      <vt:lpstr>Automated Grid Generation for WAVEWATCH III</vt:lpstr>
      <vt:lpstr>Outline</vt:lpstr>
      <vt:lpstr>Motivation</vt:lpstr>
      <vt:lpstr>MODULES</vt:lpstr>
      <vt:lpstr>Reference Data</vt:lpstr>
      <vt:lpstr>Subroutines</vt:lpstr>
      <vt:lpstr>Flow Chart</vt:lpstr>
      <vt:lpstr>Putting it together</vt:lpstr>
      <vt:lpstr>Grid Generation Routine </vt:lpstr>
      <vt:lpstr>Bathymetry (Hawaiian islands) using different cutoffs for proportion of wet cells</vt:lpstr>
      <vt:lpstr>Boundary extraction routine</vt:lpstr>
      <vt:lpstr>PowerPoint Presentation</vt:lpstr>
      <vt:lpstr>Splitting a boundary properly</vt:lpstr>
      <vt:lpstr>PowerPoint Presentation</vt:lpstr>
      <vt:lpstr>Full Resolution Global Boundary</vt:lpstr>
      <vt:lpstr>Land-sea mask routine</vt:lpstr>
      <vt:lpstr>To compute proportion of cell inside boundary</vt:lpstr>
      <vt:lpstr>Land-Sea Mask (Bahamas 15 min grid)</vt:lpstr>
      <vt:lpstr>PowerPoint Presentation</vt:lpstr>
      <vt:lpstr>Optional </vt:lpstr>
      <vt:lpstr>Boundary Splitting</vt:lpstr>
      <vt:lpstr>Wet cell clean up routine</vt:lpstr>
      <vt:lpstr>Wet Cell clean up (contd.)</vt:lpstr>
      <vt:lpstr>Obstruction grid algorithm</vt:lpstr>
      <vt:lpstr>At this point</vt:lpstr>
      <vt:lpstr>Multi-grid algorithms</vt:lpstr>
      <vt:lpstr>Modifying mask</vt:lpstr>
      <vt:lpstr>Modifying masks</vt:lpstr>
      <vt:lpstr>Overlapping grids principle</vt:lpstr>
      <vt:lpstr>Overlapping grids</vt:lpstr>
      <vt:lpstr>Overlapping grids</vt:lpstr>
      <vt:lpstr>The end</vt:lpstr>
    </vt:vector>
  </TitlesOfParts>
  <Company>NOAA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HTOLMAN</dc:creator>
  <cp:lastModifiedBy>Arun N. Chawla</cp:lastModifiedBy>
  <cp:revision>72</cp:revision>
  <dcterms:created xsi:type="dcterms:W3CDTF">2003-11-12T20:24:23Z</dcterms:created>
  <dcterms:modified xsi:type="dcterms:W3CDTF">2013-02-22T16:57:16Z</dcterms:modified>
</cp:coreProperties>
</file>